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65" r:id="rId2"/>
    <p:sldId id="256" r:id="rId3"/>
    <p:sldId id="400" r:id="rId4"/>
    <p:sldId id="402" r:id="rId5"/>
    <p:sldId id="399" r:id="rId6"/>
    <p:sldId id="401" r:id="rId7"/>
    <p:sldId id="261" r:id="rId8"/>
    <p:sldId id="404" r:id="rId9"/>
    <p:sldId id="277" r:id="rId10"/>
    <p:sldId id="442" r:id="rId11"/>
    <p:sldId id="422" r:id="rId12"/>
    <p:sldId id="423" r:id="rId13"/>
    <p:sldId id="424" r:id="rId14"/>
    <p:sldId id="425" r:id="rId15"/>
    <p:sldId id="426" r:id="rId16"/>
    <p:sldId id="323" r:id="rId17"/>
    <p:sldId id="367" r:id="rId18"/>
    <p:sldId id="427" r:id="rId19"/>
    <p:sldId id="429" r:id="rId20"/>
    <p:sldId id="430" r:id="rId21"/>
    <p:sldId id="431" r:id="rId22"/>
    <p:sldId id="432" r:id="rId23"/>
    <p:sldId id="433" r:id="rId24"/>
    <p:sldId id="369" r:id="rId25"/>
    <p:sldId id="372" r:id="rId26"/>
    <p:sldId id="418" r:id="rId27"/>
    <p:sldId id="434" r:id="rId28"/>
    <p:sldId id="435" r:id="rId29"/>
    <p:sldId id="436" r:id="rId30"/>
    <p:sldId id="437" r:id="rId31"/>
    <p:sldId id="438" r:id="rId32"/>
    <p:sldId id="443" r:id="rId33"/>
    <p:sldId id="444" r:id="rId34"/>
    <p:sldId id="445" r:id="rId35"/>
    <p:sldId id="439" r:id="rId36"/>
    <p:sldId id="440" r:id="rId37"/>
    <p:sldId id="441" r:id="rId38"/>
    <p:sldId id="376" r:id="rId39"/>
    <p:sldId id="414" r:id="rId40"/>
    <p:sldId id="290" r:id="rId41"/>
    <p:sldId id="420" r:id="rId42"/>
    <p:sldId id="379" r:id="rId43"/>
    <p:sldId id="446" r:id="rId44"/>
    <p:sldId id="380" r:id="rId45"/>
    <p:sldId id="381" r:id="rId46"/>
    <p:sldId id="417" r:id="rId47"/>
  </p:sldIdLst>
  <p:sldSz cx="9144000" cy="6858000" type="screen4x3"/>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DA46"/>
    <a:srgbClr val="809058"/>
    <a:srgbClr val="749A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88" autoAdjust="0"/>
    <p:restoredTop sz="94627" autoAdjust="0"/>
  </p:normalViewPr>
  <p:slideViewPr>
    <p:cSldViewPr>
      <p:cViewPr varScale="1">
        <p:scale>
          <a:sx n="110" d="100"/>
          <a:sy n="110" d="100"/>
        </p:scale>
        <p:origin x="1266" y="102"/>
      </p:cViewPr>
      <p:guideLst>
        <p:guide orient="horz" pos="2160"/>
        <p:guide pos="2880"/>
      </p:guideLst>
    </p:cSldViewPr>
  </p:slideViewPr>
  <p:outlineViewPr>
    <p:cViewPr>
      <p:scale>
        <a:sx n="33" d="100"/>
        <a:sy n="33" d="100"/>
      </p:scale>
      <p:origin x="0" y="858"/>
    </p:cViewPr>
  </p:outlineViewPr>
  <p:notesTextViewPr>
    <p:cViewPr>
      <p:scale>
        <a:sx n="100" d="100"/>
        <a:sy n="100" d="100"/>
      </p:scale>
      <p:origin x="0" y="0"/>
    </p:cViewPr>
  </p:notesTextViewPr>
  <p:sorterViewPr>
    <p:cViewPr>
      <p:scale>
        <a:sx n="66" d="100"/>
        <a:sy n="66" d="100"/>
      </p:scale>
      <p:origin x="0" y="5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53920095834761"/>
          <c:y val="1.6096166806576495E-2"/>
          <c:w val="0.86965143969510639"/>
          <c:h val="0.90635193012592608"/>
        </c:manualLayout>
      </c:layout>
      <c:barChart>
        <c:barDir val="bar"/>
        <c:grouping val="stacked"/>
        <c:varyColors val="0"/>
        <c:ser>
          <c:idx val="0"/>
          <c:order val="0"/>
          <c:tx>
            <c:strRef>
              <c:f>'Ark1'!$B$1</c:f>
              <c:strCache>
                <c:ptCount val="1"/>
                <c:pt idx="0">
                  <c:v>Meget misfornøyd</c:v>
                </c:pt>
              </c:strCache>
            </c:strRef>
          </c:tx>
          <c:spPr>
            <a:solidFill>
              <a:srgbClr val="C00000"/>
            </a:solidFill>
            <a:ln>
              <a:noFill/>
            </a:ln>
          </c:spPr>
          <c:invertIfNegative val="0"/>
          <c:dLbls>
            <c:spPr>
              <a:noFill/>
              <a:ln>
                <a:noFill/>
              </a:ln>
              <a:effectLst/>
            </c:spPr>
            <c:txPr>
              <a:bodyPr/>
              <a:lstStyle/>
              <a:p>
                <a:pPr>
                  <a:defRPr sz="11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IMT NMBU</c:v>
                </c:pt>
                <c:pt idx="3">
                  <c:v>IKBM NMBU</c:v>
                </c:pt>
                <c:pt idx="4">
                  <c:v>IPM NMBU</c:v>
                </c:pt>
                <c:pt idx="5">
                  <c:v>IHA NMBU</c:v>
                </c:pt>
                <c:pt idx="6">
                  <c:v>HH NMBU</c:v>
                </c:pt>
                <c:pt idx="7">
                  <c:v>INA NMBU</c:v>
                </c:pt>
                <c:pt idx="8">
                  <c:v>ILP NMBU</c:v>
                </c:pt>
                <c:pt idx="9">
                  <c:v>NOR NMBU</c:v>
                </c:pt>
              </c:strCache>
            </c:strRef>
          </c:cat>
          <c:val>
            <c:numRef>
              <c:f>'Ark1'!$B$2:$B$11</c:f>
              <c:numCache>
                <c:formatCode>General</c:formatCode>
                <c:ptCount val="10"/>
                <c:pt idx="0" formatCode="0">
                  <c:v>1.1499999999999999</c:v>
                </c:pt>
                <c:pt idx="2" formatCode="0">
                  <c:v>1.26</c:v>
                </c:pt>
                <c:pt idx="3" formatCode="0">
                  <c:v>1.1499999999999999</c:v>
                </c:pt>
                <c:pt idx="4" formatCode="0">
                  <c:v>0</c:v>
                </c:pt>
                <c:pt idx="5" formatCode="0">
                  <c:v>0</c:v>
                </c:pt>
                <c:pt idx="6" formatCode="0">
                  <c:v>2.11</c:v>
                </c:pt>
                <c:pt idx="7" formatCode="0">
                  <c:v>2</c:v>
                </c:pt>
                <c:pt idx="8" formatCode="0">
                  <c:v>1.54</c:v>
                </c:pt>
                <c:pt idx="9" formatCode="0">
                  <c:v>0</c:v>
                </c:pt>
              </c:numCache>
            </c:numRef>
          </c:val>
        </c:ser>
        <c:ser>
          <c:idx val="1"/>
          <c:order val="1"/>
          <c:tx>
            <c:strRef>
              <c:f>'Ark1'!$C$1</c:f>
              <c:strCache>
                <c:ptCount val="1"/>
                <c:pt idx="0">
                  <c:v>Ganske misfornøyd</c:v>
                </c:pt>
              </c:strCache>
            </c:strRef>
          </c:tx>
          <c:spPr>
            <a:solidFill>
              <a:schemeClr val="accent2">
                <a:lumMod val="60000"/>
                <a:lumOff val="40000"/>
              </a:schemeClr>
            </a:solidFill>
            <a:ln>
              <a:noFill/>
            </a:ln>
          </c:spPr>
          <c:invertIfNegative val="0"/>
          <c:dLbls>
            <c:spPr>
              <a:noFill/>
              <a:ln>
                <a:noFill/>
              </a:ln>
              <a:effectLst/>
            </c:spPr>
            <c:txPr>
              <a:bodyPr/>
              <a:lstStyle/>
              <a:p>
                <a:pPr>
                  <a:defRPr sz="1100" b="1"/>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IMT NMBU</c:v>
                </c:pt>
                <c:pt idx="3">
                  <c:v>IKBM NMBU</c:v>
                </c:pt>
                <c:pt idx="4">
                  <c:v>IPM NMBU</c:v>
                </c:pt>
                <c:pt idx="5">
                  <c:v>IHA NMBU</c:v>
                </c:pt>
                <c:pt idx="6">
                  <c:v>HH NMBU</c:v>
                </c:pt>
                <c:pt idx="7">
                  <c:v>INA NMBU</c:v>
                </c:pt>
                <c:pt idx="8">
                  <c:v>ILP NMBU</c:v>
                </c:pt>
                <c:pt idx="9">
                  <c:v>NOR NMBU</c:v>
                </c:pt>
              </c:strCache>
            </c:strRef>
          </c:cat>
          <c:val>
            <c:numRef>
              <c:f>'Ark1'!$C$2:$C$11</c:f>
              <c:numCache>
                <c:formatCode>General</c:formatCode>
                <c:ptCount val="10"/>
                <c:pt idx="0" formatCode="0">
                  <c:v>5.61</c:v>
                </c:pt>
                <c:pt idx="2" formatCode="0">
                  <c:v>4.7300000000000004</c:v>
                </c:pt>
                <c:pt idx="3" formatCode="0">
                  <c:v>4.04</c:v>
                </c:pt>
                <c:pt idx="4" formatCode="0">
                  <c:v>7.95</c:v>
                </c:pt>
                <c:pt idx="5" formatCode="0">
                  <c:v>8.75</c:v>
                </c:pt>
                <c:pt idx="6" formatCode="0">
                  <c:v>6.33</c:v>
                </c:pt>
                <c:pt idx="7" formatCode="0">
                  <c:v>2.13</c:v>
                </c:pt>
                <c:pt idx="8" formatCode="0">
                  <c:v>8.58</c:v>
                </c:pt>
                <c:pt idx="9" formatCode="0">
                  <c:v>3.61</c:v>
                </c:pt>
              </c:numCache>
            </c:numRef>
          </c:val>
        </c:ser>
        <c:ser>
          <c:idx val="2"/>
          <c:order val="2"/>
          <c:tx>
            <c:strRef>
              <c:f>'Ark1'!$D$1</c:f>
              <c:strCache>
                <c:ptCount val="1"/>
                <c:pt idx="0">
                  <c:v>Verken/eller</c:v>
                </c:pt>
              </c:strCache>
            </c:strRef>
          </c:tx>
          <c:spPr>
            <a:solidFill>
              <a:schemeClr val="accent4">
                <a:lumMod val="60000"/>
                <a:lumOff val="40000"/>
              </a:schemeClr>
            </a:solidFill>
            <a:ln>
              <a:noFill/>
            </a:ln>
          </c:spPr>
          <c:invertIfNegative val="0"/>
          <c:dLbls>
            <c:spPr>
              <a:noFill/>
              <a:ln>
                <a:noFill/>
              </a:ln>
              <a:effectLst/>
            </c:spPr>
            <c:txPr>
              <a:bodyPr/>
              <a:lstStyle/>
              <a:p>
                <a:pPr>
                  <a:defRPr sz="1100" b="1"/>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IMT NMBU</c:v>
                </c:pt>
                <c:pt idx="3">
                  <c:v>IKBM NMBU</c:v>
                </c:pt>
                <c:pt idx="4">
                  <c:v>IPM NMBU</c:v>
                </c:pt>
                <c:pt idx="5">
                  <c:v>IHA NMBU</c:v>
                </c:pt>
                <c:pt idx="6">
                  <c:v>HH NMBU</c:v>
                </c:pt>
                <c:pt idx="7">
                  <c:v>INA NMBU</c:v>
                </c:pt>
                <c:pt idx="8">
                  <c:v>ILP NMBU</c:v>
                </c:pt>
                <c:pt idx="9">
                  <c:v>NOR NMBU</c:v>
                </c:pt>
              </c:strCache>
            </c:strRef>
          </c:cat>
          <c:val>
            <c:numRef>
              <c:f>'Ark1'!$D$2:$D$11</c:f>
              <c:numCache>
                <c:formatCode>General</c:formatCode>
                <c:ptCount val="10"/>
                <c:pt idx="0" formatCode="0">
                  <c:v>16.350000000000001</c:v>
                </c:pt>
                <c:pt idx="2" formatCode="0">
                  <c:v>10.38</c:v>
                </c:pt>
                <c:pt idx="3" formatCode="0">
                  <c:v>14.71</c:v>
                </c:pt>
                <c:pt idx="4" formatCode="0">
                  <c:v>15.25</c:v>
                </c:pt>
                <c:pt idx="5" formatCode="0">
                  <c:v>14.6</c:v>
                </c:pt>
                <c:pt idx="6" formatCode="0">
                  <c:v>16.91</c:v>
                </c:pt>
                <c:pt idx="7" formatCode="0">
                  <c:v>22.16</c:v>
                </c:pt>
                <c:pt idx="8" formatCode="0">
                  <c:v>16.46</c:v>
                </c:pt>
                <c:pt idx="9" formatCode="0">
                  <c:v>26.85</c:v>
                </c:pt>
              </c:numCache>
            </c:numRef>
          </c:val>
        </c:ser>
        <c:ser>
          <c:idx val="3"/>
          <c:order val="3"/>
          <c:tx>
            <c:strRef>
              <c:f>'Ark1'!$E$1</c:f>
              <c:strCache>
                <c:ptCount val="1"/>
                <c:pt idx="0">
                  <c:v>Ganske fornøyd</c:v>
                </c:pt>
              </c:strCache>
            </c:strRef>
          </c:tx>
          <c:spPr>
            <a:solidFill>
              <a:srgbClr val="92D050"/>
            </a:solidFill>
            <a:ln>
              <a:noFill/>
            </a:ln>
          </c:spPr>
          <c:invertIfNegative val="0"/>
          <c:dLbls>
            <c:spPr>
              <a:noFill/>
              <a:ln>
                <a:noFill/>
              </a:ln>
              <a:effectLst/>
            </c:spPr>
            <c:txPr>
              <a:bodyPr/>
              <a:lstStyle/>
              <a:p>
                <a:pPr>
                  <a:defRPr sz="1100" b="1"/>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IMT NMBU</c:v>
                </c:pt>
                <c:pt idx="3">
                  <c:v>IKBM NMBU</c:v>
                </c:pt>
                <c:pt idx="4">
                  <c:v>IPM NMBU</c:v>
                </c:pt>
                <c:pt idx="5">
                  <c:v>IHA NMBU</c:v>
                </c:pt>
                <c:pt idx="6">
                  <c:v>HH NMBU</c:v>
                </c:pt>
                <c:pt idx="7">
                  <c:v>INA NMBU</c:v>
                </c:pt>
                <c:pt idx="8">
                  <c:v>ILP NMBU</c:v>
                </c:pt>
                <c:pt idx="9">
                  <c:v>NOR NMBU</c:v>
                </c:pt>
              </c:strCache>
            </c:strRef>
          </c:cat>
          <c:val>
            <c:numRef>
              <c:f>'Ark1'!$E$2:$E$11</c:f>
              <c:numCache>
                <c:formatCode>General</c:formatCode>
                <c:ptCount val="10"/>
                <c:pt idx="0" formatCode="0">
                  <c:v>52.72</c:v>
                </c:pt>
                <c:pt idx="2" formatCode="0">
                  <c:v>55.52</c:v>
                </c:pt>
                <c:pt idx="3" formatCode="0">
                  <c:v>53.91</c:v>
                </c:pt>
                <c:pt idx="4" formatCode="0">
                  <c:v>54.9</c:v>
                </c:pt>
                <c:pt idx="5" formatCode="0">
                  <c:v>53.32</c:v>
                </c:pt>
                <c:pt idx="6" formatCode="0">
                  <c:v>54.93</c:v>
                </c:pt>
                <c:pt idx="7" formatCode="0">
                  <c:v>44.86</c:v>
                </c:pt>
                <c:pt idx="8" formatCode="0">
                  <c:v>51.22</c:v>
                </c:pt>
                <c:pt idx="9" formatCode="0">
                  <c:v>48.9</c:v>
                </c:pt>
              </c:numCache>
            </c:numRef>
          </c:val>
        </c:ser>
        <c:ser>
          <c:idx val="4"/>
          <c:order val="4"/>
          <c:tx>
            <c:strRef>
              <c:f>'Ark1'!$F$1</c:f>
              <c:strCache>
                <c:ptCount val="1"/>
                <c:pt idx="0">
                  <c:v>Meget fornøyd</c:v>
                </c:pt>
              </c:strCache>
            </c:strRef>
          </c:tx>
          <c:spPr>
            <a:solidFill>
              <a:srgbClr val="00B050"/>
            </a:solidFill>
            <a:ln>
              <a:noFill/>
            </a:ln>
          </c:spPr>
          <c:invertIfNegative val="0"/>
          <c:dLbls>
            <c:spPr>
              <a:noFill/>
              <a:ln>
                <a:noFill/>
              </a:ln>
              <a:effectLst/>
            </c:spPr>
            <c:txPr>
              <a:bodyPr/>
              <a:lstStyle/>
              <a:p>
                <a:pPr>
                  <a:defRPr sz="1100" b="1" baseline="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IMT NMBU</c:v>
                </c:pt>
                <c:pt idx="3">
                  <c:v>IKBM NMBU</c:v>
                </c:pt>
                <c:pt idx="4">
                  <c:v>IPM NMBU</c:v>
                </c:pt>
                <c:pt idx="5">
                  <c:v>IHA NMBU</c:v>
                </c:pt>
                <c:pt idx="6">
                  <c:v>HH NMBU</c:v>
                </c:pt>
                <c:pt idx="7">
                  <c:v>INA NMBU</c:v>
                </c:pt>
                <c:pt idx="8">
                  <c:v>ILP NMBU</c:v>
                </c:pt>
                <c:pt idx="9">
                  <c:v>NOR NMBU</c:v>
                </c:pt>
              </c:strCache>
            </c:strRef>
          </c:cat>
          <c:val>
            <c:numRef>
              <c:f>'Ark1'!$F$2:$F$11</c:f>
              <c:numCache>
                <c:formatCode>General</c:formatCode>
                <c:ptCount val="10"/>
                <c:pt idx="0" formatCode="0">
                  <c:v>24.17</c:v>
                </c:pt>
                <c:pt idx="2" formatCode="0">
                  <c:v>28.11</c:v>
                </c:pt>
                <c:pt idx="3" formatCode="0">
                  <c:v>26.2</c:v>
                </c:pt>
                <c:pt idx="4" formatCode="0">
                  <c:v>21.9</c:v>
                </c:pt>
                <c:pt idx="5" formatCode="0">
                  <c:v>23.34</c:v>
                </c:pt>
                <c:pt idx="6" formatCode="0">
                  <c:v>19.73</c:v>
                </c:pt>
                <c:pt idx="7" formatCode="0">
                  <c:v>28.85</c:v>
                </c:pt>
                <c:pt idx="8" formatCode="0">
                  <c:v>22.21</c:v>
                </c:pt>
                <c:pt idx="9" formatCode="0">
                  <c:v>20.64</c:v>
                </c:pt>
              </c:numCache>
            </c:numRef>
          </c:val>
        </c:ser>
        <c:dLbls>
          <c:showLegendKey val="0"/>
          <c:showVal val="0"/>
          <c:showCatName val="0"/>
          <c:showSerName val="0"/>
          <c:showPercent val="0"/>
          <c:showBubbleSize val="0"/>
        </c:dLbls>
        <c:gapWidth val="50"/>
        <c:overlap val="100"/>
        <c:axId val="360559288"/>
        <c:axId val="360560464"/>
      </c:barChart>
      <c:catAx>
        <c:axId val="360559288"/>
        <c:scaling>
          <c:orientation val="maxMin"/>
        </c:scaling>
        <c:delete val="0"/>
        <c:axPos val="l"/>
        <c:numFmt formatCode="General" sourceLinked="0"/>
        <c:majorTickMark val="out"/>
        <c:minorTickMark val="none"/>
        <c:tickLblPos val="nextTo"/>
        <c:txPr>
          <a:bodyPr/>
          <a:lstStyle/>
          <a:p>
            <a:pPr>
              <a:defRPr sz="1200"/>
            </a:pPr>
            <a:endParaRPr lang="nb-NO"/>
          </a:p>
        </c:txPr>
        <c:crossAx val="360560464"/>
        <c:crosses val="autoZero"/>
        <c:auto val="1"/>
        <c:lblAlgn val="ctr"/>
        <c:lblOffset val="100"/>
        <c:noMultiLvlLbl val="0"/>
      </c:catAx>
      <c:valAx>
        <c:axId val="360560464"/>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360559288"/>
        <c:crosses val="autoZero"/>
        <c:crossBetween val="between"/>
      </c:valAx>
    </c:plotArea>
    <c:legend>
      <c:legendPos val="b"/>
      <c:layout>
        <c:manualLayout>
          <c:xMode val="edge"/>
          <c:yMode val="edge"/>
          <c:x val="0.12821594702037936"/>
          <c:y val="0.93392436089754827"/>
          <c:w val="0.85399061939977694"/>
          <c:h val="5.2366515050711167E-2"/>
        </c:manualLayout>
      </c:layout>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'Ark1'!$B$1</c:f>
              <c:strCache>
                <c:ptCount val="1"/>
                <c:pt idx="0">
                  <c:v>Tid brukt på studier</c:v>
                </c:pt>
              </c:strCache>
            </c:strRef>
          </c:tx>
          <c:spPr>
            <a:ln>
              <a:solidFill>
                <a:srgbClr val="0070C0"/>
              </a:solidFill>
            </a:ln>
          </c:spPr>
          <c:marker>
            <c:symbol val="circle"/>
            <c:size val="4"/>
            <c:spPr>
              <a:ln>
                <a:solidFill>
                  <a:srgbClr val="0070C0"/>
                </a:solidFill>
              </a:ln>
            </c:spPr>
          </c:marker>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'Ark1'!$A$2:$A$9</c:f>
              <c:strCache>
                <c:ptCount val="8"/>
                <c:pt idx="0">
                  <c:v>IHA NMBU</c:v>
                </c:pt>
                <c:pt idx="1">
                  <c:v>IKBM NMBU</c:v>
                </c:pt>
                <c:pt idx="2">
                  <c:v>ILP NMBU</c:v>
                </c:pt>
                <c:pt idx="3">
                  <c:v>IMT NMBU</c:v>
                </c:pt>
                <c:pt idx="4">
                  <c:v>INA NMBU</c:v>
                </c:pt>
                <c:pt idx="5">
                  <c:v>IPM NMBU</c:v>
                </c:pt>
                <c:pt idx="6">
                  <c:v>NOR NMBU</c:v>
                </c:pt>
                <c:pt idx="7">
                  <c:v>HH NMBU</c:v>
                </c:pt>
              </c:strCache>
            </c:strRef>
          </c:cat>
          <c:val>
            <c:numRef>
              <c:f>'Ark1'!$B$2:$B$9</c:f>
              <c:numCache>
                <c:formatCode>0</c:formatCode>
                <c:ptCount val="8"/>
                <c:pt idx="0">
                  <c:v>23.06</c:v>
                </c:pt>
                <c:pt idx="1">
                  <c:v>29.46</c:v>
                </c:pt>
                <c:pt idx="2">
                  <c:v>25.73</c:v>
                </c:pt>
                <c:pt idx="3">
                  <c:v>28.79</c:v>
                </c:pt>
                <c:pt idx="4">
                  <c:v>25.18</c:v>
                </c:pt>
                <c:pt idx="5">
                  <c:v>25.27</c:v>
                </c:pt>
                <c:pt idx="6">
                  <c:v>24.92</c:v>
                </c:pt>
                <c:pt idx="7">
                  <c:v>22.22</c:v>
                </c:pt>
              </c:numCache>
            </c:numRef>
          </c:val>
          <c:smooth val="0"/>
        </c:ser>
        <c:ser>
          <c:idx val="1"/>
          <c:order val="1"/>
          <c:tx>
            <c:strRef>
              <c:f>'Ark1'!$C$1</c:f>
              <c:strCache>
                <c:ptCount val="1"/>
                <c:pt idx="0">
                  <c:v>Snitt NMBU</c:v>
                </c:pt>
              </c:strCache>
            </c:strRef>
          </c:tx>
          <c:spPr>
            <a:ln>
              <a:solidFill>
                <a:schemeClr val="bg1">
                  <a:lumMod val="50000"/>
                </a:schemeClr>
              </a:solidFill>
            </a:ln>
          </c:spPr>
          <c:marker>
            <c:symbol val="none"/>
          </c:marker>
          <c:dLbls>
            <c:dLbl>
              <c:idx val="7"/>
              <c:showLegendKey val="0"/>
              <c:showVal val="1"/>
              <c:showCatName val="0"/>
              <c:showSerName val="0"/>
              <c:showPercent val="0"/>
              <c:showBubbleSize val="0"/>
              <c:extLst>
                <c:ext xmlns:c15="http://schemas.microsoft.com/office/drawing/2012/chart" uri="{CE6537A1-D6FC-4f65-9D91-7224C49458BB}"/>
              </c:extLst>
            </c:dLbl>
            <c:dLbl>
              <c:idx val="19"/>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'Ark1'!$A$2:$A$9</c:f>
              <c:strCache>
                <c:ptCount val="8"/>
                <c:pt idx="0">
                  <c:v>IHA NMBU</c:v>
                </c:pt>
                <c:pt idx="1">
                  <c:v>IKBM NMBU</c:v>
                </c:pt>
                <c:pt idx="2">
                  <c:v>ILP NMBU</c:v>
                </c:pt>
                <c:pt idx="3">
                  <c:v>IMT NMBU</c:v>
                </c:pt>
                <c:pt idx="4">
                  <c:v>INA NMBU</c:v>
                </c:pt>
                <c:pt idx="5">
                  <c:v>IPM NMBU</c:v>
                </c:pt>
                <c:pt idx="6">
                  <c:v>NOR NMBU</c:v>
                </c:pt>
                <c:pt idx="7">
                  <c:v>HH NMBU</c:v>
                </c:pt>
              </c:strCache>
            </c:strRef>
          </c:cat>
          <c:val>
            <c:numRef>
              <c:f>'Ark1'!$C$2:$C$9</c:f>
              <c:numCache>
                <c:formatCode>0</c:formatCode>
                <c:ptCount val="8"/>
                <c:pt idx="0">
                  <c:v>26.03</c:v>
                </c:pt>
                <c:pt idx="1">
                  <c:v>26.03</c:v>
                </c:pt>
                <c:pt idx="2">
                  <c:v>26.03</c:v>
                </c:pt>
                <c:pt idx="3">
                  <c:v>26.03</c:v>
                </c:pt>
                <c:pt idx="4">
                  <c:v>26.03</c:v>
                </c:pt>
                <c:pt idx="5">
                  <c:v>26.03</c:v>
                </c:pt>
                <c:pt idx="6">
                  <c:v>26.03</c:v>
                </c:pt>
                <c:pt idx="7">
                  <c:v>26.03</c:v>
                </c:pt>
              </c:numCache>
            </c:numRef>
          </c:val>
          <c:smooth val="0"/>
        </c:ser>
        <c:dLbls>
          <c:showLegendKey val="0"/>
          <c:showVal val="0"/>
          <c:showCatName val="0"/>
          <c:showSerName val="0"/>
          <c:showPercent val="0"/>
          <c:showBubbleSize val="0"/>
        </c:dLbls>
        <c:marker val="1"/>
        <c:smooth val="0"/>
        <c:axId val="281705424"/>
        <c:axId val="361301448"/>
      </c:lineChart>
      <c:catAx>
        <c:axId val="281705424"/>
        <c:scaling>
          <c:orientation val="minMax"/>
        </c:scaling>
        <c:delete val="0"/>
        <c:axPos val="b"/>
        <c:numFmt formatCode="General" sourceLinked="0"/>
        <c:majorTickMark val="out"/>
        <c:minorTickMark val="none"/>
        <c:tickLblPos val="nextTo"/>
        <c:crossAx val="361301448"/>
        <c:crosses val="autoZero"/>
        <c:auto val="1"/>
        <c:lblAlgn val="ctr"/>
        <c:lblOffset val="100"/>
        <c:noMultiLvlLbl val="0"/>
      </c:catAx>
      <c:valAx>
        <c:axId val="361301448"/>
        <c:scaling>
          <c:orientation val="minMax"/>
        </c:scaling>
        <c:delete val="0"/>
        <c:axPos val="l"/>
        <c:numFmt formatCode="0" sourceLinked="1"/>
        <c:majorTickMark val="out"/>
        <c:minorTickMark val="none"/>
        <c:tickLblPos val="nextTo"/>
        <c:crossAx val="281705424"/>
        <c:crosses val="autoZero"/>
        <c:crossBetween val="between"/>
      </c:valAx>
    </c:plotArea>
    <c:legend>
      <c:legendPos val="r"/>
      <c:overlay val="0"/>
    </c:legend>
    <c:plotVisOnly val="1"/>
    <c:dispBlanksAs val="gap"/>
    <c:showDLblsOverMax val="0"/>
  </c:chart>
  <c:txPr>
    <a:bodyPr/>
    <a:lstStyle/>
    <a:p>
      <a:pPr>
        <a:defRPr sz="1200"/>
      </a:pPr>
      <a:endParaRPr lang="nb-NO"/>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2.5330340788345455E-2"/>
          <c:w val="0.83341173101051969"/>
          <c:h val="0.88209020222824241"/>
        </c:manualLayout>
      </c:layout>
      <c:barChart>
        <c:barDir val="bar"/>
        <c:grouping val="stacked"/>
        <c:varyColors val="0"/>
        <c:ser>
          <c:idx val="0"/>
          <c:order val="0"/>
          <c:tx>
            <c:strRef>
              <c:f>'Ark1'!$B$1</c:f>
              <c:strCache>
                <c:ptCount val="1"/>
                <c:pt idx="0">
                  <c:v>Ja, en gang</c:v>
                </c:pt>
              </c:strCache>
            </c:strRef>
          </c:tx>
          <c:spPr>
            <a:solidFill>
              <a:srgbClr val="C00000"/>
            </a:solidFill>
            <a:ln>
              <a:noFill/>
            </a:ln>
          </c:spPr>
          <c:invertIfNegative val="0"/>
          <c:dLbls>
            <c:spPr>
              <a:noFill/>
              <a:ln>
                <a:noFill/>
              </a:ln>
              <a:effectLst/>
            </c:spPr>
            <c:txPr>
              <a:bodyPr/>
              <a:lstStyle/>
              <a:p>
                <a:pPr>
                  <a:defRPr sz="11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'Ark1'!$A$2:$A$14</c:f>
              <c:strCache>
                <c:ptCount val="13"/>
                <c:pt idx="0">
                  <c:v>NMBU</c:v>
                </c:pt>
                <c:pt idx="2">
                  <c:v>Mann</c:v>
                </c:pt>
                <c:pt idx="3">
                  <c:v>Kvinne</c:v>
                </c:pt>
                <c:pt idx="5">
                  <c:v>NOR NMBU</c:v>
                </c:pt>
                <c:pt idx="6">
                  <c:v>INA NMBU</c:v>
                </c:pt>
                <c:pt idx="7">
                  <c:v>IMT NMBU</c:v>
                </c:pt>
                <c:pt idx="8">
                  <c:v>HH NMBU</c:v>
                </c:pt>
                <c:pt idx="9">
                  <c:v>IPM NMBU</c:v>
                </c:pt>
                <c:pt idx="10">
                  <c:v>IKBM NMBU</c:v>
                </c:pt>
                <c:pt idx="11">
                  <c:v>ILP NMBU</c:v>
                </c:pt>
                <c:pt idx="12">
                  <c:v>IHA NMBU</c:v>
                </c:pt>
              </c:strCache>
            </c:strRef>
          </c:cat>
          <c:val>
            <c:numRef>
              <c:f>'Ark1'!$B$2:$B$14</c:f>
              <c:numCache>
                <c:formatCode>General</c:formatCode>
                <c:ptCount val="13"/>
                <c:pt idx="0" formatCode="0">
                  <c:v>24.07</c:v>
                </c:pt>
                <c:pt idx="2" formatCode="0">
                  <c:v>25.68</c:v>
                </c:pt>
                <c:pt idx="3" formatCode="0">
                  <c:v>22.71</c:v>
                </c:pt>
                <c:pt idx="5" formatCode="0">
                  <c:v>26.37</c:v>
                </c:pt>
                <c:pt idx="6" formatCode="0">
                  <c:v>26.29</c:v>
                </c:pt>
                <c:pt idx="7" formatCode="0">
                  <c:v>25.91</c:v>
                </c:pt>
                <c:pt idx="8" formatCode="0">
                  <c:v>23.73</c:v>
                </c:pt>
                <c:pt idx="9" formatCode="0">
                  <c:v>22.82</c:v>
                </c:pt>
                <c:pt idx="10" formatCode="0">
                  <c:v>22.74</c:v>
                </c:pt>
                <c:pt idx="11" formatCode="0">
                  <c:v>22.55</c:v>
                </c:pt>
                <c:pt idx="12" formatCode="0">
                  <c:v>18.2</c:v>
                </c:pt>
              </c:numCache>
            </c:numRef>
          </c:val>
        </c:ser>
        <c:ser>
          <c:idx val="1"/>
          <c:order val="1"/>
          <c:tx>
            <c:strRef>
              <c:f>'Ark1'!$C$1</c:f>
              <c:strCache>
                <c:ptCount val="1"/>
                <c:pt idx="0">
                  <c:v>Ja, flere ganger</c:v>
                </c:pt>
              </c:strCache>
            </c:strRef>
          </c:tx>
          <c:spPr>
            <a:solidFill>
              <a:schemeClr val="accent2">
                <a:lumMod val="60000"/>
                <a:lumOff val="40000"/>
              </a:schemeClr>
            </a:solidFill>
            <a:ln>
              <a:noFill/>
            </a:ln>
          </c:spPr>
          <c:invertIfNegative val="0"/>
          <c:dLbls>
            <c:spPr>
              <a:noFill/>
              <a:ln>
                <a:noFill/>
              </a:ln>
              <a:effectLst/>
            </c:spPr>
            <c:txPr>
              <a:bodyPr/>
              <a:lstStyle/>
              <a:p>
                <a:pPr>
                  <a:defRPr sz="1100" b="1">
                    <a:solidFill>
                      <a:schemeClr val="tx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'Ark1'!$A$2:$A$14</c:f>
              <c:strCache>
                <c:ptCount val="13"/>
                <c:pt idx="0">
                  <c:v>NMBU</c:v>
                </c:pt>
                <c:pt idx="2">
                  <c:v>Mann</c:v>
                </c:pt>
                <c:pt idx="3">
                  <c:v>Kvinne</c:v>
                </c:pt>
                <c:pt idx="5">
                  <c:v>NOR NMBU</c:v>
                </c:pt>
                <c:pt idx="6">
                  <c:v>INA NMBU</c:v>
                </c:pt>
                <c:pt idx="7">
                  <c:v>IMT NMBU</c:v>
                </c:pt>
                <c:pt idx="8">
                  <c:v>HH NMBU</c:v>
                </c:pt>
                <c:pt idx="9">
                  <c:v>IPM NMBU</c:v>
                </c:pt>
                <c:pt idx="10">
                  <c:v>IKBM NMBU</c:v>
                </c:pt>
                <c:pt idx="11">
                  <c:v>ILP NMBU</c:v>
                </c:pt>
                <c:pt idx="12">
                  <c:v>IHA NMBU</c:v>
                </c:pt>
              </c:strCache>
            </c:strRef>
          </c:cat>
          <c:val>
            <c:numRef>
              <c:f>'Ark1'!$C$2:$C$14</c:f>
              <c:numCache>
                <c:formatCode>General</c:formatCode>
                <c:ptCount val="13"/>
                <c:pt idx="0" formatCode="0">
                  <c:v>18.32</c:v>
                </c:pt>
                <c:pt idx="2" formatCode="0">
                  <c:v>23.32</c:v>
                </c:pt>
                <c:pt idx="3" formatCode="0">
                  <c:v>14.08</c:v>
                </c:pt>
                <c:pt idx="5" formatCode="0">
                  <c:v>5.71</c:v>
                </c:pt>
                <c:pt idx="6" formatCode="0">
                  <c:v>21.91</c:v>
                </c:pt>
                <c:pt idx="7" formatCode="0">
                  <c:v>26</c:v>
                </c:pt>
                <c:pt idx="8" formatCode="0">
                  <c:v>21.64</c:v>
                </c:pt>
                <c:pt idx="9" formatCode="0">
                  <c:v>12.87</c:v>
                </c:pt>
                <c:pt idx="10" formatCode="0">
                  <c:v>14.5</c:v>
                </c:pt>
                <c:pt idx="11" formatCode="0">
                  <c:v>15.94</c:v>
                </c:pt>
                <c:pt idx="12" formatCode="0">
                  <c:v>22.2</c:v>
                </c:pt>
              </c:numCache>
            </c:numRef>
          </c:val>
        </c:ser>
        <c:ser>
          <c:idx val="2"/>
          <c:order val="2"/>
          <c:tx>
            <c:strRef>
              <c:f>'Ark1'!$D$1</c:f>
              <c:strCache>
                <c:ptCount val="1"/>
                <c:pt idx="0">
                  <c:v>Nei, har aldri strøket</c:v>
                </c:pt>
              </c:strCache>
            </c:strRef>
          </c:tx>
          <c:spPr>
            <a:solidFill>
              <a:srgbClr val="00B050"/>
            </a:solidFill>
            <a:ln>
              <a:noFill/>
            </a:ln>
          </c:spPr>
          <c:invertIfNegative val="0"/>
          <c:dLbls>
            <c:spPr>
              <a:noFill/>
              <a:ln>
                <a:noFill/>
              </a:ln>
              <a:effectLst/>
            </c:spPr>
            <c:txPr>
              <a:bodyPr/>
              <a:lstStyle/>
              <a:p>
                <a:pPr>
                  <a:defRPr sz="11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'Ark1'!$A$2:$A$14</c:f>
              <c:strCache>
                <c:ptCount val="13"/>
                <c:pt idx="0">
                  <c:v>NMBU</c:v>
                </c:pt>
                <c:pt idx="2">
                  <c:v>Mann</c:v>
                </c:pt>
                <c:pt idx="3">
                  <c:v>Kvinne</c:v>
                </c:pt>
                <c:pt idx="5">
                  <c:v>NOR NMBU</c:v>
                </c:pt>
                <c:pt idx="6">
                  <c:v>INA NMBU</c:v>
                </c:pt>
                <c:pt idx="7">
                  <c:v>IMT NMBU</c:v>
                </c:pt>
                <c:pt idx="8">
                  <c:v>HH NMBU</c:v>
                </c:pt>
                <c:pt idx="9">
                  <c:v>IPM NMBU</c:v>
                </c:pt>
                <c:pt idx="10">
                  <c:v>IKBM NMBU</c:v>
                </c:pt>
                <c:pt idx="11">
                  <c:v>ILP NMBU</c:v>
                </c:pt>
                <c:pt idx="12">
                  <c:v>IHA NMBU</c:v>
                </c:pt>
              </c:strCache>
            </c:strRef>
          </c:cat>
          <c:val>
            <c:numRef>
              <c:f>'Ark1'!$D$2:$D$14</c:f>
              <c:numCache>
                <c:formatCode>General</c:formatCode>
                <c:ptCount val="13"/>
                <c:pt idx="0" formatCode="0">
                  <c:v>57.61</c:v>
                </c:pt>
                <c:pt idx="2" formatCode="0">
                  <c:v>51</c:v>
                </c:pt>
                <c:pt idx="3" formatCode="0">
                  <c:v>63.21</c:v>
                </c:pt>
                <c:pt idx="5" formatCode="0">
                  <c:v>67.92</c:v>
                </c:pt>
                <c:pt idx="6" formatCode="0">
                  <c:v>51.8</c:v>
                </c:pt>
                <c:pt idx="7" formatCode="0">
                  <c:v>48.09</c:v>
                </c:pt>
                <c:pt idx="8" formatCode="0">
                  <c:v>54.63</c:v>
                </c:pt>
                <c:pt idx="9" formatCode="0">
                  <c:v>64.31</c:v>
                </c:pt>
                <c:pt idx="10" formatCode="0">
                  <c:v>62.77</c:v>
                </c:pt>
                <c:pt idx="11" formatCode="0">
                  <c:v>61.51</c:v>
                </c:pt>
                <c:pt idx="12" formatCode="0">
                  <c:v>59.6</c:v>
                </c:pt>
              </c:numCache>
            </c:numRef>
          </c:val>
        </c:ser>
        <c:dLbls>
          <c:showLegendKey val="0"/>
          <c:showVal val="0"/>
          <c:showCatName val="0"/>
          <c:showSerName val="0"/>
          <c:showPercent val="0"/>
          <c:showBubbleSize val="0"/>
        </c:dLbls>
        <c:gapWidth val="40"/>
        <c:overlap val="100"/>
        <c:axId val="361296744"/>
        <c:axId val="361298704"/>
      </c:barChart>
      <c:catAx>
        <c:axId val="361296744"/>
        <c:scaling>
          <c:orientation val="maxMin"/>
        </c:scaling>
        <c:delete val="0"/>
        <c:axPos val="l"/>
        <c:numFmt formatCode="General" sourceLinked="0"/>
        <c:majorTickMark val="out"/>
        <c:minorTickMark val="none"/>
        <c:tickLblPos val="nextTo"/>
        <c:txPr>
          <a:bodyPr/>
          <a:lstStyle/>
          <a:p>
            <a:pPr>
              <a:defRPr sz="1200"/>
            </a:pPr>
            <a:endParaRPr lang="nb-NO"/>
          </a:p>
        </c:txPr>
        <c:crossAx val="361298704"/>
        <c:crosses val="autoZero"/>
        <c:auto val="1"/>
        <c:lblAlgn val="ctr"/>
        <c:lblOffset val="100"/>
        <c:noMultiLvlLbl val="0"/>
      </c:catAx>
      <c:valAx>
        <c:axId val="361298704"/>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361296744"/>
        <c:crosses val="autoZero"/>
        <c:crossBetween val="between"/>
      </c:valAx>
    </c:plotArea>
    <c:legend>
      <c:legendPos val="r"/>
      <c:layout>
        <c:manualLayout>
          <c:xMode val="edge"/>
          <c:yMode val="edge"/>
          <c:x val="1.9466109270223794E-2"/>
          <c:y val="0.93602402439614973"/>
          <c:w val="0.96435322171134907"/>
          <c:h val="4.0769508516147773E-2"/>
        </c:manualLayout>
      </c:layout>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3.437500000000001E-2"/>
          <c:w val="0.82046719160104498"/>
          <c:h val="0.88696943029721842"/>
        </c:manualLayout>
      </c:layout>
      <c:barChart>
        <c:barDir val="bar"/>
        <c:grouping val="stacked"/>
        <c:varyColors val="0"/>
        <c:ser>
          <c:idx val="0"/>
          <c:order val="0"/>
          <c:tx>
            <c:strRef>
              <c:f>'Ark1'!$B$1</c:f>
              <c:strCache>
                <c:ptCount val="1"/>
                <c:pt idx="0">
                  <c:v>Ja, mye</c:v>
                </c:pt>
              </c:strCache>
            </c:strRef>
          </c:tx>
          <c:spPr>
            <a:solidFill>
              <a:srgbClr val="C00000"/>
            </a:solidFill>
            <a:ln>
              <a:noFill/>
            </a:ln>
          </c:spPr>
          <c:invertIfNegative val="0"/>
          <c:dLbls>
            <c:spPr>
              <a:noFill/>
              <a:ln>
                <a:noFill/>
              </a:ln>
              <a:effectLst/>
            </c:spPr>
            <c:txPr>
              <a:bodyPr/>
              <a:lstStyle/>
              <a:p>
                <a:pPr>
                  <a:defRPr sz="11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'Ark1'!$A$2:$A$14</c:f>
              <c:strCache>
                <c:ptCount val="13"/>
                <c:pt idx="0">
                  <c:v>NMBU</c:v>
                </c:pt>
                <c:pt idx="2">
                  <c:v>Kvinne</c:v>
                </c:pt>
                <c:pt idx="3">
                  <c:v>Mann</c:v>
                </c:pt>
                <c:pt idx="5">
                  <c:v>IKBM NMBU</c:v>
                </c:pt>
                <c:pt idx="6">
                  <c:v>IHA NMBU</c:v>
                </c:pt>
                <c:pt idx="7">
                  <c:v>HH NMBU</c:v>
                </c:pt>
                <c:pt idx="8">
                  <c:v>INA NMBU</c:v>
                </c:pt>
                <c:pt idx="9">
                  <c:v>NOR NMBU</c:v>
                </c:pt>
                <c:pt idx="10">
                  <c:v>IPM NMBU</c:v>
                </c:pt>
                <c:pt idx="11">
                  <c:v>ILP NMBU</c:v>
                </c:pt>
                <c:pt idx="12">
                  <c:v>IMT NMBU</c:v>
                </c:pt>
              </c:strCache>
            </c:strRef>
          </c:cat>
          <c:val>
            <c:numRef>
              <c:f>'Ark1'!$B$2:$B$14</c:f>
              <c:numCache>
                <c:formatCode>General</c:formatCode>
                <c:ptCount val="13"/>
                <c:pt idx="0" formatCode="0">
                  <c:v>9.07</c:v>
                </c:pt>
                <c:pt idx="2" formatCode="0">
                  <c:v>11.6</c:v>
                </c:pt>
                <c:pt idx="3" formatCode="0">
                  <c:v>6.07</c:v>
                </c:pt>
                <c:pt idx="5" formatCode="0">
                  <c:v>12.78</c:v>
                </c:pt>
                <c:pt idx="6" formatCode="0">
                  <c:v>12.47</c:v>
                </c:pt>
                <c:pt idx="7" formatCode="0">
                  <c:v>10.54</c:v>
                </c:pt>
                <c:pt idx="8" formatCode="0">
                  <c:v>10.06</c:v>
                </c:pt>
                <c:pt idx="9" formatCode="0">
                  <c:v>8.86</c:v>
                </c:pt>
                <c:pt idx="10" formatCode="0">
                  <c:v>7.66</c:v>
                </c:pt>
                <c:pt idx="11" formatCode="0">
                  <c:v>7.19</c:v>
                </c:pt>
                <c:pt idx="12" formatCode="0">
                  <c:v>6.78</c:v>
                </c:pt>
              </c:numCache>
            </c:numRef>
          </c:val>
        </c:ser>
        <c:ser>
          <c:idx val="1"/>
          <c:order val="1"/>
          <c:tx>
            <c:strRef>
              <c:f>'Ark1'!$C$1</c:f>
              <c:strCache>
                <c:ptCount val="1"/>
                <c:pt idx="0">
                  <c:v>Ja, litt</c:v>
                </c:pt>
              </c:strCache>
            </c:strRef>
          </c:tx>
          <c:spPr>
            <a:solidFill>
              <a:schemeClr val="accent2">
                <a:lumMod val="60000"/>
                <a:lumOff val="40000"/>
              </a:schemeClr>
            </a:solidFill>
            <a:ln>
              <a:noFill/>
            </a:ln>
          </c:spPr>
          <c:invertIfNegative val="0"/>
          <c:dLbls>
            <c:spPr>
              <a:noFill/>
              <a:ln>
                <a:noFill/>
              </a:ln>
              <a:effectLst/>
            </c:spPr>
            <c:txPr>
              <a:bodyPr/>
              <a:lstStyle/>
              <a:p>
                <a:pPr>
                  <a:defRPr sz="1100" b="1">
                    <a:solidFill>
                      <a:schemeClr val="tx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'Ark1'!$A$2:$A$14</c:f>
              <c:strCache>
                <c:ptCount val="13"/>
                <c:pt idx="0">
                  <c:v>NMBU</c:v>
                </c:pt>
                <c:pt idx="2">
                  <c:v>Kvinne</c:v>
                </c:pt>
                <c:pt idx="3">
                  <c:v>Mann</c:v>
                </c:pt>
                <c:pt idx="5">
                  <c:v>IKBM NMBU</c:v>
                </c:pt>
                <c:pt idx="6">
                  <c:v>IHA NMBU</c:v>
                </c:pt>
                <c:pt idx="7">
                  <c:v>HH NMBU</c:v>
                </c:pt>
                <c:pt idx="8">
                  <c:v>INA NMBU</c:v>
                </c:pt>
                <c:pt idx="9">
                  <c:v>NOR NMBU</c:v>
                </c:pt>
                <c:pt idx="10">
                  <c:v>IPM NMBU</c:v>
                </c:pt>
                <c:pt idx="11">
                  <c:v>ILP NMBU</c:v>
                </c:pt>
                <c:pt idx="12">
                  <c:v>IMT NMBU</c:v>
                </c:pt>
              </c:strCache>
            </c:strRef>
          </c:cat>
          <c:val>
            <c:numRef>
              <c:f>'Ark1'!$C$2:$C$14</c:f>
              <c:numCache>
                <c:formatCode>General</c:formatCode>
                <c:ptCount val="13"/>
                <c:pt idx="0" formatCode="0">
                  <c:v>19.82</c:v>
                </c:pt>
                <c:pt idx="2" formatCode="0">
                  <c:v>23.22</c:v>
                </c:pt>
                <c:pt idx="3" formatCode="0">
                  <c:v>15.81</c:v>
                </c:pt>
                <c:pt idx="5" formatCode="0">
                  <c:v>22.45</c:v>
                </c:pt>
                <c:pt idx="6" formatCode="0">
                  <c:v>12.47</c:v>
                </c:pt>
                <c:pt idx="7" formatCode="0">
                  <c:v>21.07</c:v>
                </c:pt>
                <c:pt idx="8" formatCode="0">
                  <c:v>19.46</c:v>
                </c:pt>
                <c:pt idx="9" formatCode="0">
                  <c:v>19.89</c:v>
                </c:pt>
                <c:pt idx="10" formatCode="0">
                  <c:v>22.11</c:v>
                </c:pt>
                <c:pt idx="11" formatCode="0">
                  <c:v>15.85</c:v>
                </c:pt>
                <c:pt idx="12" formatCode="0">
                  <c:v>20.64</c:v>
                </c:pt>
              </c:numCache>
            </c:numRef>
          </c:val>
        </c:ser>
        <c:ser>
          <c:idx val="2"/>
          <c:order val="2"/>
          <c:tx>
            <c:strRef>
              <c:f>'Ark1'!$D$1</c:f>
              <c:strCache>
                <c:ptCount val="1"/>
                <c:pt idx="0">
                  <c:v>Av og til</c:v>
                </c:pt>
              </c:strCache>
            </c:strRef>
          </c:tx>
          <c:spPr>
            <a:solidFill>
              <a:srgbClr val="92D050"/>
            </a:solidFill>
            <a:ln>
              <a:noFill/>
            </a:ln>
          </c:spPr>
          <c:invertIfNegative val="0"/>
          <c:dLbls>
            <c:spPr>
              <a:noFill/>
              <a:ln>
                <a:noFill/>
              </a:ln>
              <a:effectLst/>
            </c:spPr>
            <c:txPr>
              <a:bodyPr/>
              <a:lstStyle/>
              <a:p>
                <a:pPr>
                  <a:defRPr sz="1100" b="1">
                    <a:solidFill>
                      <a:schemeClr val="tx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'Ark1'!$A$2:$A$14</c:f>
              <c:strCache>
                <c:ptCount val="13"/>
                <c:pt idx="0">
                  <c:v>NMBU</c:v>
                </c:pt>
                <c:pt idx="2">
                  <c:v>Kvinne</c:v>
                </c:pt>
                <c:pt idx="3">
                  <c:v>Mann</c:v>
                </c:pt>
                <c:pt idx="5">
                  <c:v>IKBM NMBU</c:v>
                </c:pt>
                <c:pt idx="6">
                  <c:v>IHA NMBU</c:v>
                </c:pt>
                <c:pt idx="7">
                  <c:v>HH NMBU</c:v>
                </c:pt>
                <c:pt idx="8">
                  <c:v>INA NMBU</c:v>
                </c:pt>
                <c:pt idx="9">
                  <c:v>NOR NMBU</c:v>
                </c:pt>
                <c:pt idx="10">
                  <c:v>IPM NMBU</c:v>
                </c:pt>
                <c:pt idx="11">
                  <c:v>ILP NMBU</c:v>
                </c:pt>
                <c:pt idx="12">
                  <c:v>IMT NMBU</c:v>
                </c:pt>
              </c:strCache>
            </c:strRef>
          </c:cat>
          <c:val>
            <c:numRef>
              <c:f>'Ark1'!$D$2:$D$14</c:f>
              <c:numCache>
                <c:formatCode>General</c:formatCode>
                <c:ptCount val="13"/>
                <c:pt idx="0" formatCode="0">
                  <c:v>32.72</c:v>
                </c:pt>
                <c:pt idx="2" formatCode="0">
                  <c:v>33.68</c:v>
                </c:pt>
                <c:pt idx="3" formatCode="0">
                  <c:v>31.59</c:v>
                </c:pt>
                <c:pt idx="5" formatCode="0">
                  <c:v>29.24</c:v>
                </c:pt>
                <c:pt idx="6" formatCode="0">
                  <c:v>43.64</c:v>
                </c:pt>
                <c:pt idx="7" formatCode="0">
                  <c:v>29.34</c:v>
                </c:pt>
                <c:pt idx="8" formatCode="0">
                  <c:v>30.32</c:v>
                </c:pt>
                <c:pt idx="9" formatCode="0">
                  <c:v>32.08</c:v>
                </c:pt>
                <c:pt idx="10" formatCode="0">
                  <c:v>35.86</c:v>
                </c:pt>
                <c:pt idx="11" formatCode="0">
                  <c:v>44.28</c:v>
                </c:pt>
                <c:pt idx="12" formatCode="0">
                  <c:v>26.85</c:v>
                </c:pt>
              </c:numCache>
            </c:numRef>
          </c:val>
        </c:ser>
        <c:ser>
          <c:idx val="3"/>
          <c:order val="3"/>
          <c:tx>
            <c:strRef>
              <c:f>'Ark1'!$E$1</c:f>
              <c:strCache>
                <c:ptCount val="1"/>
                <c:pt idx="0">
                  <c:v>Nei</c:v>
                </c:pt>
              </c:strCache>
            </c:strRef>
          </c:tx>
          <c:spPr>
            <a:solidFill>
              <a:srgbClr val="00B050"/>
            </a:solidFill>
          </c:spPr>
          <c:invertIfNegative val="0"/>
          <c:dLbls>
            <c:spPr>
              <a:noFill/>
              <a:ln>
                <a:noFill/>
              </a:ln>
              <a:effectLst/>
            </c:spPr>
            <c:txPr>
              <a:bodyPr/>
              <a:lstStyle/>
              <a:p>
                <a:pPr>
                  <a:defRPr sz="11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'Ark1'!$A$2:$A$14</c:f>
              <c:strCache>
                <c:ptCount val="13"/>
                <c:pt idx="0">
                  <c:v>NMBU</c:v>
                </c:pt>
                <c:pt idx="2">
                  <c:v>Kvinne</c:v>
                </c:pt>
                <c:pt idx="3">
                  <c:v>Mann</c:v>
                </c:pt>
                <c:pt idx="5">
                  <c:v>IKBM NMBU</c:v>
                </c:pt>
                <c:pt idx="6">
                  <c:v>IHA NMBU</c:v>
                </c:pt>
                <c:pt idx="7">
                  <c:v>HH NMBU</c:v>
                </c:pt>
                <c:pt idx="8">
                  <c:v>INA NMBU</c:v>
                </c:pt>
                <c:pt idx="9">
                  <c:v>NOR NMBU</c:v>
                </c:pt>
                <c:pt idx="10">
                  <c:v>IPM NMBU</c:v>
                </c:pt>
                <c:pt idx="11">
                  <c:v>ILP NMBU</c:v>
                </c:pt>
                <c:pt idx="12">
                  <c:v>IMT NMBU</c:v>
                </c:pt>
              </c:strCache>
            </c:strRef>
          </c:cat>
          <c:val>
            <c:numRef>
              <c:f>'Ark1'!$E$2:$E$14</c:f>
              <c:numCache>
                <c:formatCode>General</c:formatCode>
                <c:ptCount val="13"/>
                <c:pt idx="0" formatCode="0">
                  <c:v>38.39</c:v>
                </c:pt>
                <c:pt idx="2" formatCode="0">
                  <c:v>31.5</c:v>
                </c:pt>
                <c:pt idx="3" formatCode="0">
                  <c:v>46.54</c:v>
                </c:pt>
                <c:pt idx="5" formatCode="0">
                  <c:v>35.53</c:v>
                </c:pt>
                <c:pt idx="6" formatCode="0">
                  <c:v>31.42</c:v>
                </c:pt>
                <c:pt idx="7" formatCode="0">
                  <c:v>39.049999999999997</c:v>
                </c:pt>
                <c:pt idx="8" formatCode="0">
                  <c:v>40.15</c:v>
                </c:pt>
                <c:pt idx="9" formatCode="0">
                  <c:v>39.17</c:v>
                </c:pt>
                <c:pt idx="10" formatCode="0">
                  <c:v>34.36</c:v>
                </c:pt>
                <c:pt idx="11" formatCode="0">
                  <c:v>32.67</c:v>
                </c:pt>
                <c:pt idx="12" formatCode="0">
                  <c:v>45.72</c:v>
                </c:pt>
              </c:numCache>
            </c:numRef>
          </c:val>
        </c:ser>
        <c:dLbls>
          <c:showLegendKey val="0"/>
          <c:showVal val="0"/>
          <c:showCatName val="0"/>
          <c:showSerName val="0"/>
          <c:showPercent val="0"/>
          <c:showBubbleSize val="0"/>
        </c:dLbls>
        <c:gapWidth val="40"/>
        <c:overlap val="100"/>
        <c:axId val="361299488"/>
        <c:axId val="361299880"/>
      </c:barChart>
      <c:catAx>
        <c:axId val="361299488"/>
        <c:scaling>
          <c:orientation val="maxMin"/>
        </c:scaling>
        <c:delete val="0"/>
        <c:axPos val="l"/>
        <c:numFmt formatCode="General" sourceLinked="0"/>
        <c:majorTickMark val="out"/>
        <c:minorTickMark val="none"/>
        <c:tickLblPos val="nextTo"/>
        <c:txPr>
          <a:bodyPr/>
          <a:lstStyle/>
          <a:p>
            <a:pPr>
              <a:defRPr sz="1200"/>
            </a:pPr>
            <a:endParaRPr lang="nb-NO"/>
          </a:p>
        </c:txPr>
        <c:crossAx val="361299880"/>
        <c:crosses val="autoZero"/>
        <c:auto val="1"/>
        <c:lblAlgn val="ctr"/>
        <c:lblOffset val="100"/>
        <c:noMultiLvlLbl val="0"/>
      </c:catAx>
      <c:valAx>
        <c:axId val="361299880"/>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361299488"/>
        <c:crosses val="autoZero"/>
        <c:crossBetween val="between"/>
      </c:valAx>
    </c:plotArea>
    <c:legend>
      <c:legendPos val="r"/>
      <c:layout>
        <c:manualLayout>
          <c:xMode val="edge"/>
          <c:yMode val="edge"/>
          <c:x val="0.18289086635633758"/>
          <c:y val="0.92049348318023139"/>
          <c:w val="0.78028231317825048"/>
          <c:h val="7.9506516819768558E-2"/>
        </c:manualLayout>
      </c:layout>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3.437500000000001E-2"/>
          <c:w val="0.82046719160104498"/>
          <c:h val="0.88696943029721842"/>
        </c:manualLayout>
      </c:layout>
      <c:barChart>
        <c:barDir val="bar"/>
        <c:grouping val="stacked"/>
        <c:varyColors val="0"/>
        <c:ser>
          <c:idx val="0"/>
          <c:order val="0"/>
          <c:tx>
            <c:strRef>
              <c:f>'Ark1'!$B$1</c:f>
              <c:strCache>
                <c:ptCount val="1"/>
                <c:pt idx="0">
                  <c:v>Ja, mye</c:v>
                </c:pt>
              </c:strCache>
            </c:strRef>
          </c:tx>
          <c:spPr>
            <a:solidFill>
              <a:srgbClr val="C00000"/>
            </a:solidFill>
            <a:ln>
              <a:noFill/>
            </a:ln>
          </c:spPr>
          <c:invertIfNegative val="0"/>
          <c:dLbls>
            <c:spPr>
              <a:noFill/>
              <a:ln>
                <a:noFill/>
              </a:ln>
              <a:effectLst/>
            </c:spPr>
            <c:txPr>
              <a:bodyPr/>
              <a:lstStyle/>
              <a:p>
                <a:pPr>
                  <a:defRPr sz="11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'Ark1'!$A$2:$A$14</c:f>
              <c:strCache>
                <c:ptCount val="13"/>
                <c:pt idx="0">
                  <c:v>NMBU</c:v>
                </c:pt>
                <c:pt idx="2">
                  <c:v>Kvinne</c:v>
                </c:pt>
                <c:pt idx="3">
                  <c:v>Mann</c:v>
                </c:pt>
                <c:pt idx="5">
                  <c:v>IKBM NMBU</c:v>
                </c:pt>
                <c:pt idx="6">
                  <c:v>HH NMBU</c:v>
                </c:pt>
                <c:pt idx="7">
                  <c:v>IPM NMBU</c:v>
                </c:pt>
                <c:pt idx="8">
                  <c:v>ILP NMBU</c:v>
                </c:pt>
                <c:pt idx="9">
                  <c:v>INA NMBU</c:v>
                </c:pt>
                <c:pt idx="10">
                  <c:v>IHA NMBU</c:v>
                </c:pt>
                <c:pt idx="11">
                  <c:v>NOR NMBU</c:v>
                </c:pt>
                <c:pt idx="12">
                  <c:v>IMT NMBU</c:v>
                </c:pt>
              </c:strCache>
            </c:strRef>
          </c:cat>
          <c:val>
            <c:numRef>
              <c:f>'Ark1'!$B$2:$B$14</c:f>
              <c:numCache>
                <c:formatCode>General</c:formatCode>
                <c:ptCount val="13"/>
                <c:pt idx="0" formatCode="0">
                  <c:v>20.12</c:v>
                </c:pt>
                <c:pt idx="2" formatCode="0">
                  <c:v>26.5</c:v>
                </c:pt>
                <c:pt idx="3" formatCode="0">
                  <c:v>12.62</c:v>
                </c:pt>
                <c:pt idx="5" formatCode="0">
                  <c:v>28.55</c:v>
                </c:pt>
                <c:pt idx="6" formatCode="0">
                  <c:v>24.84</c:v>
                </c:pt>
                <c:pt idx="7" formatCode="0">
                  <c:v>22.82</c:v>
                </c:pt>
                <c:pt idx="8" formatCode="0">
                  <c:v>21.53</c:v>
                </c:pt>
                <c:pt idx="9" formatCode="0">
                  <c:v>18.39</c:v>
                </c:pt>
                <c:pt idx="10" formatCode="0">
                  <c:v>17.46</c:v>
                </c:pt>
                <c:pt idx="11" formatCode="0">
                  <c:v>14.18</c:v>
                </c:pt>
                <c:pt idx="12" formatCode="0">
                  <c:v>14.14</c:v>
                </c:pt>
              </c:numCache>
            </c:numRef>
          </c:val>
        </c:ser>
        <c:ser>
          <c:idx val="1"/>
          <c:order val="1"/>
          <c:tx>
            <c:strRef>
              <c:f>'Ark1'!$C$1</c:f>
              <c:strCache>
                <c:ptCount val="1"/>
                <c:pt idx="0">
                  <c:v>Ja, litt</c:v>
                </c:pt>
              </c:strCache>
            </c:strRef>
          </c:tx>
          <c:spPr>
            <a:solidFill>
              <a:schemeClr val="accent2">
                <a:lumMod val="60000"/>
                <a:lumOff val="40000"/>
              </a:schemeClr>
            </a:solidFill>
            <a:ln>
              <a:noFill/>
            </a:ln>
          </c:spPr>
          <c:invertIfNegative val="0"/>
          <c:dLbls>
            <c:spPr>
              <a:noFill/>
              <a:ln>
                <a:noFill/>
              </a:ln>
              <a:effectLst/>
            </c:spPr>
            <c:txPr>
              <a:bodyPr/>
              <a:lstStyle/>
              <a:p>
                <a:pPr>
                  <a:defRPr sz="1100" b="1">
                    <a:solidFill>
                      <a:schemeClr val="tx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'Ark1'!$A$2:$A$14</c:f>
              <c:strCache>
                <c:ptCount val="13"/>
                <c:pt idx="0">
                  <c:v>NMBU</c:v>
                </c:pt>
                <c:pt idx="2">
                  <c:v>Kvinne</c:v>
                </c:pt>
                <c:pt idx="3">
                  <c:v>Mann</c:v>
                </c:pt>
                <c:pt idx="5">
                  <c:v>IKBM NMBU</c:v>
                </c:pt>
                <c:pt idx="6">
                  <c:v>HH NMBU</c:v>
                </c:pt>
                <c:pt idx="7">
                  <c:v>IPM NMBU</c:v>
                </c:pt>
                <c:pt idx="8">
                  <c:v>ILP NMBU</c:v>
                </c:pt>
                <c:pt idx="9">
                  <c:v>INA NMBU</c:v>
                </c:pt>
                <c:pt idx="10">
                  <c:v>IHA NMBU</c:v>
                </c:pt>
                <c:pt idx="11">
                  <c:v>NOR NMBU</c:v>
                </c:pt>
                <c:pt idx="12">
                  <c:v>IMT NMBU</c:v>
                </c:pt>
              </c:strCache>
            </c:strRef>
          </c:cat>
          <c:val>
            <c:numRef>
              <c:f>'Ark1'!$C$2:$C$14</c:f>
              <c:numCache>
                <c:formatCode>General</c:formatCode>
                <c:ptCount val="13"/>
                <c:pt idx="0" formatCode="0">
                  <c:v>22.5</c:v>
                </c:pt>
                <c:pt idx="2" formatCode="0">
                  <c:v>23.56</c:v>
                </c:pt>
                <c:pt idx="3" formatCode="0">
                  <c:v>21.25</c:v>
                </c:pt>
                <c:pt idx="5" formatCode="0">
                  <c:v>22</c:v>
                </c:pt>
                <c:pt idx="6" formatCode="0">
                  <c:v>22.62</c:v>
                </c:pt>
                <c:pt idx="7" formatCode="0">
                  <c:v>20.62</c:v>
                </c:pt>
                <c:pt idx="8" formatCode="0">
                  <c:v>22.41</c:v>
                </c:pt>
                <c:pt idx="9" formatCode="0">
                  <c:v>23.62</c:v>
                </c:pt>
                <c:pt idx="10" formatCode="0">
                  <c:v>17.46</c:v>
                </c:pt>
                <c:pt idx="11" formatCode="0">
                  <c:v>28.15</c:v>
                </c:pt>
                <c:pt idx="12" formatCode="0">
                  <c:v>21.72</c:v>
                </c:pt>
              </c:numCache>
            </c:numRef>
          </c:val>
        </c:ser>
        <c:ser>
          <c:idx val="2"/>
          <c:order val="2"/>
          <c:tx>
            <c:strRef>
              <c:f>'Ark1'!$D$1</c:f>
              <c:strCache>
                <c:ptCount val="1"/>
                <c:pt idx="0">
                  <c:v>Av og til</c:v>
                </c:pt>
              </c:strCache>
            </c:strRef>
          </c:tx>
          <c:spPr>
            <a:solidFill>
              <a:srgbClr val="92D050"/>
            </a:solidFill>
            <a:ln>
              <a:noFill/>
            </a:ln>
          </c:spPr>
          <c:invertIfNegative val="0"/>
          <c:dLbls>
            <c:spPr>
              <a:noFill/>
              <a:ln>
                <a:noFill/>
              </a:ln>
              <a:effectLst/>
            </c:spPr>
            <c:txPr>
              <a:bodyPr/>
              <a:lstStyle/>
              <a:p>
                <a:pPr>
                  <a:defRPr sz="1100" b="1">
                    <a:solidFill>
                      <a:schemeClr val="tx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'Ark1'!$A$2:$A$14</c:f>
              <c:strCache>
                <c:ptCount val="13"/>
                <c:pt idx="0">
                  <c:v>NMBU</c:v>
                </c:pt>
                <c:pt idx="2">
                  <c:v>Kvinne</c:v>
                </c:pt>
                <c:pt idx="3">
                  <c:v>Mann</c:v>
                </c:pt>
                <c:pt idx="5">
                  <c:v>IKBM NMBU</c:v>
                </c:pt>
                <c:pt idx="6">
                  <c:v>HH NMBU</c:v>
                </c:pt>
                <c:pt idx="7">
                  <c:v>IPM NMBU</c:v>
                </c:pt>
                <c:pt idx="8">
                  <c:v>ILP NMBU</c:v>
                </c:pt>
                <c:pt idx="9">
                  <c:v>INA NMBU</c:v>
                </c:pt>
                <c:pt idx="10">
                  <c:v>IHA NMBU</c:v>
                </c:pt>
                <c:pt idx="11">
                  <c:v>NOR NMBU</c:v>
                </c:pt>
                <c:pt idx="12">
                  <c:v>IMT NMBU</c:v>
                </c:pt>
              </c:strCache>
            </c:strRef>
          </c:cat>
          <c:val>
            <c:numRef>
              <c:f>'Ark1'!$D$2:$D$14</c:f>
              <c:numCache>
                <c:formatCode>General</c:formatCode>
                <c:ptCount val="13"/>
                <c:pt idx="0" formatCode="0">
                  <c:v>28.2</c:v>
                </c:pt>
                <c:pt idx="2" formatCode="0">
                  <c:v>30.42</c:v>
                </c:pt>
                <c:pt idx="3" formatCode="0">
                  <c:v>25.58</c:v>
                </c:pt>
                <c:pt idx="5" formatCode="0">
                  <c:v>25.99</c:v>
                </c:pt>
                <c:pt idx="6" formatCode="0">
                  <c:v>23.9</c:v>
                </c:pt>
                <c:pt idx="7" formatCode="0">
                  <c:v>31.8</c:v>
                </c:pt>
                <c:pt idx="8" formatCode="0">
                  <c:v>30.52</c:v>
                </c:pt>
                <c:pt idx="9" formatCode="0">
                  <c:v>35.950000000000003</c:v>
                </c:pt>
                <c:pt idx="10" formatCode="0">
                  <c:v>34.159999999999997</c:v>
                </c:pt>
                <c:pt idx="11" formatCode="0">
                  <c:v>15.95</c:v>
                </c:pt>
                <c:pt idx="12" formatCode="0">
                  <c:v>29.68</c:v>
                </c:pt>
              </c:numCache>
            </c:numRef>
          </c:val>
        </c:ser>
        <c:ser>
          <c:idx val="3"/>
          <c:order val="3"/>
          <c:tx>
            <c:strRef>
              <c:f>'Ark1'!$E$1</c:f>
              <c:strCache>
                <c:ptCount val="1"/>
                <c:pt idx="0">
                  <c:v>Nei</c:v>
                </c:pt>
              </c:strCache>
            </c:strRef>
          </c:tx>
          <c:spPr>
            <a:solidFill>
              <a:srgbClr val="00B050"/>
            </a:solidFill>
          </c:spPr>
          <c:invertIfNegative val="0"/>
          <c:dLbls>
            <c:spPr>
              <a:noFill/>
              <a:ln>
                <a:noFill/>
              </a:ln>
              <a:effectLst/>
            </c:spPr>
            <c:txPr>
              <a:bodyPr/>
              <a:lstStyle/>
              <a:p>
                <a:pPr>
                  <a:defRPr sz="11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'Ark1'!$A$2:$A$14</c:f>
              <c:strCache>
                <c:ptCount val="13"/>
                <c:pt idx="0">
                  <c:v>NMBU</c:v>
                </c:pt>
                <c:pt idx="2">
                  <c:v>Kvinne</c:v>
                </c:pt>
                <c:pt idx="3">
                  <c:v>Mann</c:v>
                </c:pt>
                <c:pt idx="5">
                  <c:v>IKBM NMBU</c:v>
                </c:pt>
                <c:pt idx="6">
                  <c:v>HH NMBU</c:v>
                </c:pt>
                <c:pt idx="7">
                  <c:v>IPM NMBU</c:v>
                </c:pt>
                <c:pt idx="8">
                  <c:v>ILP NMBU</c:v>
                </c:pt>
                <c:pt idx="9">
                  <c:v>INA NMBU</c:v>
                </c:pt>
                <c:pt idx="10">
                  <c:v>IHA NMBU</c:v>
                </c:pt>
                <c:pt idx="11">
                  <c:v>NOR NMBU</c:v>
                </c:pt>
                <c:pt idx="12">
                  <c:v>IMT NMBU</c:v>
                </c:pt>
              </c:strCache>
            </c:strRef>
          </c:cat>
          <c:val>
            <c:numRef>
              <c:f>'Ark1'!$E$2:$E$14</c:f>
              <c:numCache>
                <c:formatCode>General</c:formatCode>
                <c:ptCount val="13"/>
                <c:pt idx="0" formatCode="0">
                  <c:v>29.18</c:v>
                </c:pt>
                <c:pt idx="2" formatCode="0">
                  <c:v>19.52</c:v>
                </c:pt>
                <c:pt idx="3" formatCode="0">
                  <c:v>40.56</c:v>
                </c:pt>
                <c:pt idx="5" formatCode="0">
                  <c:v>23.45</c:v>
                </c:pt>
                <c:pt idx="6" formatCode="0">
                  <c:v>28.65</c:v>
                </c:pt>
                <c:pt idx="7" formatCode="0">
                  <c:v>24.76</c:v>
                </c:pt>
                <c:pt idx="8" formatCode="0">
                  <c:v>25.53</c:v>
                </c:pt>
                <c:pt idx="9" formatCode="0">
                  <c:v>22.04</c:v>
                </c:pt>
                <c:pt idx="10" formatCode="0">
                  <c:v>30.91</c:v>
                </c:pt>
                <c:pt idx="11" formatCode="0">
                  <c:v>41.73</c:v>
                </c:pt>
                <c:pt idx="12" formatCode="0">
                  <c:v>34.46</c:v>
                </c:pt>
              </c:numCache>
            </c:numRef>
          </c:val>
        </c:ser>
        <c:dLbls>
          <c:showLegendKey val="0"/>
          <c:showVal val="0"/>
          <c:showCatName val="0"/>
          <c:showSerName val="0"/>
          <c:showPercent val="0"/>
          <c:showBubbleSize val="0"/>
        </c:dLbls>
        <c:gapWidth val="40"/>
        <c:overlap val="100"/>
        <c:axId val="361300272"/>
        <c:axId val="361299096"/>
      </c:barChart>
      <c:catAx>
        <c:axId val="361300272"/>
        <c:scaling>
          <c:orientation val="maxMin"/>
        </c:scaling>
        <c:delete val="0"/>
        <c:axPos val="l"/>
        <c:numFmt formatCode="General" sourceLinked="0"/>
        <c:majorTickMark val="out"/>
        <c:minorTickMark val="none"/>
        <c:tickLblPos val="nextTo"/>
        <c:txPr>
          <a:bodyPr/>
          <a:lstStyle/>
          <a:p>
            <a:pPr>
              <a:defRPr sz="1200"/>
            </a:pPr>
            <a:endParaRPr lang="nb-NO"/>
          </a:p>
        </c:txPr>
        <c:crossAx val="361299096"/>
        <c:crosses val="autoZero"/>
        <c:auto val="1"/>
        <c:lblAlgn val="ctr"/>
        <c:lblOffset val="100"/>
        <c:noMultiLvlLbl val="0"/>
      </c:catAx>
      <c:valAx>
        <c:axId val="361299096"/>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361300272"/>
        <c:crosses val="autoZero"/>
        <c:crossBetween val="between"/>
      </c:valAx>
    </c:plotArea>
    <c:legend>
      <c:legendPos val="r"/>
      <c:layout>
        <c:manualLayout>
          <c:xMode val="edge"/>
          <c:yMode val="edge"/>
          <c:x val="0.18289086635633758"/>
          <c:y val="0.92049348318023139"/>
          <c:w val="0.78028231317825048"/>
          <c:h val="7.9506516819768558E-2"/>
        </c:manualLayout>
      </c:layout>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'Ark1'!$B$1</c:f>
              <c:strCache>
                <c:ptCount val="1"/>
              </c:strCache>
            </c:strRef>
          </c:tx>
          <c:spPr>
            <a:solidFill>
              <a:srgbClr val="0070C0"/>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'Ark1'!$A$2:$A$14</c:f>
              <c:strCache>
                <c:ptCount val="13"/>
                <c:pt idx="0">
                  <c:v>NMBU</c:v>
                </c:pt>
                <c:pt idx="2">
                  <c:v>Mann</c:v>
                </c:pt>
                <c:pt idx="3">
                  <c:v>Kvinne</c:v>
                </c:pt>
                <c:pt idx="5">
                  <c:v>IHA NMBU</c:v>
                </c:pt>
                <c:pt idx="6">
                  <c:v>INA NMBU</c:v>
                </c:pt>
                <c:pt idx="7">
                  <c:v>NOR NMBU</c:v>
                </c:pt>
                <c:pt idx="8">
                  <c:v>ILP NMBU</c:v>
                </c:pt>
                <c:pt idx="9">
                  <c:v>HH NMBU</c:v>
                </c:pt>
                <c:pt idx="10">
                  <c:v>IKBM NMBU</c:v>
                </c:pt>
                <c:pt idx="11">
                  <c:v>IMT NMBU</c:v>
                </c:pt>
                <c:pt idx="12">
                  <c:v>IPM NMBU</c:v>
                </c:pt>
              </c:strCache>
            </c:strRef>
          </c:cat>
          <c:val>
            <c:numRef>
              <c:f>'Ark1'!$B$2:$B$14</c:f>
              <c:numCache>
                <c:formatCode>General</c:formatCode>
                <c:ptCount val="13"/>
                <c:pt idx="0">
                  <c:v>4.21</c:v>
                </c:pt>
                <c:pt idx="2">
                  <c:v>4.26</c:v>
                </c:pt>
                <c:pt idx="3">
                  <c:v>4.18</c:v>
                </c:pt>
                <c:pt idx="5">
                  <c:v>7.32</c:v>
                </c:pt>
                <c:pt idx="6">
                  <c:v>6.1</c:v>
                </c:pt>
                <c:pt idx="7">
                  <c:v>5.71</c:v>
                </c:pt>
                <c:pt idx="8">
                  <c:v>4.83</c:v>
                </c:pt>
                <c:pt idx="9">
                  <c:v>4.1900000000000004</c:v>
                </c:pt>
                <c:pt idx="10">
                  <c:v>3.98</c:v>
                </c:pt>
                <c:pt idx="11">
                  <c:v>3.55</c:v>
                </c:pt>
                <c:pt idx="12">
                  <c:v>0.7</c:v>
                </c:pt>
              </c:numCache>
            </c:numRef>
          </c:val>
        </c:ser>
        <c:dLbls>
          <c:showLegendKey val="0"/>
          <c:showVal val="0"/>
          <c:showCatName val="0"/>
          <c:showSerName val="0"/>
          <c:showPercent val="0"/>
          <c:showBubbleSize val="0"/>
        </c:dLbls>
        <c:gapWidth val="150"/>
        <c:axId val="361300664"/>
        <c:axId val="361301056"/>
      </c:barChart>
      <c:catAx>
        <c:axId val="361300664"/>
        <c:scaling>
          <c:orientation val="minMax"/>
        </c:scaling>
        <c:delete val="0"/>
        <c:axPos val="b"/>
        <c:numFmt formatCode="General" sourceLinked="0"/>
        <c:majorTickMark val="out"/>
        <c:minorTickMark val="none"/>
        <c:tickLblPos val="nextTo"/>
        <c:crossAx val="361301056"/>
        <c:crosses val="autoZero"/>
        <c:auto val="1"/>
        <c:lblAlgn val="ctr"/>
        <c:lblOffset val="100"/>
        <c:noMultiLvlLbl val="0"/>
      </c:catAx>
      <c:valAx>
        <c:axId val="361301056"/>
        <c:scaling>
          <c:orientation val="minMax"/>
          <c:max val="30"/>
        </c:scaling>
        <c:delete val="0"/>
        <c:axPos val="l"/>
        <c:numFmt formatCode="General" sourceLinked="1"/>
        <c:majorTickMark val="out"/>
        <c:minorTickMark val="none"/>
        <c:tickLblPos val="nextTo"/>
        <c:crossAx val="361300664"/>
        <c:crosses val="autoZero"/>
        <c:crossBetween val="between"/>
      </c:valAx>
    </c:plotArea>
    <c:plotVisOnly val="1"/>
    <c:dispBlanksAs val="gap"/>
    <c:showDLblsOverMax val="0"/>
  </c:chart>
  <c:txPr>
    <a:bodyPr/>
    <a:lstStyle/>
    <a:p>
      <a:pPr>
        <a:defRPr sz="1100"/>
      </a:pPr>
      <a:endParaRPr lang="nb-NO"/>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01359632607194"/>
          <c:y val="2.5195613185836494E-2"/>
          <c:w val="0.84493426492434964"/>
          <c:h val="0.94960877362832985"/>
        </c:manualLayout>
      </c:layout>
      <c:barChart>
        <c:barDir val="bar"/>
        <c:grouping val="clustered"/>
        <c:varyColors val="0"/>
        <c:ser>
          <c:idx val="0"/>
          <c:order val="0"/>
          <c:spPr>
            <a:solidFill>
              <a:srgbClr val="00B050"/>
            </a:solidFill>
            <a:ln>
              <a:noFill/>
            </a:ln>
          </c:spPr>
          <c:invertIfNegative val="0"/>
          <c:dLbls>
            <c:numFmt formatCode="#,##0" sourceLinked="0"/>
            <c:spPr>
              <a:noFill/>
              <a:ln>
                <a:noFill/>
              </a:ln>
              <a:effectLst/>
            </c:spPr>
            <c:txPr>
              <a:bodyPr/>
              <a:lstStyle/>
              <a:p>
                <a:pPr>
                  <a:defRPr sz="110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'Ark1'!$A$1:$A$10</c:f>
              <c:strCache>
                <c:ptCount val="10"/>
                <c:pt idx="0">
                  <c:v>NMBU</c:v>
                </c:pt>
                <c:pt idx="2">
                  <c:v>NOR NMBU</c:v>
                </c:pt>
                <c:pt idx="3">
                  <c:v>IMT NMBU</c:v>
                </c:pt>
                <c:pt idx="4">
                  <c:v>ILP NMBU</c:v>
                </c:pt>
                <c:pt idx="5">
                  <c:v>IHA NMBU</c:v>
                </c:pt>
                <c:pt idx="6">
                  <c:v>IKBM NMBU</c:v>
                </c:pt>
                <c:pt idx="7">
                  <c:v>IPM NMBU</c:v>
                </c:pt>
                <c:pt idx="8">
                  <c:v>INA NMBU</c:v>
                </c:pt>
                <c:pt idx="9">
                  <c:v>HH NMBU</c:v>
                </c:pt>
              </c:strCache>
            </c:strRef>
          </c:cat>
          <c:val>
            <c:numRef>
              <c:f>'Ark1'!$B$1:$B$10</c:f>
              <c:numCache>
                <c:formatCode>General</c:formatCode>
                <c:ptCount val="10"/>
                <c:pt idx="0" formatCode="0">
                  <c:v>78.67</c:v>
                </c:pt>
                <c:pt idx="2" formatCode="0">
                  <c:v>86.57</c:v>
                </c:pt>
                <c:pt idx="3" formatCode="0">
                  <c:v>83.06</c:v>
                </c:pt>
                <c:pt idx="4" formatCode="0">
                  <c:v>78.17</c:v>
                </c:pt>
                <c:pt idx="5" formatCode="0">
                  <c:v>76.930000000000007</c:v>
                </c:pt>
                <c:pt idx="6" formatCode="0">
                  <c:v>76.66</c:v>
                </c:pt>
                <c:pt idx="7" formatCode="0">
                  <c:v>76.650000000000006</c:v>
                </c:pt>
                <c:pt idx="8" formatCode="0">
                  <c:v>75.459999999999994</c:v>
                </c:pt>
                <c:pt idx="9" formatCode="0">
                  <c:v>73.36</c:v>
                </c:pt>
              </c:numCache>
            </c:numRef>
          </c:val>
        </c:ser>
        <c:dLbls>
          <c:showLegendKey val="0"/>
          <c:showVal val="0"/>
          <c:showCatName val="0"/>
          <c:showSerName val="0"/>
          <c:showPercent val="0"/>
          <c:showBubbleSize val="0"/>
        </c:dLbls>
        <c:gapWidth val="40"/>
        <c:axId val="361302232"/>
        <c:axId val="361302624"/>
      </c:barChart>
      <c:catAx>
        <c:axId val="361302232"/>
        <c:scaling>
          <c:orientation val="maxMin"/>
        </c:scaling>
        <c:delete val="0"/>
        <c:axPos val="l"/>
        <c:numFmt formatCode="General" sourceLinked="0"/>
        <c:majorTickMark val="none"/>
        <c:minorTickMark val="none"/>
        <c:tickLblPos val="nextTo"/>
        <c:txPr>
          <a:bodyPr/>
          <a:lstStyle/>
          <a:p>
            <a:pPr>
              <a:defRPr sz="1200"/>
            </a:pPr>
            <a:endParaRPr lang="nb-NO"/>
          </a:p>
        </c:txPr>
        <c:crossAx val="361302624"/>
        <c:crosses val="autoZero"/>
        <c:auto val="1"/>
        <c:lblAlgn val="ctr"/>
        <c:lblOffset val="100"/>
        <c:noMultiLvlLbl val="0"/>
      </c:catAx>
      <c:valAx>
        <c:axId val="361302624"/>
        <c:scaling>
          <c:orientation val="minMax"/>
          <c:max val="100"/>
          <c:min val="0"/>
        </c:scaling>
        <c:delete val="1"/>
        <c:axPos val="t"/>
        <c:numFmt formatCode="0" sourceLinked="1"/>
        <c:majorTickMark val="none"/>
        <c:minorTickMark val="none"/>
        <c:tickLblPos val="none"/>
        <c:crossAx val="361302232"/>
        <c:crosses val="autoZero"/>
        <c:crossBetween val="between"/>
        <c:majorUnit val="10"/>
      </c:valAx>
      <c:spPr>
        <a:noFill/>
        <a:ln w="25400">
          <a:noFill/>
        </a:ln>
      </c:spPr>
    </c:plotArea>
    <c:plotVisOnly val="1"/>
    <c:dispBlanksAs val="gap"/>
    <c:showDLblsOverMax val="0"/>
  </c:chart>
  <c:txPr>
    <a:bodyPr/>
    <a:lstStyle/>
    <a:p>
      <a:pPr>
        <a:defRPr sz="1800"/>
      </a:pPr>
      <a:endParaRPr lang="nb-NO"/>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3.437500000000001E-2"/>
          <c:w val="0.82046719160104498"/>
          <c:h val="0.83359451289038056"/>
        </c:manualLayout>
      </c:layout>
      <c:barChart>
        <c:barDir val="bar"/>
        <c:grouping val="stacked"/>
        <c:varyColors val="0"/>
        <c:ser>
          <c:idx val="0"/>
          <c:order val="0"/>
          <c:tx>
            <c:strRef>
              <c:f>'Ark1'!$B$1</c:f>
              <c:strCache>
                <c:ptCount val="1"/>
                <c:pt idx="0">
                  <c:v>Svært dårlig</c:v>
                </c:pt>
              </c:strCache>
            </c:strRef>
          </c:tx>
          <c:spPr>
            <a:solidFill>
              <a:srgbClr val="C00000"/>
            </a:solidFill>
            <a:ln>
              <a:noFill/>
            </a:ln>
          </c:spPr>
          <c:invertIfNegative val="0"/>
          <c:dLbls>
            <c:spPr>
              <a:noFill/>
              <a:ln>
                <a:noFill/>
              </a:ln>
              <a:effectLst/>
            </c:spPr>
            <c:txPr>
              <a:bodyPr/>
              <a:lstStyle/>
              <a:p>
                <a:pPr>
                  <a:defRPr sz="11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'Ark1'!$A$2:$A$14</c:f>
              <c:strCache>
                <c:ptCount val="13"/>
                <c:pt idx="0">
                  <c:v>NMBU</c:v>
                </c:pt>
                <c:pt idx="2">
                  <c:v>Mann</c:v>
                </c:pt>
                <c:pt idx="3">
                  <c:v>Kvinne</c:v>
                </c:pt>
                <c:pt idx="5">
                  <c:v>NOR NMBU</c:v>
                </c:pt>
                <c:pt idx="6">
                  <c:v>IMT NMBU</c:v>
                </c:pt>
                <c:pt idx="7">
                  <c:v>ILP NMBU</c:v>
                </c:pt>
                <c:pt idx="8">
                  <c:v>IHA NMBU</c:v>
                </c:pt>
                <c:pt idx="9">
                  <c:v>HH NMBU</c:v>
                </c:pt>
                <c:pt idx="10">
                  <c:v>IKBM NMBU</c:v>
                </c:pt>
                <c:pt idx="11">
                  <c:v>INA NMBU</c:v>
                </c:pt>
                <c:pt idx="12">
                  <c:v>IPM NMBU</c:v>
                </c:pt>
              </c:strCache>
            </c:strRef>
          </c:cat>
          <c:val>
            <c:numRef>
              <c:f>'Ark1'!$B$2:$B$14</c:f>
              <c:numCache>
                <c:formatCode>General</c:formatCode>
                <c:ptCount val="13"/>
                <c:pt idx="0" formatCode="0">
                  <c:v>3.44</c:v>
                </c:pt>
                <c:pt idx="2" formatCode="0">
                  <c:v>4.04</c:v>
                </c:pt>
                <c:pt idx="3" formatCode="0">
                  <c:v>2.93</c:v>
                </c:pt>
                <c:pt idx="5" formatCode="0">
                  <c:v>5.32</c:v>
                </c:pt>
                <c:pt idx="6" formatCode="0">
                  <c:v>0.43</c:v>
                </c:pt>
                <c:pt idx="7" formatCode="0">
                  <c:v>2.87</c:v>
                </c:pt>
                <c:pt idx="8" formatCode="0">
                  <c:v>3.49</c:v>
                </c:pt>
                <c:pt idx="9" formatCode="0">
                  <c:v>5</c:v>
                </c:pt>
                <c:pt idx="10" formatCode="0">
                  <c:v>2.96</c:v>
                </c:pt>
                <c:pt idx="11" formatCode="0">
                  <c:v>3.85</c:v>
                </c:pt>
                <c:pt idx="12" formatCode="0">
                  <c:v>6.26</c:v>
                </c:pt>
              </c:numCache>
            </c:numRef>
          </c:val>
        </c:ser>
        <c:ser>
          <c:idx val="1"/>
          <c:order val="1"/>
          <c:tx>
            <c:strRef>
              <c:f>'Ark1'!$C$1</c:f>
              <c:strCache>
                <c:ptCount val="1"/>
                <c:pt idx="0">
                  <c:v>Dårlig</c:v>
                </c:pt>
              </c:strCache>
            </c:strRef>
          </c:tx>
          <c:spPr>
            <a:solidFill>
              <a:schemeClr val="accent2">
                <a:lumMod val="60000"/>
                <a:lumOff val="40000"/>
              </a:schemeClr>
            </a:solidFill>
            <a:ln>
              <a:noFill/>
            </a:ln>
          </c:spPr>
          <c:invertIfNegative val="0"/>
          <c:dLbls>
            <c:spPr>
              <a:noFill/>
              <a:ln>
                <a:noFill/>
              </a:ln>
              <a:effectLst/>
            </c:spPr>
            <c:txPr>
              <a:bodyPr/>
              <a:lstStyle/>
              <a:p>
                <a:pPr>
                  <a:defRPr sz="1100" b="1">
                    <a:solidFill>
                      <a:schemeClr val="tx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'Ark1'!$A$2:$A$14</c:f>
              <c:strCache>
                <c:ptCount val="13"/>
                <c:pt idx="0">
                  <c:v>NMBU</c:v>
                </c:pt>
                <c:pt idx="2">
                  <c:v>Mann</c:v>
                </c:pt>
                <c:pt idx="3">
                  <c:v>Kvinne</c:v>
                </c:pt>
                <c:pt idx="5">
                  <c:v>NOR NMBU</c:v>
                </c:pt>
                <c:pt idx="6">
                  <c:v>IMT NMBU</c:v>
                </c:pt>
                <c:pt idx="7">
                  <c:v>ILP NMBU</c:v>
                </c:pt>
                <c:pt idx="8">
                  <c:v>IHA NMBU</c:v>
                </c:pt>
                <c:pt idx="9">
                  <c:v>HH NMBU</c:v>
                </c:pt>
                <c:pt idx="10">
                  <c:v>IKBM NMBU</c:v>
                </c:pt>
                <c:pt idx="11">
                  <c:v>INA NMBU</c:v>
                </c:pt>
                <c:pt idx="12">
                  <c:v>IPM NMBU</c:v>
                </c:pt>
              </c:strCache>
            </c:strRef>
          </c:cat>
          <c:val>
            <c:numRef>
              <c:f>'Ark1'!$C$2:$C$14</c:f>
              <c:numCache>
                <c:formatCode>General</c:formatCode>
                <c:ptCount val="13"/>
                <c:pt idx="0" formatCode="0">
                  <c:v>7.4</c:v>
                </c:pt>
                <c:pt idx="2" formatCode="0">
                  <c:v>7.25</c:v>
                </c:pt>
                <c:pt idx="3" formatCode="0">
                  <c:v>7.54</c:v>
                </c:pt>
                <c:pt idx="5" formatCode="0">
                  <c:v>3.54</c:v>
                </c:pt>
                <c:pt idx="6" formatCode="0">
                  <c:v>4.47</c:v>
                </c:pt>
                <c:pt idx="7" formatCode="0">
                  <c:v>7.02</c:v>
                </c:pt>
                <c:pt idx="8" formatCode="0">
                  <c:v>8.73</c:v>
                </c:pt>
                <c:pt idx="9" formatCode="0">
                  <c:v>12.83</c:v>
                </c:pt>
                <c:pt idx="10" formatCode="0">
                  <c:v>9.16</c:v>
                </c:pt>
                <c:pt idx="11" formatCode="0">
                  <c:v>8.76</c:v>
                </c:pt>
                <c:pt idx="12" formatCode="0">
                  <c:v>6.35</c:v>
                </c:pt>
              </c:numCache>
            </c:numRef>
          </c:val>
        </c:ser>
        <c:ser>
          <c:idx val="2"/>
          <c:order val="2"/>
          <c:tx>
            <c:strRef>
              <c:f>'Ark1'!$D$1</c:f>
              <c:strCache>
                <c:ptCount val="1"/>
                <c:pt idx="0">
                  <c:v>Litt under middels</c:v>
                </c:pt>
              </c:strCache>
            </c:strRef>
          </c:tx>
          <c:spPr>
            <a:solidFill>
              <a:schemeClr val="accent1">
                <a:lumMod val="40000"/>
                <a:lumOff val="60000"/>
              </a:schemeClr>
            </a:solidFill>
            <a:ln>
              <a:noFill/>
            </a:ln>
          </c:spPr>
          <c:invertIfNegative val="0"/>
          <c:dLbls>
            <c:spPr>
              <a:noFill/>
              <a:ln>
                <a:noFill/>
              </a:ln>
              <a:effectLst/>
            </c:spPr>
            <c:txPr>
              <a:bodyPr/>
              <a:lstStyle/>
              <a:p>
                <a:pPr>
                  <a:defRPr sz="1100" b="1">
                    <a:solidFill>
                      <a:schemeClr val="tx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'Ark1'!$A$2:$A$14</c:f>
              <c:strCache>
                <c:ptCount val="13"/>
                <c:pt idx="0">
                  <c:v>NMBU</c:v>
                </c:pt>
                <c:pt idx="2">
                  <c:v>Mann</c:v>
                </c:pt>
                <c:pt idx="3">
                  <c:v>Kvinne</c:v>
                </c:pt>
                <c:pt idx="5">
                  <c:v>NOR NMBU</c:v>
                </c:pt>
                <c:pt idx="6">
                  <c:v>IMT NMBU</c:v>
                </c:pt>
                <c:pt idx="7">
                  <c:v>ILP NMBU</c:v>
                </c:pt>
                <c:pt idx="8">
                  <c:v>IHA NMBU</c:v>
                </c:pt>
                <c:pt idx="9">
                  <c:v>HH NMBU</c:v>
                </c:pt>
                <c:pt idx="10">
                  <c:v>IKBM NMBU</c:v>
                </c:pt>
                <c:pt idx="11">
                  <c:v>INA NMBU</c:v>
                </c:pt>
                <c:pt idx="12">
                  <c:v>IPM NMBU</c:v>
                </c:pt>
              </c:strCache>
            </c:strRef>
          </c:cat>
          <c:val>
            <c:numRef>
              <c:f>'Ark1'!$D$2:$D$14</c:f>
              <c:numCache>
                <c:formatCode>General</c:formatCode>
                <c:ptCount val="13"/>
                <c:pt idx="0" formatCode="0">
                  <c:v>18.600000000000001</c:v>
                </c:pt>
                <c:pt idx="2" formatCode="0">
                  <c:v>18.440000000000001</c:v>
                </c:pt>
                <c:pt idx="3" formatCode="0">
                  <c:v>18.73</c:v>
                </c:pt>
                <c:pt idx="5" formatCode="0">
                  <c:v>14.96</c:v>
                </c:pt>
                <c:pt idx="6" formatCode="0">
                  <c:v>17.260000000000002</c:v>
                </c:pt>
                <c:pt idx="7" formatCode="0">
                  <c:v>20.91</c:v>
                </c:pt>
                <c:pt idx="8" formatCode="0">
                  <c:v>18.2</c:v>
                </c:pt>
                <c:pt idx="9" formatCode="0">
                  <c:v>19.36</c:v>
                </c:pt>
                <c:pt idx="10" formatCode="0">
                  <c:v>15.34</c:v>
                </c:pt>
                <c:pt idx="11" formatCode="0">
                  <c:v>25.61</c:v>
                </c:pt>
                <c:pt idx="12" formatCode="0">
                  <c:v>17.95</c:v>
                </c:pt>
              </c:numCache>
            </c:numRef>
          </c:val>
        </c:ser>
        <c:ser>
          <c:idx val="3"/>
          <c:order val="3"/>
          <c:tx>
            <c:strRef>
              <c:f>'Ark1'!$E$1</c:f>
              <c:strCache>
                <c:ptCount val="1"/>
                <c:pt idx="0">
                  <c:v>Middels</c:v>
                </c:pt>
              </c:strCache>
            </c:strRef>
          </c:tx>
          <c:spPr>
            <a:solidFill>
              <a:schemeClr val="accent3">
                <a:lumMod val="60000"/>
                <a:lumOff val="40000"/>
              </a:schemeClr>
            </a:solidFill>
            <a:ln>
              <a:noFill/>
            </a:ln>
          </c:spPr>
          <c:invertIfNegative val="0"/>
          <c:dLbls>
            <c:spPr>
              <a:noFill/>
              <a:ln>
                <a:noFill/>
              </a:ln>
              <a:effectLst/>
            </c:spPr>
            <c:txPr>
              <a:bodyPr/>
              <a:lstStyle/>
              <a:p>
                <a:pPr>
                  <a:defRPr sz="1100" b="1">
                    <a:solidFill>
                      <a:schemeClr val="tx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'Ark1'!$A$2:$A$14</c:f>
              <c:strCache>
                <c:ptCount val="13"/>
                <c:pt idx="0">
                  <c:v>NMBU</c:v>
                </c:pt>
                <c:pt idx="2">
                  <c:v>Mann</c:v>
                </c:pt>
                <c:pt idx="3">
                  <c:v>Kvinne</c:v>
                </c:pt>
                <c:pt idx="5">
                  <c:v>NOR NMBU</c:v>
                </c:pt>
                <c:pt idx="6">
                  <c:v>IMT NMBU</c:v>
                </c:pt>
                <c:pt idx="7">
                  <c:v>ILP NMBU</c:v>
                </c:pt>
                <c:pt idx="8">
                  <c:v>IHA NMBU</c:v>
                </c:pt>
                <c:pt idx="9">
                  <c:v>HH NMBU</c:v>
                </c:pt>
                <c:pt idx="10">
                  <c:v>IKBM NMBU</c:v>
                </c:pt>
                <c:pt idx="11">
                  <c:v>INA NMBU</c:v>
                </c:pt>
                <c:pt idx="12">
                  <c:v>IPM NMBU</c:v>
                </c:pt>
              </c:strCache>
            </c:strRef>
          </c:cat>
          <c:val>
            <c:numRef>
              <c:f>'Ark1'!$E$2:$E$14</c:f>
              <c:numCache>
                <c:formatCode>General</c:formatCode>
                <c:ptCount val="13"/>
                <c:pt idx="0" formatCode="0">
                  <c:v>29.9</c:v>
                </c:pt>
                <c:pt idx="2" formatCode="0">
                  <c:v>28.77</c:v>
                </c:pt>
                <c:pt idx="3" formatCode="0">
                  <c:v>30.86</c:v>
                </c:pt>
                <c:pt idx="5" formatCode="0">
                  <c:v>27.76</c:v>
                </c:pt>
                <c:pt idx="6" formatCode="0">
                  <c:v>29.62</c:v>
                </c:pt>
                <c:pt idx="7" formatCode="0">
                  <c:v>29.68</c:v>
                </c:pt>
                <c:pt idx="8" formatCode="0">
                  <c:v>31.67</c:v>
                </c:pt>
                <c:pt idx="9" formatCode="0">
                  <c:v>25.66</c:v>
                </c:pt>
                <c:pt idx="10" formatCode="0">
                  <c:v>35.67</c:v>
                </c:pt>
                <c:pt idx="11" formatCode="0">
                  <c:v>26.16</c:v>
                </c:pt>
                <c:pt idx="12" formatCode="0">
                  <c:v>34.64</c:v>
                </c:pt>
              </c:numCache>
            </c:numRef>
          </c:val>
        </c:ser>
        <c:ser>
          <c:idx val="4"/>
          <c:order val="4"/>
          <c:tx>
            <c:strRef>
              <c:f>'Ark1'!$F$1</c:f>
              <c:strCache>
                <c:ptCount val="1"/>
                <c:pt idx="0">
                  <c:v>God</c:v>
                </c:pt>
              </c:strCache>
            </c:strRef>
          </c:tx>
          <c:spPr>
            <a:solidFill>
              <a:srgbClr val="92D050"/>
            </a:solidFill>
          </c:spPr>
          <c:invertIfNegative val="0"/>
          <c:dLbls>
            <c:spPr>
              <a:noFill/>
              <a:ln>
                <a:noFill/>
              </a:ln>
              <a:effectLst/>
            </c:spPr>
            <c:txPr>
              <a:bodyPr/>
              <a:lstStyle/>
              <a:p>
                <a:pPr>
                  <a:defRPr sz="1100" b="1"/>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'Ark1'!$A$2:$A$14</c:f>
              <c:strCache>
                <c:ptCount val="13"/>
                <c:pt idx="0">
                  <c:v>NMBU</c:v>
                </c:pt>
                <c:pt idx="2">
                  <c:v>Mann</c:v>
                </c:pt>
                <c:pt idx="3">
                  <c:v>Kvinne</c:v>
                </c:pt>
                <c:pt idx="5">
                  <c:v>NOR NMBU</c:v>
                </c:pt>
                <c:pt idx="6">
                  <c:v>IMT NMBU</c:v>
                </c:pt>
                <c:pt idx="7">
                  <c:v>ILP NMBU</c:v>
                </c:pt>
                <c:pt idx="8">
                  <c:v>IHA NMBU</c:v>
                </c:pt>
                <c:pt idx="9">
                  <c:v>HH NMBU</c:v>
                </c:pt>
                <c:pt idx="10">
                  <c:v>IKBM NMBU</c:v>
                </c:pt>
                <c:pt idx="11">
                  <c:v>INA NMBU</c:v>
                </c:pt>
                <c:pt idx="12">
                  <c:v>IPM NMBU</c:v>
                </c:pt>
              </c:strCache>
            </c:strRef>
          </c:cat>
          <c:val>
            <c:numRef>
              <c:f>'Ark1'!$F$2:$F$14</c:f>
              <c:numCache>
                <c:formatCode>General</c:formatCode>
                <c:ptCount val="13"/>
                <c:pt idx="0" formatCode="0">
                  <c:v>29.05</c:v>
                </c:pt>
                <c:pt idx="2" formatCode="0">
                  <c:v>28.99</c:v>
                </c:pt>
                <c:pt idx="3" formatCode="0">
                  <c:v>29.09</c:v>
                </c:pt>
                <c:pt idx="5" formatCode="0">
                  <c:v>39.17</c:v>
                </c:pt>
                <c:pt idx="6" formatCode="0">
                  <c:v>33.36</c:v>
                </c:pt>
                <c:pt idx="7" formatCode="0">
                  <c:v>29.63</c:v>
                </c:pt>
                <c:pt idx="8" formatCode="0">
                  <c:v>23.19</c:v>
                </c:pt>
                <c:pt idx="9" formatCode="0">
                  <c:v>25.77</c:v>
                </c:pt>
                <c:pt idx="10" formatCode="0">
                  <c:v>28.62</c:v>
                </c:pt>
                <c:pt idx="11" formatCode="0">
                  <c:v>23.01</c:v>
                </c:pt>
                <c:pt idx="12" formatCode="0">
                  <c:v>23.48</c:v>
                </c:pt>
              </c:numCache>
            </c:numRef>
          </c:val>
        </c:ser>
        <c:ser>
          <c:idx val="5"/>
          <c:order val="5"/>
          <c:tx>
            <c:strRef>
              <c:f>'Ark1'!$G$1</c:f>
              <c:strCache>
                <c:ptCount val="1"/>
                <c:pt idx="0">
                  <c:v>Svært god</c:v>
                </c:pt>
              </c:strCache>
            </c:strRef>
          </c:tx>
          <c:spPr>
            <a:solidFill>
              <a:srgbClr val="00B050"/>
            </a:solidFill>
          </c:spPr>
          <c:invertIfNegative val="0"/>
          <c:dLbls>
            <c:spPr>
              <a:noFill/>
              <a:ln>
                <a:noFill/>
              </a:ln>
              <a:effectLst/>
            </c:spPr>
            <c:txPr>
              <a:bodyPr/>
              <a:lstStyle/>
              <a:p>
                <a:pPr>
                  <a:defRPr sz="11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'Ark1'!$A$2:$A$14</c:f>
              <c:strCache>
                <c:ptCount val="13"/>
                <c:pt idx="0">
                  <c:v>NMBU</c:v>
                </c:pt>
                <c:pt idx="2">
                  <c:v>Mann</c:v>
                </c:pt>
                <c:pt idx="3">
                  <c:v>Kvinne</c:v>
                </c:pt>
                <c:pt idx="5">
                  <c:v>NOR NMBU</c:v>
                </c:pt>
                <c:pt idx="6">
                  <c:v>IMT NMBU</c:v>
                </c:pt>
                <c:pt idx="7">
                  <c:v>ILP NMBU</c:v>
                </c:pt>
                <c:pt idx="8">
                  <c:v>IHA NMBU</c:v>
                </c:pt>
                <c:pt idx="9">
                  <c:v>HH NMBU</c:v>
                </c:pt>
                <c:pt idx="10">
                  <c:v>IKBM NMBU</c:v>
                </c:pt>
                <c:pt idx="11">
                  <c:v>INA NMBU</c:v>
                </c:pt>
                <c:pt idx="12">
                  <c:v>IPM NMBU</c:v>
                </c:pt>
              </c:strCache>
            </c:strRef>
          </c:cat>
          <c:val>
            <c:numRef>
              <c:f>'Ark1'!$G$2:$G$14</c:f>
              <c:numCache>
                <c:formatCode>General</c:formatCode>
                <c:ptCount val="13"/>
                <c:pt idx="0" formatCode="0">
                  <c:v>11.62</c:v>
                </c:pt>
                <c:pt idx="2" formatCode="0">
                  <c:v>12.51</c:v>
                </c:pt>
                <c:pt idx="3" formatCode="0">
                  <c:v>10.86</c:v>
                </c:pt>
                <c:pt idx="5" formatCode="0">
                  <c:v>9.25</c:v>
                </c:pt>
                <c:pt idx="6" formatCode="0">
                  <c:v>14.85</c:v>
                </c:pt>
                <c:pt idx="7" formatCode="0">
                  <c:v>9.89</c:v>
                </c:pt>
                <c:pt idx="8" formatCode="0">
                  <c:v>14.71</c:v>
                </c:pt>
                <c:pt idx="9" formatCode="0">
                  <c:v>11.38</c:v>
                </c:pt>
                <c:pt idx="10" formatCode="0">
                  <c:v>8.25</c:v>
                </c:pt>
                <c:pt idx="11" formatCode="0">
                  <c:v>12.61</c:v>
                </c:pt>
                <c:pt idx="12" formatCode="0">
                  <c:v>11.33</c:v>
                </c:pt>
              </c:numCache>
            </c:numRef>
          </c:val>
        </c:ser>
        <c:dLbls>
          <c:showLegendKey val="0"/>
          <c:showVal val="0"/>
          <c:showCatName val="0"/>
          <c:showSerName val="0"/>
          <c:showPercent val="0"/>
          <c:showBubbleSize val="0"/>
        </c:dLbls>
        <c:gapWidth val="40"/>
        <c:overlap val="100"/>
        <c:axId val="361296352"/>
        <c:axId val="361297528"/>
      </c:barChart>
      <c:catAx>
        <c:axId val="361296352"/>
        <c:scaling>
          <c:orientation val="maxMin"/>
        </c:scaling>
        <c:delete val="0"/>
        <c:axPos val="l"/>
        <c:numFmt formatCode="General" sourceLinked="0"/>
        <c:majorTickMark val="out"/>
        <c:minorTickMark val="none"/>
        <c:tickLblPos val="nextTo"/>
        <c:txPr>
          <a:bodyPr/>
          <a:lstStyle/>
          <a:p>
            <a:pPr>
              <a:defRPr sz="1200"/>
            </a:pPr>
            <a:endParaRPr lang="nb-NO"/>
          </a:p>
        </c:txPr>
        <c:crossAx val="361297528"/>
        <c:crosses val="autoZero"/>
        <c:auto val="1"/>
        <c:lblAlgn val="ctr"/>
        <c:lblOffset val="100"/>
        <c:noMultiLvlLbl val="0"/>
      </c:catAx>
      <c:valAx>
        <c:axId val="361297528"/>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361296352"/>
        <c:crosses val="autoZero"/>
        <c:crossBetween val="between"/>
      </c:valAx>
    </c:plotArea>
    <c:legend>
      <c:legendPos val="r"/>
      <c:layout>
        <c:manualLayout>
          <c:xMode val="edge"/>
          <c:yMode val="edge"/>
          <c:x val="5.3445514208920721E-2"/>
          <c:y val="0.86943921435629956"/>
          <c:w val="0.93037381677265218"/>
          <c:h val="6.5582625322332611E-2"/>
        </c:manualLayout>
      </c:layout>
      <c:overlay val="0"/>
      <c:txPr>
        <a:bodyPr/>
        <a:lstStyle/>
        <a:p>
          <a:pPr>
            <a:defRPr sz="12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762912917083288"/>
          <c:y val="3.437500000000001E-2"/>
          <c:w val="0.83142347609524869"/>
          <c:h val="0.89418264042090556"/>
        </c:manualLayout>
      </c:layout>
      <c:barChart>
        <c:barDir val="bar"/>
        <c:grouping val="stacked"/>
        <c:varyColors val="0"/>
        <c:ser>
          <c:idx val="0"/>
          <c:order val="0"/>
          <c:tx>
            <c:strRef>
              <c:f>'Ark1'!$B$1</c:f>
              <c:strCache>
                <c:ptCount val="1"/>
                <c:pt idx="0">
                  <c:v>Få symptomer</c:v>
                </c:pt>
              </c:strCache>
            </c:strRef>
          </c:tx>
          <c:spPr>
            <a:solidFill>
              <a:srgbClr val="00B050"/>
            </a:solidFill>
            <a:ln>
              <a:noFill/>
            </a:ln>
          </c:spPr>
          <c:invertIfNegative val="0"/>
          <c:dLbls>
            <c:spPr>
              <a:noFill/>
              <a:ln>
                <a:noFill/>
              </a:ln>
              <a:effectLst/>
            </c:spPr>
            <c:txPr>
              <a:bodyPr/>
              <a:lstStyle/>
              <a:p>
                <a:pPr>
                  <a:defRPr sz="11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'Ark1'!$A$2:$A$14</c:f>
              <c:strCache>
                <c:ptCount val="13"/>
                <c:pt idx="0">
                  <c:v>NMBU</c:v>
                </c:pt>
                <c:pt idx="2">
                  <c:v>Kvinne</c:v>
                </c:pt>
                <c:pt idx="3">
                  <c:v>Mann</c:v>
                </c:pt>
                <c:pt idx="5">
                  <c:v>IPM NMBU</c:v>
                </c:pt>
                <c:pt idx="6">
                  <c:v>INA NMBU</c:v>
                </c:pt>
                <c:pt idx="7">
                  <c:v>HH NMBU</c:v>
                </c:pt>
                <c:pt idx="8">
                  <c:v>NOR NMBU</c:v>
                </c:pt>
                <c:pt idx="9">
                  <c:v>ILP NMBU</c:v>
                </c:pt>
                <c:pt idx="10">
                  <c:v>IKBM NMBU</c:v>
                </c:pt>
                <c:pt idx="11">
                  <c:v>IHA NMBU</c:v>
                </c:pt>
                <c:pt idx="12">
                  <c:v>IMT NMBU</c:v>
                </c:pt>
              </c:strCache>
            </c:strRef>
          </c:cat>
          <c:val>
            <c:numRef>
              <c:f>'Ark1'!$B$2:$B$14</c:f>
              <c:numCache>
                <c:formatCode>General</c:formatCode>
                <c:ptCount val="13"/>
                <c:pt idx="0" formatCode="0">
                  <c:v>71.39</c:v>
                </c:pt>
                <c:pt idx="2" formatCode="0">
                  <c:v>65.53</c:v>
                </c:pt>
                <c:pt idx="3" formatCode="0">
                  <c:v>78.28</c:v>
                </c:pt>
                <c:pt idx="5" formatCode="0">
                  <c:v>63.97</c:v>
                </c:pt>
                <c:pt idx="6" formatCode="0">
                  <c:v>64.11</c:v>
                </c:pt>
                <c:pt idx="7" formatCode="0">
                  <c:v>70.42</c:v>
                </c:pt>
                <c:pt idx="8" formatCode="0">
                  <c:v>73.03</c:v>
                </c:pt>
                <c:pt idx="9" formatCode="0">
                  <c:v>69.510000000000005</c:v>
                </c:pt>
                <c:pt idx="10" formatCode="0">
                  <c:v>77.84</c:v>
                </c:pt>
                <c:pt idx="11" formatCode="0">
                  <c:v>70.2</c:v>
                </c:pt>
                <c:pt idx="12" formatCode="0">
                  <c:v>76.430000000000007</c:v>
                </c:pt>
              </c:numCache>
            </c:numRef>
          </c:val>
        </c:ser>
        <c:ser>
          <c:idx val="1"/>
          <c:order val="1"/>
          <c:tx>
            <c:strRef>
              <c:f>'Ark1'!$C$1</c:f>
              <c:strCache>
                <c:ptCount val="1"/>
                <c:pt idx="0">
                  <c:v>Middels</c:v>
                </c:pt>
              </c:strCache>
            </c:strRef>
          </c:tx>
          <c:spPr>
            <a:solidFill>
              <a:schemeClr val="accent1">
                <a:lumMod val="60000"/>
                <a:lumOff val="40000"/>
              </a:schemeClr>
            </a:solidFill>
            <a:ln>
              <a:noFill/>
            </a:ln>
          </c:spPr>
          <c:invertIfNegative val="0"/>
          <c:dLbls>
            <c:spPr>
              <a:noFill/>
              <a:ln>
                <a:noFill/>
              </a:ln>
              <a:effectLst/>
            </c:spPr>
            <c:txPr>
              <a:bodyPr/>
              <a:lstStyle/>
              <a:p>
                <a:pPr>
                  <a:defRPr sz="1100" b="1">
                    <a:solidFill>
                      <a:schemeClr val="tx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'Ark1'!$A$2:$A$14</c:f>
              <c:strCache>
                <c:ptCount val="13"/>
                <c:pt idx="0">
                  <c:v>NMBU</c:v>
                </c:pt>
                <c:pt idx="2">
                  <c:v>Kvinne</c:v>
                </c:pt>
                <c:pt idx="3">
                  <c:v>Mann</c:v>
                </c:pt>
                <c:pt idx="5">
                  <c:v>IPM NMBU</c:v>
                </c:pt>
                <c:pt idx="6">
                  <c:v>INA NMBU</c:v>
                </c:pt>
                <c:pt idx="7">
                  <c:v>HH NMBU</c:v>
                </c:pt>
                <c:pt idx="8">
                  <c:v>NOR NMBU</c:v>
                </c:pt>
                <c:pt idx="9">
                  <c:v>ILP NMBU</c:v>
                </c:pt>
                <c:pt idx="10">
                  <c:v>IKBM NMBU</c:v>
                </c:pt>
                <c:pt idx="11">
                  <c:v>IHA NMBU</c:v>
                </c:pt>
                <c:pt idx="12">
                  <c:v>IMT NMBU</c:v>
                </c:pt>
              </c:strCache>
            </c:strRef>
          </c:cat>
          <c:val>
            <c:numRef>
              <c:f>'Ark1'!$C$2:$C$14</c:f>
              <c:numCache>
                <c:formatCode>General</c:formatCode>
                <c:ptCount val="13"/>
                <c:pt idx="0" formatCode="0">
                  <c:v>12.88</c:v>
                </c:pt>
                <c:pt idx="2" formatCode="0">
                  <c:v>14.53</c:v>
                </c:pt>
                <c:pt idx="3" formatCode="0">
                  <c:v>10.93</c:v>
                </c:pt>
                <c:pt idx="5" formatCode="0">
                  <c:v>13.3</c:v>
                </c:pt>
                <c:pt idx="6" formatCode="0">
                  <c:v>13.63</c:v>
                </c:pt>
                <c:pt idx="7" formatCode="0">
                  <c:v>12.01</c:v>
                </c:pt>
                <c:pt idx="8" formatCode="0">
                  <c:v>11.02</c:v>
                </c:pt>
                <c:pt idx="9" formatCode="0">
                  <c:v>14.97</c:v>
                </c:pt>
                <c:pt idx="10" formatCode="0">
                  <c:v>8.5299999999999994</c:v>
                </c:pt>
                <c:pt idx="11" formatCode="0">
                  <c:v>17.170000000000002</c:v>
                </c:pt>
                <c:pt idx="12" formatCode="0">
                  <c:v>13.9</c:v>
                </c:pt>
              </c:numCache>
            </c:numRef>
          </c:val>
        </c:ser>
        <c:ser>
          <c:idx val="2"/>
          <c:order val="2"/>
          <c:tx>
            <c:strRef>
              <c:f>'Ark1'!$D$1</c:f>
              <c:strCache>
                <c:ptCount val="1"/>
                <c:pt idx="0">
                  <c:v>Alvorlige symptomplager</c:v>
                </c:pt>
              </c:strCache>
            </c:strRef>
          </c:tx>
          <c:spPr>
            <a:solidFill>
              <a:schemeClr val="accent2">
                <a:lumMod val="60000"/>
                <a:lumOff val="40000"/>
              </a:schemeClr>
            </a:solidFill>
            <a:ln>
              <a:noFill/>
            </a:ln>
          </c:spPr>
          <c:invertIfNegative val="0"/>
          <c:dLbls>
            <c:spPr>
              <a:noFill/>
              <a:ln>
                <a:noFill/>
              </a:ln>
              <a:effectLst/>
            </c:spPr>
            <c:txPr>
              <a:bodyPr/>
              <a:lstStyle/>
              <a:p>
                <a:pPr>
                  <a:defRPr sz="1100" b="1">
                    <a:solidFill>
                      <a:schemeClr val="tx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'Ark1'!$A$2:$A$14</c:f>
              <c:strCache>
                <c:ptCount val="13"/>
                <c:pt idx="0">
                  <c:v>NMBU</c:v>
                </c:pt>
                <c:pt idx="2">
                  <c:v>Kvinne</c:v>
                </c:pt>
                <c:pt idx="3">
                  <c:v>Mann</c:v>
                </c:pt>
                <c:pt idx="5">
                  <c:v>IPM NMBU</c:v>
                </c:pt>
                <c:pt idx="6">
                  <c:v>INA NMBU</c:v>
                </c:pt>
                <c:pt idx="7">
                  <c:v>HH NMBU</c:v>
                </c:pt>
                <c:pt idx="8">
                  <c:v>NOR NMBU</c:v>
                </c:pt>
                <c:pt idx="9">
                  <c:v>ILP NMBU</c:v>
                </c:pt>
                <c:pt idx="10">
                  <c:v>IKBM NMBU</c:v>
                </c:pt>
                <c:pt idx="11">
                  <c:v>IHA NMBU</c:v>
                </c:pt>
                <c:pt idx="12">
                  <c:v>IMT NMBU</c:v>
                </c:pt>
              </c:strCache>
            </c:strRef>
          </c:cat>
          <c:val>
            <c:numRef>
              <c:f>'Ark1'!$D$2:$D$14</c:f>
              <c:numCache>
                <c:formatCode>General</c:formatCode>
                <c:ptCount val="13"/>
                <c:pt idx="0" formatCode="0">
                  <c:v>10.56</c:v>
                </c:pt>
                <c:pt idx="2" formatCode="0">
                  <c:v>13.68</c:v>
                </c:pt>
                <c:pt idx="3" formatCode="0">
                  <c:v>6.89</c:v>
                </c:pt>
                <c:pt idx="5" formatCode="0">
                  <c:v>16.559999999999999</c:v>
                </c:pt>
                <c:pt idx="6" formatCode="0">
                  <c:v>12.81</c:v>
                </c:pt>
                <c:pt idx="7" formatCode="0">
                  <c:v>9.82</c:v>
                </c:pt>
                <c:pt idx="8" formatCode="0">
                  <c:v>7.09</c:v>
                </c:pt>
                <c:pt idx="9" formatCode="0">
                  <c:v>14.2</c:v>
                </c:pt>
                <c:pt idx="10" formatCode="0">
                  <c:v>8.8000000000000007</c:v>
                </c:pt>
                <c:pt idx="11" formatCode="0">
                  <c:v>11.37</c:v>
                </c:pt>
                <c:pt idx="12" formatCode="0">
                  <c:v>6.93</c:v>
                </c:pt>
              </c:numCache>
            </c:numRef>
          </c:val>
        </c:ser>
        <c:ser>
          <c:idx val="3"/>
          <c:order val="3"/>
          <c:tx>
            <c:strRef>
              <c:f>'Ark1'!$E$1</c:f>
              <c:strCache>
                <c:ptCount val="1"/>
                <c:pt idx="0">
                  <c:v>Alvorlige og mange symptomer</c:v>
                </c:pt>
              </c:strCache>
            </c:strRef>
          </c:tx>
          <c:spPr>
            <a:solidFill>
              <a:schemeClr val="accent2"/>
            </a:solidFill>
          </c:spPr>
          <c:invertIfNegative val="0"/>
          <c:dLbls>
            <c:spPr>
              <a:noFill/>
              <a:ln>
                <a:noFill/>
              </a:ln>
              <a:effectLst/>
            </c:spPr>
            <c:txPr>
              <a:bodyPr/>
              <a:lstStyle/>
              <a:p>
                <a:pPr>
                  <a:defRPr sz="11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'Ark1'!$A$2:$A$14</c:f>
              <c:strCache>
                <c:ptCount val="13"/>
                <c:pt idx="0">
                  <c:v>NMBU</c:v>
                </c:pt>
                <c:pt idx="2">
                  <c:v>Kvinne</c:v>
                </c:pt>
                <c:pt idx="3">
                  <c:v>Mann</c:v>
                </c:pt>
                <c:pt idx="5">
                  <c:v>IPM NMBU</c:v>
                </c:pt>
                <c:pt idx="6">
                  <c:v>INA NMBU</c:v>
                </c:pt>
                <c:pt idx="7">
                  <c:v>HH NMBU</c:v>
                </c:pt>
                <c:pt idx="8">
                  <c:v>NOR NMBU</c:v>
                </c:pt>
                <c:pt idx="9">
                  <c:v>ILP NMBU</c:v>
                </c:pt>
                <c:pt idx="10">
                  <c:v>IKBM NMBU</c:v>
                </c:pt>
                <c:pt idx="11">
                  <c:v>IHA NMBU</c:v>
                </c:pt>
                <c:pt idx="12">
                  <c:v>IMT NMBU</c:v>
                </c:pt>
              </c:strCache>
            </c:strRef>
          </c:cat>
          <c:val>
            <c:numRef>
              <c:f>'Ark1'!$E$2:$E$14</c:f>
              <c:numCache>
                <c:formatCode>General</c:formatCode>
                <c:ptCount val="13"/>
                <c:pt idx="0" formatCode="0">
                  <c:v>5.18</c:v>
                </c:pt>
                <c:pt idx="2" formatCode="0">
                  <c:v>6.25</c:v>
                </c:pt>
                <c:pt idx="3" formatCode="0">
                  <c:v>3.91</c:v>
                </c:pt>
                <c:pt idx="5" formatCode="0">
                  <c:v>6.17</c:v>
                </c:pt>
                <c:pt idx="6" formatCode="0">
                  <c:v>9.4499999999999993</c:v>
                </c:pt>
                <c:pt idx="7" formatCode="0">
                  <c:v>7.75</c:v>
                </c:pt>
                <c:pt idx="8" formatCode="0">
                  <c:v>8.86</c:v>
                </c:pt>
                <c:pt idx="9" formatCode="0">
                  <c:v>1.32</c:v>
                </c:pt>
                <c:pt idx="10" formatCode="0">
                  <c:v>4.82</c:v>
                </c:pt>
                <c:pt idx="11" formatCode="0">
                  <c:v>1.26</c:v>
                </c:pt>
                <c:pt idx="12" formatCode="0">
                  <c:v>2.73</c:v>
                </c:pt>
              </c:numCache>
            </c:numRef>
          </c:val>
        </c:ser>
        <c:dLbls>
          <c:showLegendKey val="0"/>
          <c:showVal val="0"/>
          <c:showCatName val="0"/>
          <c:showSerName val="0"/>
          <c:showPercent val="0"/>
          <c:showBubbleSize val="0"/>
        </c:dLbls>
        <c:gapWidth val="30"/>
        <c:overlap val="100"/>
        <c:axId val="364091760"/>
        <c:axId val="364092936"/>
      </c:barChart>
      <c:catAx>
        <c:axId val="364091760"/>
        <c:scaling>
          <c:orientation val="maxMin"/>
        </c:scaling>
        <c:delete val="0"/>
        <c:axPos val="l"/>
        <c:numFmt formatCode="General" sourceLinked="0"/>
        <c:majorTickMark val="out"/>
        <c:minorTickMark val="none"/>
        <c:tickLblPos val="nextTo"/>
        <c:txPr>
          <a:bodyPr/>
          <a:lstStyle/>
          <a:p>
            <a:pPr>
              <a:defRPr sz="1100"/>
            </a:pPr>
            <a:endParaRPr lang="nb-NO"/>
          </a:p>
        </c:txPr>
        <c:crossAx val="364092936"/>
        <c:crosses val="autoZero"/>
        <c:auto val="1"/>
        <c:lblAlgn val="ctr"/>
        <c:lblOffset val="100"/>
        <c:noMultiLvlLbl val="0"/>
      </c:catAx>
      <c:valAx>
        <c:axId val="364092936"/>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364091760"/>
        <c:crosses val="autoZero"/>
        <c:crossBetween val="between"/>
      </c:valAx>
    </c:plotArea>
    <c:legend>
      <c:legendPos val="r"/>
      <c:layout>
        <c:manualLayout>
          <c:xMode val="edge"/>
          <c:yMode val="edge"/>
          <c:x val="0.14844415435322"/>
          <c:y val="0.92590654609805256"/>
          <c:w val="0.82593577565455689"/>
          <c:h val="7.4093342862401823E-2"/>
        </c:manualLayout>
      </c:layout>
      <c:overlay val="0"/>
      <c:txPr>
        <a:bodyPr/>
        <a:lstStyle/>
        <a:p>
          <a:pPr>
            <a:defRPr sz="12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3.4375000000000072E-2"/>
          <c:w val="0.82046719160104709"/>
          <c:h val="0.88952812223143296"/>
        </c:manualLayout>
      </c:layout>
      <c:barChart>
        <c:barDir val="bar"/>
        <c:grouping val="stacked"/>
        <c:varyColors val="0"/>
        <c:ser>
          <c:idx val="0"/>
          <c:order val="0"/>
          <c:tx>
            <c:strRef>
              <c:f>'Ark1'!$B$1</c:f>
              <c:strCache>
                <c:ptCount val="1"/>
                <c:pt idx="0">
                  <c:v>Svært dårlig</c:v>
                </c:pt>
              </c:strCache>
            </c:strRef>
          </c:tx>
          <c:spPr>
            <a:solidFill>
              <a:srgbClr val="C00000"/>
            </a:solidFill>
            <a:ln>
              <a:noFill/>
            </a:ln>
          </c:spPr>
          <c:invertIfNegative val="0"/>
          <c:dLbls>
            <c:spPr>
              <a:noFill/>
              <a:ln>
                <a:noFill/>
              </a:ln>
              <a:effectLst/>
            </c:spPr>
            <c:txPr>
              <a:bodyPr/>
              <a:lstStyle/>
              <a:p>
                <a:pPr>
                  <a:defRPr sz="11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'Ark1'!$A$2:$A$14</c:f>
              <c:strCache>
                <c:ptCount val="13"/>
                <c:pt idx="0">
                  <c:v>NMBU</c:v>
                </c:pt>
                <c:pt idx="2">
                  <c:v>Mann</c:v>
                </c:pt>
                <c:pt idx="3">
                  <c:v>Kvinne</c:v>
                </c:pt>
                <c:pt idx="5">
                  <c:v>IKBM NMBU</c:v>
                </c:pt>
                <c:pt idx="6">
                  <c:v>ILP NMBU</c:v>
                </c:pt>
                <c:pt idx="7">
                  <c:v>IMT NMBU</c:v>
                </c:pt>
                <c:pt idx="8">
                  <c:v>HH NMBU</c:v>
                </c:pt>
                <c:pt idx="9">
                  <c:v>IPM NMBU</c:v>
                </c:pt>
                <c:pt idx="10">
                  <c:v>IHA NMBU</c:v>
                </c:pt>
                <c:pt idx="11">
                  <c:v>INA NMBU</c:v>
                </c:pt>
                <c:pt idx="12">
                  <c:v>NOR NMBU</c:v>
                </c:pt>
              </c:strCache>
            </c:strRef>
          </c:cat>
          <c:val>
            <c:numRef>
              <c:f>'Ark1'!$B$2:$B$14</c:f>
              <c:numCache>
                <c:formatCode>General</c:formatCode>
                <c:ptCount val="13"/>
                <c:pt idx="0" formatCode="0">
                  <c:v>0.46</c:v>
                </c:pt>
                <c:pt idx="2" formatCode="0">
                  <c:v>0.76</c:v>
                </c:pt>
                <c:pt idx="3" formatCode="0">
                  <c:v>0.2</c:v>
                </c:pt>
                <c:pt idx="5" formatCode="0">
                  <c:v>0.85</c:v>
                </c:pt>
                <c:pt idx="6" formatCode="0">
                  <c:v>0</c:v>
                </c:pt>
                <c:pt idx="7" formatCode="0">
                  <c:v>0.42</c:v>
                </c:pt>
                <c:pt idx="8" formatCode="0">
                  <c:v>0</c:v>
                </c:pt>
                <c:pt idx="9" formatCode="0">
                  <c:v>1.31</c:v>
                </c:pt>
                <c:pt idx="10" formatCode="0">
                  <c:v>0</c:v>
                </c:pt>
                <c:pt idx="11" formatCode="0">
                  <c:v>1.08</c:v>
                </c:pt>
                <c:pt idx="12" formatCode="0">
                  <c:v>0</c:v>
                </c:pt>
              </c:numCache>
            </c:numRef>
          </c:val>
        </c:ser>
        <c:ser>
          <c:idx val="1"/>
          <c:order val="1"/>
          <c:tx>
            <c:strRef>
              <c:f>'Ark1'!$C$1</c:f>
              <c:strCache>
                <c:ptCount val="1"/>
                <c:pt idx="0">
                  <c:v>Dårlig</c:v>
                </c:pt>
              </c:strCache>
            </c:strRef>
          </c:tx>
          <c:spPr>
            <a:solidFill>
              <a:schemeClr val="accent2">
                <a:lumMod val="60000"/>
                <a:lumOff val="40000"/>
              </a:schemeClr>
            </a:solidFill>
            <a:ln>
              <a:noFill/>
            </a:ln>
          </c:spPr>
          <c:invertIfNegative val="0"/>
          <c:dLbls>
            <c:spPr>
              <a:noFill/>
              <a:ln>
                <a:noFill/>
              </a:ln>
              <a:effectLst/>
            </c:spPr>
            <c:txPr>
              <a:bodyPr/>
              <a:lstStyle/>
              <a:p>
                <a:pPr>
                  <a:defRPr sz="1100" b="1"/>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'Ark1'!$A$2:$A$14</c:f>
              <c:strCache>
                <c:ptCount val="13"/>
                <c:pt idx="0">
                  <c:v>NMBU</c:v>
                </c:pt>
                <c:pt idx="2">
                  <c:v>Mann</c:v>
                </c:pt>
                <c:pt idx="3">
                  <c:v>Kvinne</c:v>
                </c:pt>
                <c:pt idx="5">
                  <c:v>IKBM NMBU</c:v>
                </c:pt>
                <c:pt idx="6">
                  <c:v>ILP NMBU</c:v>
                </c:pt>
                <c:pt idx="7">
                  <c:v>IMT NMBU</c:v>
                </c:pt>
                <c:pt idx="8">
                  <c:v>HH NMBU</c:v>
                </c:pt>
                <c:pt idx="9">
                  <c:v>IPM NMBU</c:v>
                </c:pt>
                <c:pt idx="10">
                  <c:v>IHA NMBU</c:v>
                </c:pt>
                <c:pt idx="11">
                  <c:v>INA NMBU</c:v>
                </c:pt>
                <c:pt idx="12">
                  <c:v>NOR NMBU</c:v>
                </c:pt>
              </c:strCache>
            </c:strRef>
          </c:cat>
          <c:val>
            <c:numRef>
              <c:f>'Ark1'!$C$2:$C$14</c:f>
              <c:numCache>
                <c:formatCode>General</c:formatCode>
                <c:ptCount val="13"/>
                <c:pt idx="0" formatCode="0">
                  <c:v>4.21</c:v>
                </c:pt>
                <c:pt idx="2" formatCode="0">
                  <c:v>3.16</c:v>
                </c:pt>
                <c:pt idx="3" formatCode="0">
                  <c:v>5.0999999999999996</c:v>
                </c:pt>
                <c:pt idx="5" formatCode="0">
                  <c:v>4.78</c:v>
                </c:pt>
                <c:pt idx="6" formatCode="0">
                  <c:v>3</c:v>
                </c:pt>
                <c:pt idx="7" formatCode="0">
                  <c:v>3.78</c:v>
                </c:pt>
                <c:pt idx="8" formatCode="0">
                  <c:v>3.39</c:v>
                </c:pt>
                <c:pt idx="9" formatCode="0">
                  <c:v>6.12</c:v>
                </c:pt>
                <c:pt idx="10" formatCode="0">
                  <c:v>3.79</c:v>
                </c:pt>
                <c:pt idx="11" formatCode="0">
                  <c:v>7.84</c:v>
                </c:pt>
                <c:pt idx="12" formatCode="0">
                  <c:v>1.77</c:v>
                </c:pt>
              </c:numCache>
            </c:numRef>
          </c:val>
        </c:ser>
        <c:ser>
          <c:idx val="2"/>
          <c:order val="2"/>
          <c:tx>
            <c:strRef>
              <c:f>'Ark1'!$D$1</c:f>
              <c:strCache>
                <c:ptCount val="1"/>
                <c:pt idx="0">
                  <c:v>V/E</c:v>
                </c:pt>
              </c:strCache>
            </c:strRef>
          </c:tx>
          <c:spPr>
            <a:solidFill>
              <a:schemeClr val="accent4">
                <a:lumMod val="60000"/>
                <a:lumOff val="40000"/>
              </a:schemeClr>
            </a:solidFill>
            <a:ln>
              <a:noFill/>
            </a:ln>
          </c:spPr>
          <c:invertIfNegative val="0"/>
          <c:dLbls>
            <c:spPr>
              <a:noFill/>
              <a:ln>
                <a:noFill/>
              </a:ln>
              <a:effectLst/>
            </c:spPr>
            <c:txPr>
              <a:bodyPr/>
              <a:lstStyle/>
              <a:p>
                <a:pPr>
                  <a:defRPr sz="1100" b="1"/>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'Ark1'!$A$2:$A$14</c:f>
              <c:strCache>
                <c:ptCount val="13"/>
                <c:pt idx="0">
                  <c:v>NMBU</c:v>
                </c:pt>
                <c:pt idx="2">
                  <c:v>Mann</c:v>
                </c:pt>
                <c:pt idx="3">
                  <c:v>Kvinne</c:v>
                </c:pt>
                <c:pt idx="5">
                  <c:v>IKBM NMBU</c:v>
                </c:pt>
                <c:pt idx="6">
                  <c:v>ILP NMBU</c:v>
                </c:pt>
                <c:pt idx="7">
                  <c:v>IMT NMBU</c:v>
                </c:pt>
                <c:pt idx="8">
                  <c:v>HH NMBU</c:v>
                </c:pt>
                <c:pt idx="9">
                  <c:v>IPM NMBU</c:v>
                </c:pt>
                <c:pt idx="10">
                  <c:v>IHA NMBU</c:v>
                </c:pt>
                <c:pt idx="11">
                  <c:v>INA NMBU</c:v>
                </c:pt>
                <c:pt idx="12">
                  <c:v>NOR NMBU</c:v>
                </c:pt>
              </c:strCache>
            </c:strRef>
          </c:cat>
          <c:val>
            <c:numRef>
              <c:f>'Ark1'!$D$2:$D$14</c:f>
              <c:numCache>
                <c:formatCode>General</c:formatCode>
                <c:ptCount val="13"/>
                <c:pt idx="0" formatCode="0">
                  <c:v>20.89</c:v>
                </c:pt>
                <c:pt idx="2" formatCode="0">
                  <c:v>20.91</c:v>
                </c:pt>
                <c:pt idx="3" formatCode="0">
                  <c:v>20.87</c:v>
                </c:pt>
                <c:pt idx="5" formatCode="0">
                  <c:v>15.21</c:v>
                </c:pt>
                <c:pt idx="6" formatCode="0">
                  <c:v>20.57</c:v>
                </c:pt>
                <c:pt idx="7" formatCode="0">
                  <c:v>20.58</c:v>
                </c:pt>
                <c:pt idx="8" formatCode="0">
                  <c:v>21.67</c:v>
                </c:pt>
                <c:pt idx="9" formatCode="0">
                  <c:v>17.829999999999998</c:v>
                </c:pt>
                <c:pt idx="10" formatCode="0">
                  <c:v>22.48</c:v>
                </c:pt>
                <c:pt idx="11" formatCode="0">
                  <c:v>19.16</c:v>
                </c:pt>
                <c:pt idx="12" formatCode="0">
                  <c:v>32.08</c:v>
                </c:pt>
              </c:numCache>
            </c:numRef>
          </c:val>
        </c:ser>
        <c:ser>
          <c:idx val="3"/>
          <c:order val="3"/>
          <c:tx>
            <c:strRef>
              <c:f>'Ark1'!$E$1</c:f>
              <c:strCache>
                <c:ptCount val="1"/>
                <c:pt idx="0">
                  <c:v>God</c:v>
                </c:pt>
              </c:strCache>
            </c:strRef>
          </c:tx>
          <c:spPr>
            <a:solidFill>
              <a:srgbClr val="92D050"/>
            </a:solidFill>
            <a:ln>
              <a:noFill/>
            </a:ln>
          </c:spPr>
          <c:invertIfNegative val="0"/>
          <c:dLbls>
            <c:spPr>
              <a:noFill/>
              <a:ln>
                <a:noFill/>
              </a:ln>
              <a:effectLst/>
            </c:spPr>
            <c:txPr>
              <a:bodyPr/>
              <a:lstStyle/>
              <a:p>
                <a:pPr>
                  <a:defRPr sz="1100" b="1"/>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'Ark1'!$A$2:$A$14</c:f>
              <c:strCache>
                <c:ptCount val="13"/>
                <c:pt idx="0">
                  <c:v>NMBU</c:v>
                </c:pt>
                <c:pt idx="2">
                  <c:v>Mann</c:v>
                </c:pt>
                <c:pt idx="3">
                  <c:v>Kvinne</c:v>
                </c:pt>
                <c:pt idx="5">
                  <c:v>IKBM NMBU</c:v>
                </c:pt>
                <c:pt idx="6">
                  <c:v>ILP NMBU</c:v>
                </c:pt>
                <c:pt idx="7">
                  <c:v>IMT NMBU</c:v>
                </c:pt>
                <c:pt idx="8">
                  <c:v>HH NMBU</c:v>
                </c:pt>
                <c:pt idx="9">
                  <c:v>IPM NMBU</c:v>
                </c:pt>
                <c:pt idx="10">
                  <c:v>IHA NMBU</c:v>
                </c:pt>
                <c:pt idx="11">
                  <c:v>INA NMBU</c:v>
                </c:pt>
                <c:pt idx="12">
                  <c:v>NOR NMBU</c:v>
                </c:pt>
              </c:strCache>
            </c:strRef>
          </c:cat>
          <c:val>
            <c:numRef>
              <c:f>'Ark1'!$E$2:$E$14</c:f>
              <c:numCache>
                <c:formatCode>General</c:formatCode>
                <c:ptCount val="13"/>
                <c:pt idx="0" formatCode="0">
                  <c:v>54.27</c:v>
                </c:pt>
                <c:pt idx="2" formatCode="0">
                  <c:v>51.07</c:v>
                </c:pt>
                <c:pt idx="3" formatCode="0">
                  <c:v>56.99</c:v>
                </c:pt>
                <c:pt idx="5" formatCode="0">
                  <c:v>59.42</c:v>
                </c:pt>
                <c:pt idx="6" formatCode="0">
                  <c:v>57.17</c:v>
                </c:pt>
                <c:pt idx="7" formatCode="0">
                  <c:v>53.26</c:v>
                </c:pt>
                <c:pt idx="8" formatCode="0">
                  <c:v>55.43</c:v>
                </c:pt>
                <c:pt idx="9" formatCode="0">
                  <c:v>52.01</c:v>
                </c:pt>
                <c:pt idx="10" formatCode="0">
                  <c:v>61.61</c:v>
                </c:pt>
                <c:pt idx="11" formatCode="0">
                  <c:v>51.95</c:v>
                </c:pt>
                <c:pt idx="12" formatCode="0">
                  <c:v>45.87</c:v>
                </c:pt>
              </c:numCache>
            </c:numRef>
          </c:val>
        </c:ser>
        <c:ser>
          <c:idx val="4"/>
          <c:order val="4"/>
          <c:tx>
            <c:strRef>
              <c:f>'Ark1'!$F$1</c:f>
              <c:strCache>
                <c:ptCount val="1"/>
                <c:pt idx="0">
                  <c:v>Svært god</c:v>
                </c:pt>
              </c:strCache>
            </c:strRef>
          </c:tx>
          <c:spPr>
            <a:solidFill>
              <a:srgbClr val="00B050"/>
            </a:solidFill>
            <a:ln>
              <a:noFill/>
            </a:ln>
          </c:spPr>
          <c:invertIfNegative val="0"/>
          <c:dLbls>
            <c:spPr>
              <a:noFill/>
              <a:ln>
                <a:noFill/>
              </a:ln>
              <a:effectLst/>
            </c:spPr>
            <c:txPr>
              <a:bodyPr/>
              <a:lstStyle/>
              <a:p>
                <a:pPr>
                  <a:defRPr sz="1100" b="1" baseline="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'Ark1'!$A$2:$A$14</c:f>
              <c:strCache>
                <c:ptCount val="13"/>
                <c:pt idx="0">
                  <c:v>NMBU</c:v>
                </c:pt>
                <c:pt idx="2">
                  <c:v>Mann</c:v>
                </c:pt>
                <c:pt idx="3">
                  <c:v>Kvinne</c:v>
                </c:pt>
                <c:pt idx="5">
                  <c:v>IKBM NMBU</c:v>
                </c:pt>
                <c:pt idx="6">
                  <c:v>ILP NMBU</c:v>
                </c:pt>
                <c:pt idx="7">
                  <c:v>IMT NMBU</c:v>
                </c:pt>
                <c:pt idx="8">
                  <c:v>HH NMBU</c:v>
                </c:pt>
                <c:pt idx="9">
                  <c:v>IPM NMBU</c:v>
                </c:pt>
                <c:pt idx="10">
                  <c:v>IHA NMBU</c:v>
                </c:pt>
                <c:pt idx="11">
                  <c:v>INA NMBU</c:v>
                </c:pt>
                <c:pt idx="12">
                  <c:v>NOR NMBU</c:v>
                </c:pt>
              </c:strCache>
            </c:strRef>
          </c:cat>
          <c:val>
            <c:numRef>
              <c:f>'Ark1'!$F$2:$F$14</c:f>
              <c:numCache>
                <c:formatCode>General</c:formatCode>
                <c:ptCount val="13"/>
                <c:pt idx="0" formatCode="0">
                  <c:v>20.18</c:v>
                </c:pt>
                <c:pt idx="2" formatCode="0">
                  <c:v>24.11</c:v>
                </c:pt>
                <c:pt idx="3" formatCode="0">
                  <c:v>16.84</c:v>
                </c:pt>
                <c:pt idx="5" formatCode="0">
                  <c:v>19.73</c:v>
                </c:pt>
                <c:pt idx="6" formatCode="0">
                  <c:v>19.260000000000002</c:v>
                </c:pt>
                <c:pt idx="7" formatCode="0">
                  <c:v>21.96</c:v>
                </c:pt>
                <c:pt idx="8" formatCode="0">
                  <c:v>19.5</c:v>
                </c:pt>
                <c:pt idx="9" formatCode="0">
                  <c:v>22.72</c:v>
                </c:pt>
                <c:pt idx="10" formatCode="0">
                  <c:v>12.12</c:v>
                </c:pt>
                <c:pt idx="11" formatCode="0">
                  <c:v>19.98</c:v>
                </c:pt>
                <c:pt idx="12" formatCode="0">
                  <c:v>20.28</c:v>
                </c:pt>
              </c:numCache>
            </c:numRef>
          </c:val>
        </c:ser>
        <c:dLbls>
          <c:showLegendKey val="0"/>
          <c:showVal val="0"/>
          <c:showCatName val="0"/>
          <c:showSerName val="0"/>
          <c:showPercent val="0"/>
          <c:showBubbleSize val="0"/>
        </c:dLbls>
        <c:gapWidth val="30"/>
        <c:overlap val="100"/>
        <c:axId val="364093720"/>
        <c:axId val="364094504"/>
      </c:barChart>
      <c:catAx>
        <c:axId val="364093720"/>
        <c:scaling>
          <c:orientation val="maxMin"/>
        </c:scaling>
        <c:delete val="0"/>
        <c:axPos val="l"/>
        <c:numFmt formatCode="General" sourceLinked="0"/>
        <c:majorTickMark val="out"/>
        <c:minorTickMark val="none"/>
        <c:tickLblPos val="nextTo"/>
        <c:txPr>
          <a:bodyPr/>
          <a:lstStyle/>
          <a:p>
            <a:pPr>
              <a:defRPr sz="1050"/>
            </a:pPr>
            <a:endParaRPr lang="nb-NO"/>
          </a:p>
        </c:txPr>
        <c:crossAx val="364094504"/>
        <c:crosses val="autoZero"/>
        <c:auto val="1"/>
        <c:lblAlgn val="ctr"/>
        <c:lblOffset val="100"/>
        <c:noMultiLvlLbl val="0"/>
      </c:catAx>
      <c:valAx>
        <c:axId val="364094504"/>
        <c:scaling>
          <c:orientation val="minMax"/>
          <c:max val="100"/>
          <c:min val="0"/>
        </c:scaling>
        <c:delete val="1"/>
        <c:axPos val="t"/>
        <c:majorGridlines/>
        <c:numFmt formatCode="0" sourceLinked="1"/>
        <c:majorTickMark val="out"/>
        <c:minorTickMark val="none"/>
        <c:tickLblPos val="none"/>
        <c:crossAx val="364093720"/>
        <c:crosses val="autoZero"/>
        <c:crossBetween val="between"/>
      </c:valAx>
    </c:plotArea>
    <c:legend>
      <c:legendPos val="r"/>
      <c:layout>
        <c:manualLayout>
          <c:xMode val="edge"/>
          <c:yMode val="edge"/>
          <c:x val="0.1375849931047417"/>
          <c:y val="0.93478520192913039"/>
          <c:w val="0.78798392941049367"/>
          <c:h val="6.521479807086962E-2"/>
        </c:manualLayout>
      </c:layout>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1.4778450542532314E-2"/>
          <c:w val="0.84312013242157602"/>
          <c:h val="0.88841479033193838"/>
        </c:manualLayout>
      </c:layout>
      <c:barChart>
        <c:barDir val="bar"/>
        <c:grouping val="stacked"/>
        <c:varyColors val="0"/>
        <c:ser>
          <c:idx val="0"/>
          <c:order val="0"/>
          <c:tx>
            <c:strRef>
              <c:f>'Ark1'!$B$1</c:f>
              <c:strCache>
                <c:ptCount val="1"/>
                <c:pt idx="0">
                  <c:v>Ingen</c:v>
                </c:pt>
              </c:strCache>
            </c:strRef>
          </c:tx>
          <c:spPr>
            <a:solidFill>
              <a:schemeClr val="accent2">
                <a:lumMod val="50000"/>
              </a:schemeClr>
            </a:solidFill>
            <a:ln>
              <a:noFill/>
            </a:ln>
          </c:spPr>
          <c:invertIfNegative val="0"/>
          <c:dLbls>
            <c:spPr>
              <a:noFill/>
              <a:ln>
                <a:noFill/>
              </a:ln>
              <a:effectLst/>
            </c:spPr>
            <c:txPr>
              <a:bodyPr/>
              <a:lstStyle/>
              <a:p>
                <a:pPr>
                  <a:defRPr sz="11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IHA NMBU</c:v>
                </c:pt>
                <c:pt idx="3">
                  <c:v>INA NMBU</c:v>
                </c:pt>
                <c:pt idx="4">
                  <c:v>IKBM NMBU</c:v>
                </c:pt>
                <c:pt idx="5">
                  <c:v>IPM NMBU</c:v>
                </c:pt>
                <c:pt idx="6">
                  <c:v>NOR NMBU</c:v>
                </c:pt>
                <c:pt idx="7">
                  <c:v>ILP NMBU</c:v>
                </c:pt>
                <c:pt idx="8">
                  <c:v>HH NMBU</c:v>
                </c:pt>
                <c:pt idx="9">
                  <c:v>IMT NMBU</c:v>
                </c:pt>
              </c:strCache>
            </c:strRef>
          </c:cat>
          <c:val>
            <c:numRef>
              <c:f>'Ark1'!$B$2:$B$11</c:f>
              <c:numCache>
                <c:formatCode>General</c:formatCode>
                <c:ptCount val="10"/>
                <c:pt idx="0" formatCode="0">
                  <c:v>11.6</c:v>
                </c:pt>
                <c:pt idx="2" formatCode="0">
                  <c:v>14.64</c:v>
                </c:pt>
                <c:pt idx="3" formatCode="0">
                  <c:v>14.12</c:v>
                </c:pt>
                <c:pt idx="4" formatCode="0">
                  <c:v>12.88</c:v>
                </c:pt>
                <c:pt idx="5" formatCode="0">
                  <c:v>12.78</c:v>
                </c:pt>
                <c:pt idx="6" formatCode="0">
                  <c:v>11.88</c:v>
                </c:pt>
                <c:pt idx="7" formatCode="0">
                  <c:v>11.56</c:v>
                </c:pt>
                <c:pt idx="8" formatCode="0">
                  <c:v>10.36</c:v>
                </c:pt>
                <c:pt idx="9" formatCode="0">
                  <c:v>9.1999999999999993</c:v>
                </c:pt>
              </c:numCache>
            </c:numRef>
          </c:val>
        </c:ser>
        <c:ser>
          <c:idx val="1"/>
          <c:order val="1"/>
          <c:tx>
            <c:strRef>
              <c:f>'Ark1'!$C$1</c:f>
              <c:strCache>
                <c:ptCount val="1"/>
                <c:pt idx="0">
                  <c:v>1 gang</c:v>
                </c:pt>
              </c:strCache>
            </c:strRef>
          </c:tx>
          <c:spPr>
            <a:solidFill>
              <a:srgbClr val="FF0000"/>
            </a:solidFill>
            <a:ln>
              <a:noFill/>
            </a:ln>
          </c:spPr>
          <c:invertIfNegative val="0"/>
          <c:dLbls>
            <c:spPr>
              <a:noFill/>
              <a:ln>
                <a:noFill/>
              </a:ln>
              <a:effectLst/>
            </c:spPr>
            <c:txPr>
              <a:bodyPr/>
              <a:lstStyle/>
              <a:p>
                <a:pPr>
                  <a:defRPr sz="11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IHA NMBU</c:v>
                </c:pt>
                <c:pt idx="3">
                  <c:v>INA NMBU</c:v>
                </c:pt>
                <c:pt idx="4">
                  <c:v>IKBM NMBU</c:v>
                </c:pt>
                <c:pt idx="5">
                  <c:v>IPM NMBU</c:v>
                </c:pt>
                <c:pt idx="6">
                  <c:v>NOR NMBU</c:v>
                </c:pt>
                <c:pt idx="7">
                  <c:v>ILP NMBU</c:v>
                </c:pt>
                <c:pt idx="8">
                  <c:v>HH NMBU</c:v>
                </c:pt>
                <c:pt idx="9">
                  <c:v>IMT NMBU</c:v>
                </c:pt>
              </c:strCache>
            </c:strRef>
          </c:cat>
          <c:val>
            <c:numRef>
              <c:f>'Ark1'!$C$2:$C$11</c:f>
              <c:numCache>
                <c:formatCode>General</c:formatCode>
                <c:ptCount val="10"/>
                <c:pt idx="0" formatCode="0">
                  <c:v>17.41</c:v>
                </c:pt>
                <c:pt idx="2" formatCode="0">
                  <c:v>26.01</c:v>
                </c:pt>
                <c:pt idx="3" formatCode="0">
                  <c:v>19.37</c:v>
                </c:pt>
                <c:pt idx="4" formatCode="0">
                  <c:v>15.41</c:v>
                </c:pt>
                <c:pt idx="5" formatCode="0">
                  <c:v>14.25</c:v>
                </c:pt>
                <c:pt idx="6" formatCode="0">
                  <c:v>31.55</c:v>
                </c:pt>
                <c:pt idx="7" formatCode="0">
                  <c:v>11.83</c:v>
                </c:pt>
                <c:pt idx="8" formatCode="0">
                  <c:v>14.39</c:v>
                </c:pt>
                <c:pt idx="9" formatCode="0">
                  <c:v>16.71</c:v>
                </c:pt>
              </c:numCache>
            </c:numRef>
          </c:val>
        </c:ser>
        <c:ser>
          <c:idx val="2"/>
          <c:order val="2"/>
          <c:tx>
            <c:strRef>
              <c:f>'Ark1'!$D$1</c:f>
              <c:strCache>
                <c:ptCount val="1"/>
                <c:pt idx="0">
                  <c:v>2-3 ganger</c:v>
                </c:pt>
              </c:strCache>
            </c:strRef>
          </c:tx>
          <c:spPr>
            <a:solidFill>
              <a:srgbClr val="FFC000"/>
            </a:solidFill>
            <a:ln>
              <a:noFill/>
            </a:ln>
          </c:spPr>
          <c:invertIfNegative val="0"/>
          <c:dLbls>
            <c:spPr>
              <a:noFill/>
              <a:ln>
                <a:noFill/>
              </a:ln>
              <a:effectLst/>
            </c:spPr>
            <c:txPr>
              <a:bodyPr/>
              <a:lstStyle/>
              <a:p>
                <a:pPr>
                  <a:defRPr sz="11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IHA NMBU</c:v>
                </c:pt>
                <c:pt idx="3">
                  <c:v>INA NMBU</c:v>
                </c:pt>
                <c:pt idx="4">
                  <c:v>IKBM NMBU</c:v>
                </c:pt>
                <c:pt idx="5">
                  <c:v>IPM NMBU</c:v>
                </c:pt>
                <c:pt idx="6">
                  <c:v>NOR NMBU</c:v>
                </c:pt>
                <c:pt idx="7">
                  <c:v>ILP NMBU</c:v>
                </c:pt>
                <c:pt idx="8">
                  <c:v>HH NMBU</c:v>
                </c:pt>
                <c:pt idx="9">
                  <c:v>IMT NMBU</c:v>
                </c:pt>
              </c:strCache>
            </c:strRef>
          </c:cat>
          <c:val>
            <c:numRef>
              <c:f>'Ark1'!$D$2:$D$11</c:f>
              <c:numCache>
                <c:formatCode>General</c:formatCode>
                <c:ptCount val="10"/>
                <c:pt idx="0" formatCode="0">
                  <c:v>43.9</c:v>
                </c:pt>
                <c:pt idx="2" formatCode="0">
                  <c:v>28.8</c:v>
                </c:pt>
                <c:pt idx="3" formatCode="0">
                  <c:v>42.43</c:v>
                </c:pt>
                <c:pt idx="4" formatCode="0">
                  <c:v>39.21</c:v>
                </c:pt>
                <c:pt idx="5" formatCode="0">
                  <c:v>46.39</c:v>
                </c:pt>
                <c:pt idx="6" formatCode="0">
                  <c:v>41.4</c:v>
                </c:pt>
                <c:pt idx="7" formatCode="0">
                  <c:v>51.27</c:v>
                </c:pt>
                <c:pt idx="8" formatCode="0">
                  <c:v>45.2</c:v>
                </c:pt>
                <c:pt idx="9" formatCode="0">
                  <c:v>44.77</c:v>
                </c:pt>
              </c:numCache>
            </c:numRef>
          </c:val>
        </c:ser>
        <c:ser>
          <c:idx val="3"/>
          <c:order val="3"/>
          <c:tx>
            <c:strRef>
              <c:f>'Ark1'!$E$1</c:f>
              <c:strCache>
                <c:ptCount val="1"/>
                <c:pt idx="0">
                  <c:v>4-5 ganger</c:v>
                </c:pt>
              </c:strCache>
            </c:strRef>
          </c:tx>
          <c:spPr>
            <a:solidFill>
              <a:srgbClr val="92D050"/>
            </a:solidFill>
          </c:spPr>
          <c:invertIfNegative val="0"/>
          <c:dLbls>
            <c:spPr>
              <a:noFill/>
              <a:ln>
                <a:noFill/>
              </a:ln>
              <a:effectLst/>
            </c:spPr>
            <c:txPr>
              <a:bodyPr/>
              <a:lstStyle/>
              <a:p>
                <a:pPr>
                  <a:defRPr sz="11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IHA NMBU</c:v>
                </c:pt>
                <c:pt idx="3">
                  <c:v>INA NMBU</c:v>
                </c:pt>
                <c:pt idx="4">
                  <c:v>IKBM NMBU</c:v>
                </c:pt>
                <c:pt idx="5">
                  <c:v>IPM NMBU</c:v>
                </c:pt>
                <c:pt idx="6">
                  <c:v>NOR NMBU</c:v>
                </c:pt>
                <c:pt idx="7">
                  <c:v>ILP NMBU</c:v>
                </c:pt>
                <c:pt idx="8">
                  <c:v>HH NMBU</c:v>
                </c:pt>
                <c:pt idx="9">
                  <c:v>IMT NMBU</c:v>
                </c:pt>
              </c:strCache>
            </c:strRef>
          </c:cat>
          <c:val>
            <c:numRef>
              <c:f>'Ark1'!$E$2:$E$11</c:f>
              <c:numCache>
                <c:formatCode>General</c:formatCode>
                <c:ptCount val="10"/>
                <c:pt idx="0" formatCode="0">
                  <c:v>21.43</c:v>
                </c:pt>
                <c:pt idx="2" formatCode="0">
                  <c:v>26.76</c:v>
                </c:pt>
                <c:pt idx="3" formatCode="0">
                  <c:v>19.09</c:v>
                </c:pt>
                <c:pt idx="4" formatCode="0">
                  <c:v>26.61</c:v>
                </c:pt>
                <c:pt idx="5" formatCode="0">
                  <c:v>22.5</c:v>
                </c:pt>
                <c:pt idx="6" formatCode="0">
                  <c:v>11.48</c:v>
                </c:pt>
                <c:pt idx="7" formatCode="0">
                  <c:v>17.2</c:v>
                </c:pt>
                <c:pt idx="8" formatCode="0">
                  <c:v>24.6</c:v>
                </c:pt>
                <c:pt idx="9" formatCode="0">
                  <c:v>22.8</c:v>
                </c:pt>
              </c:numCache>
            </c:numRef>
          </c:val>
        </c:ser>
        <c:ser>
          <c:idx val="4"/>
          <c:order val="4"/>
          <c:tx>
            <c:strRef>
              <c:f>'Ark1'!$F$1</c:f>
              <c:strCache>
                <c:ptCount val="1"/>
                <c:pt idx="0">
                  <c:v>6-7 ganger eller mer</c:v>
                </c:pt>
              </c:strCache>
            </c:strRef>
          </c:tx>
          <c:spPr>
            <a:solidFill>
              <a:srgbClr val="00B050"/>
            </a:solidFill>
          </c:spPr>
          <c:invertIfNegative val="0"/>
          <c:dLbls>
            <c:spPr>
              <a:noFill/>
              <a:ln>
                <a:noFill/>
              </a:ln>
              <a:effectLst/>
            </c:spPr>
            <c:txPr>
              <a:bodyPr/>
              <a:lstStyle/>
              <a:p>
                <a:pPr>
                  <a:defRPr sz="11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IHA NMBU</c:v>
                </c:pt>
                <c:pt idx="3">
                  <c:v>INA NMBU</c:v>
                </c:pt>
                <c:pt idx="4">
                  <c:v>IKBM NMBU</c:v>
                </c:pt>
                <c:pt idx="5">
                  <c:v>IPM NMBU</c:v>
                </c:pt>
                <c:pt idx="6">
                  <c:v>NOR NMBU</c:v>
                </c:pt>
                <c:pt idx="7">
                  <c:v>ILP NMBU</c:v>
                </c:pt>
                <c:pt idx="8">
                  <c:v>HH NMBU</c:v>
                </c:pt>
                <c:pt idx="9">
                  <c:v>IMT NMBU</c:v>
                </c:pt>
              </c:strCache>
            </c:strRef>
          </c:cat>
          <c:val>
            <c:numRef>
              <c:f>'Ark1'!$F$2:$F$11</c:f>
              <c:numCache>
                <c:formatCode>General</c:formatCode>
                <c:ptCount val="10"/>
                <c:pt idx="0" formatCode="0">
                  <c:v>5.66</c:v>
                </c:pt>
                <c:pt idx="2" formatCode="0">
                  <c:v>3.79</c:v>
                </c:pt>
                <c:pt idx="3" formatCode="0">
                  <c:v>4.99</c:v>
                </c:pt>
                <c:pt idx="4" formatCode="0">
                  <c:v>5.89</c:v>
                </c:pt>
                <c:pt idx="5" formatCode="0">
                  <c:v>4.08</c:v>
                </c:pt>
                <c:pt idx="6" formatCode="0">
                  <c:v>3.69</c:v>
                </c:pt>
                <c:pt idx="7" formatCode="0">
                  <c:v>8.15</c:v>
                </c:pt>
                <c:pt idx="8" formatCode="0">
                  <c:v>5.45</c:v>
                </c:pt>
                <c:pt idx="9" formatCode="0">
                  <c:v>6.52</c:v>
                </c:pt>
              </c:numCache>
            </c:numRef>
          </c:val>
        </c:ser>
        <c:dLbls>
          <c:showLegendKey val="0"/>
          <c:showVal val="0"/>
          <c:showCatName val="0"/>
          <c:showSerName val="0"/>
          <c:showPercent val="0"/>
          <c:showBubbleSize val="0"/>
        </c:dLbls>
        <c:gapWidth val="30"/>
        <c:overlap val="100"/>
        <c:axId val="364096856"/>
        <c:axId val="364092152"/>
      </c:barChart>
      <c:catAx>
        <c:axId val="364096856"/>
        <c:scaling>
          <c:orientation val="maxMin"/>
        </c:scaling>
        <c:delete val="0"/>
        <c:axPos val="l"/>
        <c:numFmt formatCode="General" sourceLinked="0"/>
        <c:majorTickMark val="out"/>
        <c:minorTickMark val="none"/>
        <c:tickLblPos val="nextTo"/>
        <c:txPr>
          <a:bodyPr/>
          <a:lstStyle/>
          <a:p>
            <a:pPr>
              <a:defRPr sz="1200"/>
            </a:pPr>
            <a:endParaRPr lang="nb-NO"/>
          </a:p>
        </c:txPr>
        <c:crossAx val="364092152"/>
        <c:crosses val="autoZero"/>
        <c:auto val="1"/>
        <c:lblAlgn val="ctr"/>
        <c:lblOffset val="100"/>
        <c:noMultiLvlLbl val="0"/>
      </c:catAx>
      <c:valAx>
        <c:axId val="364092152"/>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364096856"/>
        <c:crosses val="autoZero"/>
        <c:crossBetween val="between"/>
      </c:valAx>
    </c:plotArea>
    <c:legend>
      <c:legendPos val="r"/>
      <c:layout>
        <c:manualLayout>
          <c:xMode val="edge"/>
          <c:yMode val="edge"/>
          <c:x val="7.4431077484764685E-2"/>
          <c:y val="0.8955388058734215"/>
          <c:w val="0.92556892251523526"/>
          <c:h val="0.10446119412657853"/>
        </c:manualLayout>
      </c:layout>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868149525103942"/>
          <c:y val="3.437500000000001E-2"/>
          <c:w val="0.77030824292474942"/>
          <c:h val="0.8597715068696099"/>
        </c:manualLayout>
      </c:layout>
      <c:barChart>
        <c:barDir val="bar"/>
        <c:grouping val="stacked"/>
        <c:varyColors val="0"/>
        <c:ser>
          <c:idx val="0"/>
          <c:order val="0"/>
          <c:tx>
            <c:strRef>
              <c:f>'Ark1'!$B$1</c:f>
              <c:strCache>
                <c:ptCount val="1"/>
                <c:pt idx="0">
                  <c:v>Ja</c:v>
                </c:pt>
              </c:strCache>
            </c:strRef>
          </c:tx>
          <c:spPr>
            <a:solidFill>
              <a:srgbClr val="00B050"/>
            </a:solidFill>
            <a:ln>
              <a:noFill/>
            </a:ln>
          </c:spPr>
          <c:invertIfNegative val="0"/>
          <c:dLbls>
            <c:spPr>
              <a:noFill/>
              <a:ln>
                <a:noFill/>
              </a:ln>
              <a:effectLst/>
            </c:spPr>
            <c:txPr>
              <a:bodyPr/>
              <a:lstStyle/>
              <a:p>
                <a:pPr>
                  <a:defRPr sz="11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IMT NMBU</c:v>
                </c:pt>
                <c:pt idx="3">
                  <c:v>ILP NMBU</c:v>
                </c:pt>
                <c:pt idx="4">
                  <c:v>IKBM NMBU</c:v>
                </c:pt>
                <c:pt idx="5">
                  <c:v>IHA NMBU</c:v>
                </c:pt>
                <c:pt idx="6">
                  <c:v>INA NMBU</c:v>
                </c:pt>
                <c:pt idx="7">
                  <c:v>IPM NMBU</c:v>
                </c:pt>
                <c:pt idx="8">
                  <c:v>HH NMBU</c:v>
                </c:pt>
                <c:pt idx="9">
                  <c:v>NOR NMBU</c:v>
                </c:pt>
              </c:strCache>
            </c:strRef>
          </c:cat>
          <c:val>
            <c:numRef>
              <c:f>'Ark1'!$B$2:$B$11</c:f>
              <c:numCache>
                <c:formatCode>General</c:formatCode>
                <c:ptCount val="10"/>
                <c:pt idx="0" formatCode="0">
                  <c:v>49.73</c:v>
                </c:pt>
                <c:pt idx="2" formatCode="0">
                  <c:v>62.08</c:v>
                </c:pt>
                <c:pt idx="3" formatCode="0">
                  <c:v>56.3</c:v>
                </c:pt>
                <c:pt idx="4" formatCode="0">
                  <c:v>55.71</c:v>
                </c:pt>
                <c:pt idx="5" formatCode="0">
                  <c:v>53.36</c:v>
                </c:pt>
                <c:pt idx="6" formatCode="0">
                  <c:v>45.91</c:v>
                </c:pt>
                <c:pt idx="7" formatCode="0">
                  <c:v>42.4</c:v>
                </c:pt>
                <c:pt idx="8" formatCode="0">
                  <c:v>41.21</c:v>
                </c:pt>
                <c:pt idx="9" formatCode="0">
                  <c:v>29.92</c:v>
                </c:pt>
              </c:numCache>
            </c:numRef>
          </c:val>
        </c:ser>
        <c:ser>
          <c:idx val="1"/>
          <c:order val="1"/>
          <c:tx>
            <c:strRef>
              <c:f>'Ark1'!$C$1</c:f>
              <c:strCache>
                <c:ptCount val="1"/>
                <c:pt idx="0">
                  <c:v>Ja, delvis</c:v>
                </c:pt>
              </c:strCache>
            </c:strRef>
          </c:tx>
          <c:spPr>
            <a:solidFill>
              <a:schemeClr val="accent3">
                <a:lumMod val="60000"/>
                <a:lumOff val="40000"/>
              </a:schemeClr>
            </a:solidFill>
            <a:ln>
              <a:noFill/>
            </a:ln>
          </c:spPr>
          <c:invertIfNegative val="0"/>
          <c:dLbls>
            <c:spPr>
              <a:noFill/>
              <a:ln>
                <a:noFill/>
              </a:ln>
              <a:effectLst/>
            </c:spPr>
            <c:txPr>
              <a:bodyPr/>
              <a:lstStyle/>
              <a:p>
                <a:pPr>
                  <a:defRPr sz="1100" b="1">
                    <a:solidFill>
                      <a:schemeClr val="tx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IMT NMBU</c:v>
                </c:pt>
                <c:pt idx="3">
                  <c:v>ILP NMBU</c:v>
                </c:pt>
                <c:pt idx="4">
                  <c:v>IKBM NMBU</c:v>
                </c:pt>
                <c:pt idx="5">
                  <c:v>IHA NMBU</c:v>
                </c:pt>
                <c:pt idx="6">
                  <c:v>INA NMBU</c:v>
                </c:pt>
                <c:pt idx="7">
                  <c:v>IPM NMBU</c:v>
                </c:pt>
                <c:pt idx="8">
                  <c:v>HH NMBU</c:v>
                </c:pt>
                <c:pt idx="9">
                  <c:v>NOR NMBU</c:v>
                </c:pt>
              </c:strCache>
            </c:strRef>
          </c:cat>
          <c:val>
            <c:numRef>
              <c:f>'Ark1'!$C$2:$C$11</c:f>
              <c:numCache>
                <c:formatCode>General</c:formatCode>
                <c:ptCount val="10"/>
                <c:pt idx="0" formatCode="0">
                  <c:v>30.81</c:v>
                </c:pt>
                <c:pt idx="2" formatCode="0">
                  <c:v>25.12</c:v>
                </c:pt>
                <c:pt idx="3" formatCode="0">
                  <c:v>27.23</c:v>
                </c:pt>
                <c:pt idx="4" formatCode="0">
                  <c:v>27.59</c:v>
                </c:pt>
                <c:pt idx="5" formatCode="0">
                  <c:v>33.17</c:v>
                </c:pt>
                <c:pt idx="6" formatCode="0">
                  <c:v>31.95</c:v>
                </c:pt>
                <c:pt idx="7" formatCode="0">
                  <c:v>38.29</c:v>
                </c:pt>
                <c:pt idx="8" formatCode="0">
                  <c:v>37.130000000000003</c:v>
                </c:pt>
                <c:pt idx="9" formatCode="0">
                  <c:v>31.69</c:v>
                </c:pt>
              </c:numCache>
            </c:numRef>
          </c:val>
        </c:ser>
        <c:ser>
          <c:idx val="2"/>
          <c:order val="2"/>
          <c:tx>
            <c:strRef>
              <c:f>'Ark1'!$D$1</c:f>
              <c:strCache>
                <c:ptCount val="1"/>
                <c:pt idx="0">
                  <c:v>Nei</c:v>
                </c:pt>
              </c:strCache>
            </c:strRef>
          </c:tx>
          <c:spPr>
            <a:solidFill>
              <a:schemeClr val="accent2">
                <a:lumMod val="60000"/>
                <a:lumOff val="40000"/>
              </a:schemeClr>
            </a:solidFill>
            <a:ln>
              <a:noFill/>
            </a:ln>
          </c:spPr>
          <c:invertIfNegative val="0"/>
          <c:dLbls>
            <c:spPr>
              <a:noFill/>
              <a:ln>
                <a:noFill/>
              </a:ln>
              <a:effectLst/>
            </c:spPr>
            <c:txPr>
              <a:bodyPr/>
              <a:lstStyle/>
              <a:p>
                <a:pPr>
                  <a:defRPr sz="1100" b="1"/>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IMT NMBU</c:v>
                </c:pt>
                <c:pt idx="3">
                  <c:v>ILP NMBU</c:v>
                </c:pt>
                <c:pt idx="4">
                  <c:v>IKBM NMBU</c:v>
                </c:pt>
                <c:pt idx="5">
                  <c:v>IHA NMBU</c:v>
                </c:pt>
                <c:pt idx="6">
                  <c:v>INA NMBU</c:v>
                </c:pt>
                <c:pt idx="7">
                  <c:v>IPM NMBU</c:v>
                </c:pt>
                <c:pt idx="8">
                  <c:v>HH NMBU</c:v>
                </c:pt>
                <c:pt idx="9">
                  <c:v>NOR NMBU</c:v>
                </c:pt>
              </c:strCache>
            </c:strRef>
          </c:cat>
          <c:val>
            <c:numRef>
              <c:f>'Ark1'!$D$2:$D$11</c:f>
              <c:numCache>
                <c:formatCode>General</c:formatCode>
                <c:ptCount val="10"/>
                <c:pt idx="0" formatCode="0">
                  <c:v>16.97</c:v>
                </c:pt>
                <c:pt idx="2" formatCode="0">
                  <c:v>9.68</c:v>
                </c:pt>
                <c:pt idx="3" formatCode="0">
                  <c:v>14.77</c:v>
                </c:pt>
                <c:pt idx="4" formatCode="0">
                  <c:v>15.03</c:v>
                </c:pt>
                <c:pt idx="5" formatCode="0">
                  <c:v>12.22</c:v>
                </c:pt>
                <c:pt idx="6" formatCode="0">
                  <c:v>20.13</c:v>
                </c:pt>
                <c:pt idx="7" formatCode="0">
                  <c:v>15.82</c:v>
                </c:pt>
                <c:pt idx="8" formatCode="0">
                  <c:v>19.64</c:v>
                </c:pt>
                <c:pt idx="9" formatCode="0">
                  <c:v>34.450000000000003</c:v>
                </c:pt>
              </c:numCache>
            </c:numRef>
          </c:val>
        </c:ser>
        <c:ser>
          <c:idx val="3"/>
          <c:order val="3"/>
          <c:tx>
            <c:strRef>
              <c:f>'Ark1'!$E$1</c:f>
              <c:strCache>
                <c:ptCount val="1"/>
                <c:pt idx="0">
                  <c:v>Ikke aktuelt</c:v>
                </c:pt>
              </c:strCache>
            </c:strRef>
          </c:tx>
          <c:spPr>
            <a:solidFill>
              <a:schemeClr val="bg1">
                <a:lumMod val="75000"/>
              </a:schemeClr>
            </a:solidFill>
            <a:ln>
              <a:noFill/>
            </a:ln>
          </c:spPr>
          <c:invertIfNegative val="0"/>
          <c:dLbls>
            <c:spPr>
              <a:noFill/>
              <a:ln>
                <a:noFill/>
              </a:ln>
              <a:effectLst/>
            </c:spPr>
            <c:txPr>
              <a:bodyPr/>
              <a:lstStyle/>
              <a:p>
                <a:pPr>
                  <a:defRPr sz="1100" b="1"/>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IMT NMBU</c:v>
                </c:pt>
                <c:pt idx="3">
                  <c:v>ILP NMBU</c:v>
                </c:pt>
                <c:pt idx="4">
                  <c:v>IKBM NMBU</c:v>
                </c:pt>
                <c:pt idx="5">
                  <c:v>IHA NMBU</c:v>
                </c:pt>
                <c:pt idx="6">
                  <c:v>INA NMBU</c:v>
                </c:pt>
                <c:pt idx="7">
                  <c:v>IPM NMBU</c:v>
                </c:pt>
                <c:pt idx="8">
                  <c:v>HH NMBU</c:v>
                </c:pt>
                <c:pt idx="9">
                  <c:v>NOR NMBU</c:v>
                </c:pt>
              </c:strCache>
            </c:strRef>
          </c:cat>
          <c:val>
            <c:numRef>
              <c:f>'Ark1'!$E$2:$E$11</c:f>
              <c:numCache>
                <c:formatCode>General</c:formatCode>
                <c:ptCount val="10"/>
                <c:pt idx="0" formatCode="0">
                  <c:v>2.5</c:v>
                </c:pt>
                <c:pt idx="2" formatCode="0">
                  <c:v>3.12</c:v>
                </c:pt>
                <c:pt idx="3" formatCode="0">
                  <c:v>1.7</c:v>
                </c:pt>
                <c:pt idx="4" formatCode="0">
                  <c:v>1.67</c:v>
                </c:pt>
                <c:pt idx="5" formatCode="0">
                  <c:v>1.25</c:v>
                </c:pt>
                <c:pt idx="6" formatCode="0">
                  <c:v>2.0099999999999998</c:v>
                </c:pt>
                <c:pt idx="7" formatCode="0">
                  <c:v>3.49</c:v>
                </c:pt>
                <c:pt idx="8" formatCode="0">
                  <c:v>2.02</c:v>
                </c:pt>
                <c:pt idx="9" formatCode="0">
                  <c:v>3.94</c:v>
                </c:pt>
              </c:numCache>
            </c:numRef>
          </c:val>
        </c:ser>
        <c:dLbls>
          <c:showLegendKey val="0"/>
          <c:showVal val="0"/>
          <c:showCatName val="0"/>
          <c:showSerName val="0"/>
          <c:showPercent val="0"/>
          <c:showBubbleSize val="0"/>
        </c:dLbls>
        <c:gapWidth val="50"/>
        <c:overlap val="100"/>
        <c:axId val="360560856"/>
        <c:axId val="360555368"/>
      </c:barChart>
      <c:catAx>
        <c:axId val="360560856"/>
        <c:scaling>
          <c:orientation val="maxMin"/>
        </c:scaling>
        <c:delete val="0"/>
        <c:axPos val="l"/>
        <c:numFmt formatCode="General" sourceLinked="0"/>
        <c:majorTickMark val="out"/>
        <c:minorTickMark val="none"/>
        <c:tickLblPos val="nextTo"/>
        <c:txPr>
          <a:bodyPr/>
          <a:lstStyle/>
          <a:p>
            <a:pPr>
              <a:defRPr sz="1400"/>
            </a:pPr>
            <a:endParaRPr lang="nb-NO"/>
          </a:p>
        </c:txPr>
        <c:crossAx val="360555368"/>
        <c:crosses val="autoZero"/>
        <c:auto val="1"/>
        <c:lblAlgn val="ctr"/>
        <c:lblOffset val="100"/>
        <c:noMultiLvlLbl val="0"/>
      </c:catAx>
      <c:valAx>
        <c:axId val="360555368"/>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360560856"/>
        <c:crosses val="autoZero"/>
        <c:crossBetween val="between"/>
      </c:valAx>
    </c:plotArea>
    <c:legend>
      <c:legendPos val="r"/>
      <c:layout>
        <c:manualLayout>
          <c:xMode val="edge"/>
          <c:yMode val="edge"/>
          <c:x val="0.23879874924406186"/>
          <c:y val="0.90774191756472034"/>
          <c:w val="0.72170613647985249"/>
          <c:h val="5.7961368743926885E-2"/>
        </c:manualLayout>
      </c:layout>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1.4778450542532314E-2"/>
          <c:w val="0.84312013242157602"/>
          <c:h val="0.88841479033193838"/>
        </c:manualLayout>
      </c:layout>
      <c:barChart>
        <c:barDir val="bar"/>
        <c:grouping val="stacked"/>
        <c:varyColors val="0"/>
        <c:ser>
          <c:idx val="0"/>
          <c:order val="0"/>
          <c:tx>
            <c:strRef>
              <c:f>'Ark1'!$B$1</c:f>
              <c:strCache>
                <c:ptCount val="1"/>
                <c:pt idx="0">
                  <c:v>Undervekt</c:v>
                </c:pt>
              </c:strCache>
            </c:strRef>
          </c:tx>
          <c:spPr>
            <a:solidFill>
              <a:schemeClr val="accent2">
                <a:lumMod val="50000"/>
              </a:schemeClr>
            </a:solidFill>
            <a:ln>
              <a:noFill/>
            </a:ln>
          </c:spPr>
          <c:invertIfNegative val="0"/>
          <c:dLbls>
            <c:spPr>
              <a:noFill/>
              <a:ln>
                <a:noFill/>
              </a:ln>
              <a:effectLst/>
            </c:spPr>
            <c:txPr>
              <a:bodyPr/>
              <a:lstStyle/>
              <a:p>
                <a:pPr>
                  <a:defRPr sz="11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IHA NMBU</c:v>
                </c:pt>
                <c:pt idx="3">
                  <c:v>IKBM NMBU</c:v>
                </c:pt>
                <c:pt idx="4">
                  <c:v>ILP NMBU</c:v>
                </c:pt>
                <c:pt idx="5">
                  <c:v>IMT NMBU</c:v>
                </c:pt>
                <c:pt idx="6">
                  <c:v>INA NMBU</c:v>
                </c:pt>
                <c:pt idx="7">
                  <c:v>IPM NMBU</c:v>
                </c:pt>
                <c:pt idx="8">
                  <c:v>NOR NMBU</c:v>
                </c:pt>
                <c:pt idx="9">
                  <c:v>HH NMBU</c:v>
                </c:pt>
              </c:strCache>
            </c:strRef>
          </c:cat>
          <c:val>
            <c:numRef>
              <c:f>'Ark1'!$B$2:$B$11</c:f>
              <c:numCache>
                <c:formatCode>General</c:formatCode>
                <c:ptCount val="10"/>
                <c:pt idx="0" formatCode="0">
                  <c:v>3.64</c:v>
                </c:pt>
                <c:pt idx="2" formatCode="0">
                  <c:v>3.89</c:v>
                </c:pt>
                <c:pt idx="3" formatCode="0">
                  <c:v>3.45</c:v>
                </c:pt>
                <c:pt idx="4" formatCode="0">
                  <c:v>5.57</c:v>
                </c:pt>
                <c:pt idx="5" formatCode="0">
                  <c:v>3.11</c:v>
                </c:pt>
                <c:pt idx="6" formatCode="0">
                  <c:v>2.15</c:v>
                </c:pt>
                <c:pt idx="7" formatCode="0">
                  <c:v>5.39</c:v>
                </c:pt>
                <c:pt idx="8" formatCode="0">
                  <c:v>0</c:v>
                </c:pt>
                <c:pt idx="9" formatCode="0">
                  <c:v>4.8</c:v>
                </c:pt>
              </c:numCache>
            </c:numRef>
          </c:val>
        </c:ser>
        <c:ser>
          <c:idx val="1"/>
          <c:order val="1"/>
          <c:tx>
            <c:strRef>
              <c:f>'Ark1'!$C$1</c:f>
              <c:strCache>
                <c:ptCount val="1"/>
                <c:pt idx="0">
                  <c:v>Normalvekt</c:v>
                </c:pt>
              </c:strCache>
            </c:strRef>
          </c:tx>
          <c:spPr>
            <a:solidFill>
              <a:srgbClr val="00B050"/>
            </a:solidFill>
            <a:ln>
              <a:noFill/>
            </a:ln>
          </c:spPr>
          <c:invertIfNegative val="0"/>
          <c:dLbls>
            <c:spPr>
              <a:noFill/>
              <a:ln>
                <a:noFill/>
              </a:ln>
              <a:effectLst/>
            </c:spPr>
            <c:txPr>
              <a:bodyPr/>
              <a:lstStyle/>
              <a:p>
                <a:pPr>
                  <a:defRPr sz="11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IHA NMBU</c:v>
                </c:pt>
                <c:pt idx="3">
                  <c:v>IKBM NMBU</c:v>
                </c:pt>
                <c:pt idx="4">
                  <c:v>ILP NMBU</c:v>
                </c:pt>
                <c:pt idx="5">
                  <c:v>IMT NMBU</c:v>
                </c:pt>
                <c:pt idx="6">
                  <c:v>INA NMBU</c:v>
                </c:pt>
                <c:pt idx="7">
                  <c:v>IPM NMBU</c:v>
                </c:pt>
                <c:pt idx="8">
                  <c:v>NOR NMBU</c:v>
                </c:pt>
                <c:pt idx="9">
                  <c:v>HH NMBU</c:v>
                </c:pt>
              </c:strCache>
            </c:strRef>
          </c:cat>
          <c:val>
            <c:numRef>
              <c:f>'Ark1'!$C$2:$C$11</c:f>
              <c:numCache>
                <c:formatCode>General</c:formatCode>
                <c:ptCount val="10"/>
                <c:pt idx="0" formatCode="0">
                  <c:v>72.489999999999995</c:v>
                </c:pt>
                <c:pt idx="2" formatCode="0">
                  <c:v>73.31</c:v>
                </c:pt>
                <c:pt idx="3" formatCode="0">
                  <c:v>71.150000000000006</c:v>
                </c:pt>
                <c:pt idx="4" formatCode="0">
                  <c:v>75.72</c:v>
                </c:pt>
                <c:pt idx="5" formatCode="0">
                  <c:v>70.14</c:v>
                </c:pt>
                <c:pt idx="6" formatCode="0">
                  <c:v>72.03</c:v>
                </c:pt>
                <c:pt idx="7" formatCode="0">
                  <c:v>72.89</c:v>
                </c:pt>
                <c:pt idx="8" formatCode="0">
                  <c:v>78.16</c:v>
                </c:pt>
                <c:pt idx="9" formatCode="0">
                  <c:v>69.97</c:v>
                </c:pt>
              </c:numCache>
            </c:numRef>
          </c:val>
        </c:ser>
        <c:ser>
          <c:idx val="2"/>
          <c:order val="2"/>
          <c:tx>
            <c:strRef>
              <c:f>'Ark1'!$D$1</c:f>
              <c:strCache>
                <c:ptCount val="1"/>
                <c:pt idx="0">
                  <c:v>Overvekt</c:v>
                </c:pt>
              </c:strCache>
            </c:strRef>
          </c:tx>
          <c:spPr>
            <a:solidFill>
              <a:srgbClr val="FFC000"/>
            </a:solidFill>
            <a:ln>
              <a:noFill/>
            </a:ln>
          </c:spPr>
          <c:invertIfNegative val="0"/>
          <c:dLbls>
            <c:spPr>
              <a:noFill/>
              <a:ln>
                <a:noFill/>
              </a:ln>
              <a:effectLst/>
            </c:spPr>
            <c:txPr>
              <a:bodyPr/>
              <a:lstStyle/>
              <a:p>
                <a:pPr>
                  <a:defRPr sz="11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IHA NMBU</c:v>
                </c:pt>
                <c:pt idx="3">
                  <c:v>IKBM NMBU</c:v>
                </c:pt>
                <c:pt idx="4">
                  <c:v>ILP NMBU</c:v>
                </c:pt>
                <c:pt idx="5">
                  <c:v>IMT NMBU</c:v>
                </c:pt>
                <c:pt idx="6">
                  <c:v>INA NMBU</c:v>
                </c:pt>
                <c:pt idx="7">
                  <c:v>IPM NMBU</c:v>
                </c:pt>
                <c:pt idx="8">
                  <c:v>NOR NMBU</c:v>
                </c:pt>
                <c:pt idx="9">
                  <c:v>HH NMBU</c:v>
                </c:pt>
              </c:strCache>
            </c:strRef>
          </c:cat>
          <c:val>
            <c:numRef>
              <c:f>'Ark1'!$D$2:$D$11</c:f>
              <c:numCache>
                <c:formatCode>General</c:formatCode>
                <c:ptCount val="10"/>
                <c:pt idx="0" formatCode="0">
                  <c:v>18.559999999999999</c:v>
                </c:pt>
                <c:pt idx="2" formatCode="0">
                  <c:v>17.61</c:v>
                </c:pt>
                <c:pt idx="3" formatCode="0">
                  <c:v>19.61</c:v>
                </c:pt>
                <c:pt idx="4" formatCode="0">
                  <c:v>15.15</c:v>
                </c:pt>
                <c:pt idx="5" formatCode="0">
                  <c:v>22.32</c:v>
                </c:pt>
                <c:pt idx="6" formatCode="0">
                  <c:v>18.649999999999999</c:v>
                </c:pt>
                <c:pt idx="7" formatCode="0">
                  <c:v>15.55</c:v>
                </c:pt>
                <c:pt idx="8" formatCode="0">
                  <c:v>17.829999999999998</c:v>
                </c:pt>
                <c:pt idx="9" formatCode="0">
                  <c:v>18.420000000000002</c:v>
                </c:pt>
              </c:numCache>
            </c:numRef>
          </c:val>
        </c:ser>
        <c:ser>
          <c:idx val="3"/>
          <c:order val="3"/>
          <c:tx>
            <c:strRef>
              <c:f>'Ark1'!$E$1</c:f>
              <c:strCache>
                <c:ptCount val="1"/>
                <c:pt idx="0">
                  <c:v>Fedme</c:v>
                </c:pt>
              </c:strCache>
            </c:strRef>
          </c:tx>
          <c:spPr>
            <a:solidFill>
              <a:srgbClr val="FF0000"/>
            </a:solidFill>
          </c:spPr>
          <c:invertIfNegative val="0"/>
          <c:dLbls>
            <c:spPr>
              <a:noFill/>
              <a:ln>
                <a:noFill/>
              </a:ln>
              <a:effectLst/>
            </c:spPr>
            <c:txPr>
              <a:bodyPr/>
              <a:lstStyle/>
              <a:p>
                <a:pPr>
                  <a:defRPr sz="11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IHA NMBU</c:v>
                </c:pt>
                <c:pt idx="3">
                  <c:v>IKBM NMBU</c:v>
                </c:pt>
                <c:pt idx="4">
                  <c:v>ILP NMBU</c:v>
                </c:pt>
                <c:pt idx="5">
                  <c:v>IMT NMBU</c:v>
                </c:pt>
                <c:pt idx="6">
                  <c:v>INA NMBU</c:v>
                </c:pt>
                <c:pt idx="7">
                  <c:v>IPM NMBU</c:v>
                </c:pt>
                <c:pt idx="8">
                  <c:v>NOR NMBU</c:v>
                </c:pt>
                <c:pt idx="9">
                  <c:v>HH NMBU</c:v>
                </c:pt>
              </c:strCache>
            </c:strRef>
          </c:cat>
          <c:val>
            <c:numRef>
              <c:f>'Ark1'!$E$2:$E$11</c:f>
              <c:numCache>
                <c:formatCode>General</c:formatCode>
                <c:ptCount val="10"/>
                <c:pt idx="0" formatCode="0">
                  <c:v>5.32</c:v>
                </c:pt>
                <c:pt idx="2" formatCode="0">
                  <c:v>5.18</c:v>
                </c:pt>
                <c:pt idx="3" formatCode="0">
                  <c:v>5.79</c:v>
                </c:pt>
                <c:pt idx="4" formatCode="0">
                  <c:v>3.56</c:v>
                </c:pt>
                <c:pt idx="5" formatCode="0">
                  <c:v>4.43</c:v>
                </c:pt>
                <c:pt idx="6" formatCode="0">
                  <c:v>7.17</c:v>
                </c:pt>
                <c:pt idx="7" formatCode="0">
                  <c:v>6.17</c:v>
                </c:pt>
                <c:pt idx="8" formatCode="0">
                  <c:v>4.01</c:v>
                </c:pt>
                <c:pt idx="9" formatCode="0">
                  <c:v>6.81</c:v>
                </c:pt>
              </c:numCache>
            </c:numRef>
          </c:val>
        </c:ser>
        <c:dLbls>
          <c:showLegendKey val="0"/>
          <c:showVal val="0"/>
          <c:showCatName val="0"/>
          <c:showSerName val="0"/>
          <c:showPercent val="0"/>
          <c:showBubbleSize val="0"/>
        </c:dLbls>
        <c:gapWidth val="30"/>
        <c:overlap val="100"/>
        <c:axId val="364092544"/>
        <c:axId val="364091368"/>
      </c:barChart>
      <c:catAx>
        <c:axId val="364092544"/>
        <c:scaling>
          <c:orientation val="maxMin"/>
        </c:scaling>
        <c:delete val="0"/>
        <c:axPos val="l"/>
        <c:numFmt formatCode="General" sourceLinked="0"/>
        <c:majorTickMark val="out"/>
        <c:minorTickMark val="none"/>
        <c:tickLblPos val="nextTo"/>
        <c:txPr>
          <a:bodyPr/>
          <a:lstStyle/>
          <a:p>
            <a:pPr>
              <a:defRPr sz="1200"/>
            </a:pPr>
            <a:endParaRPr lang="nb-NO"/>
          </a:p>
        </c:txPr>
        <c:crossAx val="364091368"/>
        <c:crosses val="autoZero"/>
        <c:auto val="1"/>
        <c:lblAlgn val="ctr"/>
        <c:lblOffset val="100"/>
        <c:noMultiLvlLbl val="0"/>
      </c:catAx>
      <c:valAx>
        <c:axId val="364091368"/>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364092544"/>
        <c:crosses val="autoZero"/>
        <c:crossBetween val="between"/>
      </c:valAx>
    </c:plotArea>
    <c:legend>
      <c:legendPos val="r"/>
      <c:layout>
        <c:manualLayout>
          <c:xMode val="edge"/>
          <c:yMode val="edge"/>
          <c:x val="7.4431077484764685E-2"/>
          <c:y val="0.8955388058734215"/>
          <c:w val="0.92556892251523526"/>
          <c:h val="0.10446119412657853"/>
        </c:manualLayout>
      </c:layout>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1.4778450542532314E-2"/>
          <c:w val="0.84312013242157602"/>
          <c:h val="0.88841479033193838"/>
        </c:manualLayout>
      </c:layout>
      <c:barChart>
        <c:barDir val="bar"/>
        <c:grouping val="stacked"/>
        <c:varyColors val="0"/>
        <c:ser>
          <c:idx val="0"/>
          <c:order val="0"/>
          <c:tx>
            <c:strRef>
              <c:f>'Ark1'!$B$1</c:f>
              <c:strCache>
                <c:ptCount val="1"/>
                <c:pt idx="0">
                  <c:v>Minst hvert halvår</c:v>
                </c:pt>
              </c:strCache>
            </c:strRef>
          </c:tx>
          <c:spPr>
            <a:solidFill>
              <a:srgbClr val="00B050"/>
            </a:solidFill>
            <a:ln>
              <a:noFill/>
            </a:ln>
          </c:spPr>
          <c:invertIfNegative val="0"/>
          <c:dLbls>
            <c:spPr>
              <a:noFill/>
              <a:ln>
                <a:noFill/>
              </a:ln>
              <a:effectLst/>
            </c:spPr>
            <c:txPr>
              <a:bodyPr/>
              <a:lstStyle/>
              <a:p>
                <a:pPr>
                  <a:defRPr sz="11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INA NMBU</c:v>
                </c:pt>
                <c:pt idx="3">
                  <c:v>NOR NMBU</c:v>
                </c:pt>
                <c:pt idx="4">
                  <c:v>IMT NMBU</c:v>
                </c:pt>
                <c:pt idx="5">
                  <c:v>IPM NMBU</c:v>
                </c:pt>
                <c:pt idx="6">
                  <c:v>IKBM NMBU</c:v>
                </c:pt>
                <c:pt idx="7">
                  <c:v>HH NMBU</c:v>
                </c:pt>
                <c:pt idx="8">
                  <c:v>ILP NMBU</c:v>
                </c:pt>
                <c:pt idx="9">
                  <c:v>IHA NMBU</c:v>
                </c:pt>
              </c:strCache>
            </c:strRef>
          </c:cat>
          <c:val>
            <c:numRef>
              <c:f>'Ark1'!$B$2:$B$11</c:f>
              <c:numCache>
                <c:formatCode>General</c:formatCode>
                <c:ptCount val="10"/>
                <c:pt idx="0" formatCode="0">
                  <c:v>2.36</c:v>
                </c:pt>
                <c:pt idx="2" formatCode="0">
                  <c:v>1.48</c:v>
                </c:pt>
                <c:pt idx="3" formatCode="0">
                  <c:v>0</c:v>
                </c:pt>
                <c:pt idx="4" formatCode="0">
                  <c:v>1.53</c:v>
                </c:pt>
                <c:pt idx="5" formatCode="0">
                  <c:v>3.45</c:v>
                </c:pt>
                <c:pt idx="6" formatCode="0">
                  <c:v>4.1900000000000004</c:v>
                </c:pt>
                <c:pt idx="7" formatCode="0">
                  <c:v>2.06</c:v>
                </c:pt>
                <c:pt idx="8" formatCode="0">
                  <c:v>3.44</c:v>
                </c:pt>
                <c:pt idx="9" formatCode="0">
                  <c:v>3.49</c:v>
                </c:pt>
              </c:numCache>
            </c:numRef>
          </c:val>
        </c:ser>
        <c:ser>
          <c:idx val="1"/>
          <c:order val="1"/>
          <c:tx>
            <c:strRef>
              <c:f>'Ark1'!$C$1</c:f>
              <c:strCache>
                <c:ptCount val="1"/>
                <c:pt idx="0">
                  <c:v>Årlig</c:v>
                </c:pt>
              </c:strCache>
            </c:strRef>
          </c:tx>
          <c:spPr>
            <a:solidFill>
              <a:srgbClr val="90DA46"/>
            </a:solidFill>
            <a:ln>
              <a:noFill/>
            </a:ln>
          </c:spPr>
          <c:invertIfNegative val="0"/>
          <c:dLbls>
            <c:spPr>
              <a:noFill/>
              <a:ln>
                <a:noFill/>
              </a:ln>
              <a:effectLst/>
            </c:spPr>
            <c:txPr>
              <a:bodyPr/>
              <a:lstStyle/>
              <a:p>
                <a:pPr>
                  <a:defRPr sz="1100" b="1">
                    <a:solidFill>
                      <a:schemeClr val="tx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INA NMBU</c:v>
                </c:pt>
                <c:pt idx="3">
                  <c:v>NOR NMBU</c:v>
                </c:pt>
                <c:pt idx="4">
                  <c:v>IMT NMBU</c:v>
                </c:pt>
                <c:pt idx="5">
                  <c:v>IPM NMBU</c:v>
                </c:pt>
                <c:pt idx="6">
                  <c:v>IKBM NMBU</c:v>
                </c:pt>
                <c:pt idx="7">
                  <c:v>HH NMBU</c:v>
                </c:pt>
                <c:pt idx="8">
                  <c:v>ILP NMBU</c:v>
                </c:pt>
                <c:pt idx="9">
                  <c:v>IHA NMBU</c:v>
                </c:pt>
              </c:strCache>
            </c:strRef>
          </c:cat>
          <c:val>
            <c:numRef>
              <c:f>'Ark1'!$C$2:$C$11</c:f>
              <c:numCache>
                <c:formatCode>General</c:formatCode>
                <c:ptCount val="10"/>
                <c:pt idx="0" formatCode="0">
                  <c:v>33.299999999999997</c:v>
                </c:pt>
                <c:pt idx="2" formatCode="0">
                  <c:v>25.91</c:v>
                </c:pt>
                <c:pt idx="3" formatCode="0">
                  <c:v>30.13</c:v>
                </c:pt>
                <c:pt idx="4" formatCode="0">
                  <c:v>27.93</c:v>
                </c:pt>
                <c:pt idx="5" formatCode="0">
                  <c:v>33.049999999999997</c:v>
                </c:pt>
                <c:pt idx="6" formatCode="0">
                  <c:v>35.07</c:v>
                </c:pt>
                <c:pt idx="7" formatCode="0">
                  <c:v>39.83</c:v>
                </c:pt>
                <c:pt idx="8" formatCode="0">
                  <c:v>36.79</c:v>
                </c:pt>
                <c:pt idx="9" formatCode="0">
                  <c:v>45.14</c:v>
                </c:pt>
              </c:numCache>
            </c:numRef>
          </c:val>
        </c:ser>
        <c:ser>
          <c:idx val="2"/>
          <c:order val="2"/>
          <c:tx>
            <c:strRef>
              <c:f>'Ark1'!$D$1</c:f>
              <c:strCache>
                <c:ptCount val="1"/>
                <c:pt idx="0">
                  <c:v>Minst annethvert år</c:v>
                </c:pt>
              </c:strCache>
            </c:strRef>
          </c:tx>
          <c:spPr>
            <a:solidFill>
              <a:srgbClr val="FFC000"/>
            </a:solidFill>
            <a:ln>
              <a:noFill/>
            </a:ln>
          </c:spPr>
          <c:invertIfNegative val="0"/>
          <c:dLbls>
            <c:spPr>
              <a:noFill/>
              <a:ln>
                <a:noFill/>
              </a:ln>
              <a:effectLst/>
            </c:spPr>
            <c:txPr>
              <a:bodyPr/>
              <a:lstStyle/>
              <a:p>
                <a:pPr>
                  <a:defRPr sz="11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INA NMBU</c:v>
                </c:pt>
                <c:pt idx="3">
                  <c:v>NOR NMBU</c:v>
                </c:pt>
                <c:pt idx="4">
                  <c:v>IMT NMBU</c:v>
                </c:pt>
                <c:pt idx="5">
                  <c:v>IPM NMBU</c:v>
                </c:pt>
                <c:pt idx="6">
                  <c:v>IKBM NMBU</c:v>
                </c:pt>
                <c:pt idx="7">
                  <c:v>HH NMBU</c:v>
                </c:pt>
                <c:pt idx="8">
                  <c:v>ILP NMBU</c:v>
                </c:pt>
                <c:pt idx="9">
                  <c:v>IHA NMBU</c:v>
                </c:pt>
              </c:strCache>
            </c:strRef>
          </c:cat>
          <c:val>
            <c:numRef>
              <c:f>'Ark1'!$D$2:$D$11</c:f>
              <c:numCache>
                <c:formatCode>General</c:formatCode>
                <c:ptCount val="10"/>
                <c:pt idx="0" formatCode="0">
                  <c:v>31.6</c:v>
                </c:pt>
                <c:pt idx="2" formatCode="0">
                  <c:v>25.07</c:v>
                </c:pt>
                <c:pt idx="3" formatCode="0">
                  <c:v>25.98</c:v>
                </c:pt>
                <c:pt idx="4" formatCode="0">
                  <c:v>37.89</c:v>
                </c:pt>
                <c:pt idx="5" formatCode="0">
                  <c:v>35.369999999999997</c:v>
                </c:pt>
                <c:pt idx="6" formatCode="0">
                  <c:v>32.590000000000003</c:v>
                </c:pt>
                <c:pt idx="7" formatCode="0">
                  <c:v>30.34</c:v>
                </c:pt>
                <c:pt idx="8" formatCode="0">
                  <c:v>28.8</c:v>
                </c:pt>
                <c:pt idx="9" formatCode="0">
                  <c:v>28.92</c:v>
                </c:pt>
              </c:numCache>
            </c:numRef>
          </c:val>
        </c:ser>
        <c:ser>
          <c:idx val="3"/>
          <c:order val="3"/>
          <c:tx>
            <c:strRef>
              <c:f>'Ark1'!$E$1</c:f>
              <c:strCache>
                <c:ptCount val="1"/>
                <c:pt idx="0">
                  <c:v>Sjeldnere</c:v>
                </c:pt>
              </c:strCache>
            </c:strRef>
          </c:tx>
          <c:spPr>
            <a:solidFill>
              <a:srgbClr val="FF0000"/>
            </a:solidFill>
          </c:spPr>
          <c:invertIfNegative val="0"/>
          <c:dLbls>
            <c:spPr>
              <a:noFill/>
              <a:ln>
                <a:noFill/>
              </a:ln>
              <a:effectLst/>
            </c:spPr>
            <c:txPr>
              <a:bodyPr/>
              <a:lstStyle/>
              <a:p>
                <a:pPr>
                  <a:defRPr sz="11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INA NMBU</c:v>
                </c:pt>
                <c:pt idx="3">
                  <c:v>NOR NMBU</c:v>
                </c:pt>
                <c:pt idx="4">
                  <c:v>IMT NMBU</c:v>
                </c:pt>
                <c:pt idx="5">
                  <c:v>IPM NMBU</c:v>
                </c:pt>
                <c:pt idx="6">
                  <c:v>IKBM NMBU</c:v>
                </c:pt>
                <c:pt idx="7">
                  <c:v>HH NMBU</c:v>
                </c:pt>
                <c:pt idx="8">
                  <c:v>ILP NMBU</c:v>
                </c:pt>
                <c:pt idx="9">
                  <c:v>IHA NMBU</c:v>
                </c:pt>
              </c:strCache>
            </c:strRef>
          </c:cat>
          <c:val>
            <c:numRef>
              <c:f>'Ark1'!$E$2:$E$11</c:f>
              <c:numCache>
                <c:formatCode>General</c:formatCode>
                <c:ptCount val="10"/>
                <c:pt idx="0" formatCode="0">
                  <c:v>10.75</c:v>
                </c:pt>
                <c:pt idx="2" formatCode="0">
                  <c:v>13.3</c:v>
                </c:pt>
                <c:pt idx="3" formatCode="0">
                  <c:v>13.19</c:v>
                </c:pt>
                <c:pt idx="4" formatCode="0">
                  <c:v>10.3</c:v>
                </c:pt>
                <c:pt idx="5" formatCode="0">
                  <c:v>9.41</c:v>
                </c:pt>
                <c:pt idx="6" formatCode="0">
                  <c:v>9.48</c:v>
                </c:pt>
                <c:pt idx="7" formatCode="0">
                  <c:v>9.5</c:v>
                </c:pt>
                <c:pt idx="8" formatCode="0">
                  <c:v>13.01</c:v>
                </c:pt>
                <c:pt idx="9" formatCode="0">
                  <c:v>6.24</c:v>
                </c:pt>
              </c:numCache>
            </c:numRef>
          </c:val>
        </c:ser>
        <c:ser>
          <c:idx val="4"/>
          <c:order val="4"/>
          <c:tx>
            <c:strRef>
              <c:f>'Ark1'!$F$1</c:f>
              <c:strCache>
                <c:ptCount val="1"/>
                <c:pt idx="0">
                  <c:v>Går IKKE REGELMESSIG til tannlege</c:v>
                </c:pt>
              </c:strCache>
            </c:strRef>
          </c:tx>
          <c:spPr>
            <a:solidFill>
              <a:schemeClr val="accent2">
                <a:lumMod val="50000"/>
              </a:schemeClr>
            </a:solidFill>
          </c:spPr>
          <c:invertIfNegative val="0"/>
          <c:dLbls>
            <c:spPr>
              <a:noFill/>
              <a:ln>
                <a:noFill/>
              </a:ln>
              <a:effectLst/>
            </c:spPr>
            <c:txPr>
              <a:bodyPr/>
              <a:lstStyle/>
              <a:p>
                <a:pPr>
                  <a:defRPr sz="11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INA NMBU</c:v>
                </c:pt>
                <c:pt idx="3">
                  <c:v>NOR NMBU</c:v>
                </c:pt>
                <c:pt idx="4">
                  <c:v>IMT NMBU</c:v>
                </c:pt>
                <c:pt idx="5">
                  <c:v>IPM NMBU</c:v>
                </c:pt>
                <c:pt idx="6">
                  <c:v>IKBM NMBU</c:v>
                </c:pt>
                <c:pt idx="7">
                  <c:v>HH NMBU</c:v>
                </c:pt>
                <c:pt idx="8">
                  <c:v>ILP NMBU</c:v>
                </c:pt>
                <c:pt idx="9">
                  <c:v>IHA NMBU</c:v>
                </c:pt>
              </c:strCache>
            </c:strRef>
          </c:cat>
          <c:val>
            <c:numRef>
              <c:f>'Ark1'!$F$2:$F$11</c:f>
              <c:numCache>
                <c:formatCode>General</c:formatCode>
                <c:ptCount val="10"/>
                <c:pt idx="0" formatCode="0">
                  <c:v>21.99</c:v>
                </c:pt>
                <c:pt idx="2" formatCode="0">
                  <c:v>34.24</c:v>
                </c:pt>
                <c:pt idx="3" formatCode="0">
                  <c:v>30.7</c:v>
                </c:pt>
                <c:pt idx="4" formatCode="0">
                  <c:v>22.35</c:v>
                </c:pt>
                <c:pt idx="5" formatCode="0">
                  <c:v>18.73</c:v>
                </c:pt>
                <c:pt idx="6" formatCode="0">
                  <c:v>18.670000000000002</c:v>
                </c:pt>
                <c:pt idx="7" formatCode="0">
                  <c:v>18.27</c:v>
                </c:pt>
                <c:pt idx="8" formatCode="0">
                  <c:v>17.95</c:v>
                </c:pt>
                <c:pt idx="9" formatCode="0">
                  <c:v>16.22</c:v>
                </c:pt>
              </c:numCache>
            </c:numRef>
          </c:val>
        </c:ser>
        <c:dLbls>
          <c:showLegendKey val="0"/>
          <c:showVal val="0"/>
          <c:showCatName val="0"/>
          <c:showSerName val="0"/>
          <c:showPercent val="0"/>
          <c:showBubbleSize val="0"/>
        </c:dLbls>
        <c:gapWidth val="30"/>
        <c:overlap val="100"/>
        <c:axId val="364094896"/>
        <c:axId val="364095288"/>
      </c:barChart>
      <c:catAx>
        <c:axId val="364094896"/>
        <c:scaling>
          <c:orientation val="maxMin"/>
        </c:scaling>
        <c:delete val="0"/>
        <c:axPos val="l"/>
        <c:numFmt formatCode="General" sourceLinked="0"/>
        <c:majorTickMark val="out"/>
        <c:minorTickMark val="none"/>
        <c:tickLblPos val="nextTo"/>
        <c:txPr>
          <a:bodyPr/>
          <a:lstStyle/>
          <a:p>
            <a:pPr>
              <a:defRPr sz="1200"/>
            </a:pPr>
            <a:endParaRPr lang="nb-NO"/>
          </a:p>
        </c:txPr>
        <c:crossAx val="364095288"/>
        <c:crosses val="autoZero"/>
        <c:auto val="1"/>
        <c:lblAlgn val="ctr"/>
        <c:lblOffset val="100"/>
        <c:noMultiLvlLbl val="0"/>
      </c:catAx>
      <c:valAx>
        <c:axId val="364095288"/>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364094896"/>
        <c:crosses val="autoZero"/>
        <c:crossBetween val="between"/>
      </c:valAx>
    </c:plotArea>
    <c:legend>
      <c:legendPos val="r"/>
      <c:layout>
        <c:manualLayout>
          <c:xMode val="edge"/>
          <c:yMode val="edge"/>
          <c:x val="0"/>
          <c:y val="0.91001795344863945"/>
          <c:w val="1"/>
          <c:h val="8.9982046551360495E-2"/>
        </c:manualLayout>
      </c:layout>
      <c:overlay val="0"/>
      <c:txPr>
        <a:bodyPr/>
        <a:lstStyle/>
        <a:p>
          <a:pPr>
            <a:defRPr sz="12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1.4778450542532314E-2"/>
          <c:w val="0.84312013242157602"/>
          <c:h val="0.88841479033193838"/>
        </c:manualLayout>
      </c:layout>
      <c:barChart>
        <c:barDir val="bar"/>
        <c:grouping val="stacked"/>
        <c:varyColors val="0"/>
        <c:ser>
          <c:idx val="0"/>
          <c:order val="0"/>
          <c:tx>
            <c:strRef>
              <c:f>'Ark1'!$B$1</c:f>
              <c:strCache>
                <c:ptCount val="1"/>
                <c:pt idx="0">
                  <c:v>Ja</c:v>
                </c:pt>
              </c:strCache>
            </c:strRef>
          </c:tx>
          <c:spPr>
            <a:solidFill>
              <a:srgbClr val="002060"/>
            </a:solidFill>
            <a:ln>
              <a:noFill/>
            </a:ln>
          </c:spPr>
          <c:invertIfNegative val="0"/>
          <c:dLbls>
            <c:spPr>
              <a:noFill/>
              <a:ln>
                <a:noFill/>
              </a:ln>
              <a:effectLst/>
            </c:spPr>
            <c:txPr>
              <a:bodyPr/>
              <a:lstStyle/>
              <a:p>
                <a:pPr>
                  <a:defRPr sz="11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IHA NMBU</c:v>
                </c:pt>
                <c:pt idx="3">
                  <c:v>IKBM NMBU</c:v>
                </c:pt>
                <c:pt idx="4">
                  <c:v>ILP NMBU</c:v>
                </c:pt>
                <c:pt idx="5">
                  <c:v>IMT NMBU</c:v>
                </c:pt>
                <c:pt idx="6">
                  <c:v>INA NMBU</c:v>
                </c:pt>
                <c:pt idx="7">
                  <c:v>IPM NMBU</c:v>
                </c:pt>
                <c:pt idx="8">
                  <c:v>NOR NMBU</c:v>
                </c:pt>
                <c:pt idx="9">
                  <c:v>HH NMBU</c:v>
                </c:pt>
              </c:strCache>
            </c:strRef>
          </c:cat>
          <c:val>
            <c:numRef>
              <c:f>'Ark1'!$B$2:$B$11</c:f>
              <c:numCache>
                <c:formatCode>General</c:formatCode>
                <c:ptCount val="10"/>
                <c:pt idx="0" formatCode="0">
                  <c:v>9.83</c:v>
                </c:pt>
                <c:pt idx="2" formatCode="0">
                  <c:v>4.99</c:v>
                </c:pt>
                <c:pt idx="3" formatCode="0">
                  <c:v>5.73</c:v>
                </c:pt>
                <c:pt idx="4" formatCode="0">
                  <c:v>8.56</c:v>
                </c:pt>
                <c:pt idx="5" formatCode="0">
                  <c:v>6.79</c:v>
                </c:pt>
                <c:pt idx="6" formatCode="0">
                  <c:v>16.190000000000001</c:v>
                </c:pt>
                <c:pt idx="7" formatCode="0">
                  <c:v>9.6</c:v>
                </c:pt>
                <c:pt idx="8" formatCode="0">
                  <c:v>18.11</c:v>
                </c:pt>
                <c:pt idx="9" formatCode="0">
                  <c:v>10.5</c:v>
                </c:pt>
              </c:numCache>
            </c:numRef>
          </c:val>
        </c:ser>
        <c:ser>
          <c:idx val="1"/>
          <c:order val="1"/>
          <c:tx>
            <c:strRef>
              <c:f>'Ark1'!$C$1</c:f>
              <c:strCache>
                <c:ptCount val="1"/>
                <c:pt idx="0">
                  <c:v>Nei, men har vurdert</c:v>
                </c:pt>
              </c:strCache>
            </c:strRef>
          </c:tx>
          <c:spPr>
            <a:solidFill>
              <a:srgbClr val="0070C0"/>
            </a:solidFill>
            <a:ln>
              <a:noFill/>
            </a:ln>
          </c:spPr>
          <c:invertIfNegative val="0"/>
          <c:dLbls>
            <c:spPr>
              <a:noFill/>
              <a:ln>
                <a:noFill/>
              </a:ln>
              <a:effectLst/>
            </c:spPr>
            <c:txPr>
              <a:bodyPr/>
              <a:lstStyle/>
              <a:p>
                <a:pPr>
                  <a:defRPr sz="11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IHA NMBU</c:v>
                </c:pt>
                <c:pt idx="3">
                  <c:v>IKBM NMBU</c:v>
                </c:pt>
                <c:pt idx="4">
                  <c:v>ILP NMBU</c:v>
                </c:pt>
                <c:pt idx="5">
                  <c:v>IMT NMBU</c:v>
                </c:pt>
                <c:pt idx="6">
                  <c:v>INA NMBU</c:v>
                </c:pt>
                <c:pt idx="7">
                  <c:v>IPM NMBU</c:v>
                </c:pt>
                <c:pt idx="8">
                  <c:v>NOR NMBU</c:v>
                </c:pt>
                <c:pt idx="9">
                  <c:v>HH NMBU</c:v>
                </c:pt>
              </c:strCache>
            </c:strRef>
          </c:cat>
          <c:val>
            <c:numRef>
              <c:f>'Ark1'!$C$2:$C$11</c:f>
              <c:numCache>
                <c:formatCode>General</c:formatCode>
                <c:ptCount val="10"/>
                <c:pt idx="0" formatCode="0">
                  <c:v>13.5</c:v>
                </c:pt>
                <c:pt idx="2" formatCode="0">
                  <c:v>11.23</c:v>
                </c:pt>
                <c:pt idx="3" formatCode="0">
                  <c:v>13.52</c:v>
                </c:pt>
                <c:pt idx="4" formatCode="0">
                  <c:v>18.079999999999998</c:v>
                </c:pt>
                <c:pt idx="5" formatCode="0">
                  <c:v>7.51</c:v>
                </c:pt>
                <c:pt idx="6" formatCode="0">
                  <c:v>18.62</c:v>
                </c:pt>
                <c:pt idx="7" formatCode="0">
                  <c:v>20.79</c:v>
                </c:pt>
                <c:pt idx="8" formatCode="0">
                  <c:v>7.09</c:v>
                </c:pt>
                <c:pt idx="9" formatCode="0">
                  <c:v>13.98</c:v>
                </c:pt>
              </c:numCache>
            </c:numRef>
          </c:val>
        </c:ser>
        <c:ser>
          <c:idx val="2"/>
          <c:order val="2"/>
          <c:tx>
            <c:strRef>
              <c:f>'Ark1'!$D$1</c:f>
              <c:strCache>
                <c:ptCount val="1"/>
                <c:pt idx="0">
                  <c:v>Nei</c:v>
                </c:pt>
              </c:strCache>
            </c:strRef>
          </c:tx>
          <c:spPr>
            <a:solidFill>
              <a:schemeClr val="accent1">
                <a:lumMod val="40000"/>
                <a:lumOff val="60000"/>
              </a:schemeClr>
            </a:solidFill>
            <a:ln>
              <a:noFill/>
            </a:ln>
          </c:spPr>
          <c:invertIfNegative val="0"/>
          <c:dLbls>
            <c:spPr>
              <a:noFill/>
              <a:ln>
                <a:noFill/>
              </a:ln>
              <a:effectLst/>
            </c:spPr>
            <c:txPr>
              <a:bodyPr/>
              <a:lstStyle/>
              <a:p>
                <a:pPr>
                  <a:defRPr sz="11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IHA NMBU</c:v>
                </c:pt>
                <c:pt idx="3">
                  <c:v>IKBM NMBU</c:v>
                </c:pt>
                <c:pt idx="4">
                  <c:v>ILP NMBU</c:v>
                </c:pt>
                <c:pt idx="5">
                  <c:v>IMT NMBU</c:v>
                </c:pt>
                <c:pt idx="6">
                  <c:v>INA NMBU</c:v>
                </c:pt>
                <c:pt idx="7">
                  <c:v>IPM NMBU</c:v>
                </c:pt>
                <c:pt idx="8">
                  <c:v>NOR NMBU</c:v>
                </c:pt>
                <c:pt idx="9">
                  <c:v>HH NMBU</c:v>
                </c:pt>
              </c:strCache>
            </c:strRef>
          </c:cat>
          <c:val>
            <c:numRef>
              <c:f>'Ark1'!$D$2:$D$11</c:f>
              <c:numCache>
                <c:formatCode>General</c:formatCode>
                <c:ptCount val="10"/>
                <c:pt idx="0" formatCode="0">
                  <c:v>76.67</c:v>
                </c:pt>
                <c:pt idx="2" formatCode="0">
                  <c:v>83.78</c:v>
                </c:pt>
                <c:pt idx="3" formatCode="0">
                  <c:v>80.75</c:v>
                </c:pt>
                <c:pt idx="4" formatCode="0">
                  <c:v>73.36</c:v>
                </c:pt>
                <c:pt idx="5" formatCode="0">
                  <c:v>85.7</c:v>
                </c:pt>
                <c:pt idx="6" formatCode="0">
                  <c:v>65.19</c:v>
                </c:pt>
                <c:pt idx="7" formatCode="0">
                  <c:v>69.599999999999994</c:v>
                </c:pt>
                <c:pt idx="8" formatCode="0">
                  <c:v>74.8</c:v>
                </c:pt>
                <c:pt idx="9" formatCode="0">
                  <c:v>75.52</c:v>
                </c:pt>
              </c:numCache>
            </c:numRef>
          </c:val>
        </c:ser>
        <c:dLbls>
          <c:showLegendKey val="0"/>
          <c:showVal val="0"/>
          <c:showCatName val="0"/>
          <c:showSerName val="0"/>
          <c:showPercent val="0"/>
          <c:showBubbleSize val="0"/>
        </c:dLbls>
        <c:gapWidth val="30"/>
        <c:overlap val="100"/>
        <c:axId val="364095680"/>
        <c:axId val="364096072"/>
      </c:barChart>
      <c:catAx>
        <c:axId val="364095680"/>
        <c:scaling>
          <c:orientation val="maxMin"/>
        </c:scaling>
        <c:delete val="0"/>
        <c:axPos val="l"/>
        <c:numFmt formatCode="General" sourceLinked="0"/>
        <c:majorTickMark val="out"/>
        <c:minorTickMark val="none"/>
        <c:tickLblPos val="nextTo"/>
        <c:txPr>
          <a:bodyPr/>
          <a:lstStyle/>
          <a:p>
            <a:pPr>
              <a:defRPr sz="1200"/>
            </a:pPr>
            <a:endParaRPr lang="nb-NO"/>
          </a:p>
        </c:txPr>
        <c:crossAx val="364096072"/>
        <c:crosses val="autoZero"/>
        <c:auto val="1"/>
        <c:lblAlgn val="ctr"/>
        <c:lblOffset val="100"/>
        <c:noMultiLvlLbl val="0"/>
      </c:catAx>
      <c:valAx>
        <c:axId val="364096072"/>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364095680"/>
        <c:crosses val="autoZero"/>
        <c:crossBetween val="between"/>
      </c:valAx>
    </c:plotArea>
    <c:legend>
      <c:legendPos val="r"/>
      <c:layout>
        <c:manualLayout>
          <c:xMode val="edge"/>
          <c:yMode val="edge"/>
          <c:x val="0"/>
          <c:y val="0.91001795344863945"/>
          <c:w val="1"/>
          <c:h val="8.9982046551360495E-2"/>
        </c:manualLayout>
      </c:layout>
      <c:overlay val="0"/>
      <c:txPr>
        <a:bodyPr/>
        <a:lstStyle/>
        <a:p>
          <a:pPr>
            <a:defRPr sz="12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1.4778450542532314E-2"/>
          <c:w val="0.84312013242157602"/>
          <c:h val="0.88841479033193838"/>
        </c:manualLayout>
      </c:layout>
      <c:barChart>
        <c:barDir val="bar"/>
        <c:grouping val="stacked"/>
        <c:varyColors val="0"/>
        <c:ser>
          <c:idx val="0"/>
          <c:order val="0"/>
          <c:tx>
            <c:strRef>
              <c:f>'Ark1'!$B$1</c:f>
              <c:strCache>
                <c:ptCount val="1"/>
                <c:pt idx="0">
                  <c:v>Ja</c:v>
                </c:pt>
              </c:strCache>
            </c:strRef>
          </c:tx>
          <c:spPr>
            <a:solidFill>
              <a:srgbClr val="002060"/>
            </a:solidFill>
            <a:ln>
              <a:noFill/>
            </a:ln>
          </c:spPr>
          <c:invertIfNegative val="0"/>
          <c:dLbls>
            <c:spPr>
              <a:noFill/>
              <a:ln>
                <a:noFill/>
              </a:ln>
              <a:effectLst/>
            </c:spPr>
            <c:txPr>
              <a:bodyPr/>
              <a:lstStyle/>
              <a:p>
                <a:pPr>
                  <a:defRPr sz="11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IHA NMBU</c:v>
                </c:pt>
                <c:pt idx="3">
                  <c:v>IKBM NMBU</c:v>
                </c:pt>
                <c:pt idx="4">
                  <c:v>ILP NMBU</c:v>
                </c:pt>
                <c:pt idx="5">
                  <c:v>IMT NMBU</c:v>
                </c:pt>
                <c:pt idx="6">
                  <c:v>INA NMBU</c:v>
                </c:pt>
                <c:pt idx="7">
                  <c:v>IPM NMBU</c:v>
                </c:pt>
                <c:pt idx="8">
                  <c:v>NOR NMBU</c:v>
                </c:pt>
                <c:pt idx="9">
                  <c:v>HH NMBU</c:v>
                </c:pt>
              </c:strCache>
            </c:strRef>
          </c:cat>
          <c:val>
            <c:numRef>
              <c:f>'Ark1'!$B$2:$B$11</c:f>
              <c:numCache>
                <c:formatCode>General</c:formatCode>
                <c:ptCount val="10"/>
                <c:pt idx="0" formatCode="0">
                  <c:v>29.56</c:v>
                </c:pt>
                <c:pt idx="2" formatCode="0">
                  <c:v>38.159999999999997</c:v>
                </c:pt>
                <c:pt idx="3" formatCode="0">
                  <c:v>28.39</c:v>
                </c:pt>
                <c:pt idx="4" formatCode="0">
                  <c:v>29.68</c:v>
                </c:pt>
                <c:pt idx="5" formatCode="0">
                  <c:v>30.63</c:v>
                </c:pt>
                <c:pt idx="6" formatCode="0">
                  <c:v>29.57</c:v>
                </c:pt>
                <c:pt idx="7" formatCode="0">
                  <c:v>23.61</c:v>
                </c:pt>
                <c:pt idx="8" formatCode="0">
                  <c:v>37.4</c:v>
                </c:pt>
                <c:pt idx="9" formatCode="0">
                  <c:v>25.15</c:v>
                </c:pt>
              </c:numCache>
            </c:numRef>
          </c:val>
        </c:ser>
        <c:ser>
          <c:idx val="1"/>
          <c:order val="1"/>
          <c:tx>
            <c:strRef>
              <c:f>'Ark1'!$C$1</c:f>
              <c:strCache>
                <c:ptCount val="1"/>
                <c:pt idx="0">
                  <c:v>Nei, men har vurdert</c:v>
                </c:pt>
              </c:strCache>
            </c:strRef>
          </c:tx>
          <c:spPr>
            <a:solidFill>
              <a:srgbClr val="0070C0"/>
            </a:solidFill>
            <a:ln>
              <a:noFill/>
            </a:ln>
          </c:spPr>
          <c:invertIfNegative val="0"/>
          <c:dLbls>
            <c:spPr>
              <a:noFill/>
              <a:ln>
                <a:noFill/>
              </a:ln>
              <a:effectLst/>
            </c:spPr>
            <c:txPr>
              <a:bodyPr/>
              <a:lstStyle/>
              <a:p>
                <a:pPr>
                  <a:defRPr sz="11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IHA NMBU</c:v>
                </c:pt>
                <c:pt idx="3">
                  <c:v>IKBM NMBU</c:v>
                </c:pt>
                <c:pt idx="4">
                  <c:v>ILP NMBU</c:v>
                </c:pt>
                <c:pt idx="5">
                  <c:v>IMT NMBU</c:v>
                </c:pt>
                <c:pt idx="6">
                  <c:v>INA NMBU</c:v>
                </c:pt>
                <c:pt idx="7">
                  <c:v>IPM NMBU</c:v>
                </c:pt>
                <c:pt idx="8">
                  <c:v>NOR NMBU</c:v>
                </c:pt>
                <c:pt idx="9">
                  <c:v>HH NMBU</c:v>
                </c:pt>
              </c:strCache>
            </c:strRef>
          </c:cat>
          <c:val>
            <c:numRef>
              <c:f>'Ark1'!$C$2:$C$11</c:f>
              <c:numCache>
                <c:formatCode>General</c:formatCode>
                <c:ptCount val="10"/>
                <c:pt idx="0" formatCode="0">
                  <c:v>7.95</c:v>
                </c:pt>
                <c:pt idx="2" formatCode="0">
                  <c:v>8.48</c:v>
                </c:pt>
                <c:pt idx="3" formatCode="0">
                  <c:v>9.11</c:v>
                </c:pt>
                <c:pt idx="4" formatCode="0">
                  <c:v>4.84</c:v>
                </c:pt>
                <c:pt idx="5" formatCode="0">
                  <c:v>4.38</c:v>
                </c:pt>
                <c:pt idx="6" formatCode="0">
                  <c:v>10.23</c:v>
                </c:pt>
                <c:pt idx="7" formatCode="0">
                  <c:v>9.6</c:v>
                </c:pt>
                <c:pt idx="8" formatCode="0">
                  <c:v>11.42</c:v>
                </c:pt>
                <c:pt idx="9" formatCode="0">
                  <c:v>9.75</c:v>
                </c:pt>
              </c:numCache>
            </c:numRef>
          </c:val>
        </c:ser>
        <c:ser>
          <c:idx val="2"/>
          <c:order val="2"/>
          <c:tx>
            <c:strRef>
              <c:f>'Ark1'!$D$1</c:f>
              <c:strCache>
                <c:ptCount val="1"/>
                <c:pt idx="0">
                  <c:v>Nei</c:v>
                </c:pt>
              </c:strCache>
            </c:strRef>
          </c:tx>
          <c:spPr>
            <a:solidFill>
              <a:schemeClr val="accent1">
                <a:lumMod val="40000"/>
                <a:lumOff val="60000"/>
              </a:schemeClr>
            </a:solidFill>
            <a:ln>
              <a:noFill/>
            </a:ln>
          </c:spPr>
          <c:invertIfNegative val="0"/>
          <c:dLbls>
            <c:spPr>
              <a:noFill/>
              <a:ln>
                <a:noFill/>
              </a:ln>
              <a:effectLst/>
            </c:spPr>
            <c:txPr>
              <a:bodyPr/>
              <a:lstStyle/>
              <a:p>
                <a:pPr>
                  <a:defRPr sz="11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IHA NMBU</c:v>
                </c:pt>
                <c:pt idx="3">
                  <c:v>IKBM NMBU</c:v>
                </c:pt>
                <c:pt idx="4">
                  <c:v>ILP NMBU</c:v>
                </c:pt>
                <c:pt idx="5">
                  <c:v>IMT NMBU</c:v>
                </c:pt>
                <c:pt idx="6">
                  <c:v>INA NMBU</c:v>
                </c:pt>
                <c:pt idx="7">
                  <c:v>IPM NMBU</c:v>
                </c:pt>
                <c:pt idx="8">
                  <c:v>NOR NMBU</c:v>
                </c:pt>
                <c:pt idx="9">
                  <c:v>HH NMBU</c:v>
                </c:pt>
              </c:strCache>
            </c:strRef>
          </c:cat>
          <c:val>
            <c:numRef>
              <c:f>'Ark1'!$D$2:$D$11</c:f>
              <c:numCache>
                <c:formatCode>General</c:formatCode>
                <c:ptCount val="10"/>
                <c:pt idx="0" formatCode="0">
                  <c:v>62.49</c:v>
                </c:pt>
                <c:pt idx="2" formatCode="0">
                  <c:v>53.36</c:v>
                </c:pt>
                <c:pt idx="3" formatCode="0">
                  <c:v>62.5</c:v>
                </c:pt>
                <c:pt idx="4" formatCode="0">
                  <c:v>65.489999999999995</c:v>
                </c:pt>
                <c:pt idx="5" formatCode="0">
                  <c:v>64.989999999999995</c:v>
                </c:pt>
                <c:pt idx="6" formatCode="0">
                  <c:v>60.2</c:v>
                </c:pt>
                <c:pt idx="7" formatCode="0">
                  <c:v>66.790000000000006</c:v>
                </c:pt>
                <c:pt idx="8" formatCode="0">
                  <c:v>51.19</c:v>
                </c:pt>
                <c:pt idx="9" formatCode="0">
                  <c:v>65.099999999999994</c:v>
                </c:pt>
              </c:numCache>
            </c:numRef>
          </c:val>
        </c:ser>
        <c:dLbls>
          <c:showLegendKey val="0"/>
          <c:showVal val="0"/>
          <c:showCatName val="0"/>
          <c:showSerName val="0"/>
          <c:showPercent val="0"/>
          <c:showBubbleSize val="0"/>
        </c:dLbls>
        <c:gapWidth val="30"/>
        <c:overlap val="100"/>
        <c:axId val="364090584"/>
        <c:axId val="364090976"/>
      </c:barChart>
      <c:catAx>
        <c:axId val="364090584"/>
        <c:scaling>
          <c:orientation val="maxMin"/>
        </c:scaling>
        <c:delete val="0"/>
        <c:axPos val="l"/>
        <c:numFmt formatCode="General" sourceLinked="0"/>
        <c:majorTickMark val="out"/>
        <c:minorTickMark val="none"/>
        <c:tickLblPos val="nextTo"/>
        <c:txPr>
          <a:bodyPr/>
          <a:lstStyle/>
          <a:p>
            <a:pPr>
              <a:defRPr sz="1200"/>
            </a:pPr>
            <a:endParaRPr lang="nb-NO"/>
          </a:p>
        </c:txPr>
        <c:crossAx val="364090976"/>
        <c:crosses val="autoZero"/>
        <c:auto val="1"/>
        <c:lblAlgn val="ctr"/>
        <c:lblOffset val="100"/>
        <c:noMultiLvlLbl val="0"/>
      </c:catAx>
      <c:valAx>
        <c:axId val="364090976"/>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364090584"/>
        <c:crosses val="autoZero"/>
        <c:crossBetween val="between"/>
      </c:valAx>
    </c:plotArea>
    <c:legend>
      <c:legendPos val="r"/>
      <c:layout>
        <c:manualLayout>
          <c:xMode val="edge"/>
          <c:yMode val="edge"/>
          <c:x val="0"/>
          <c:y val="0.91001795344863945"/>
          <c:w val="1"/>
          <c:h val="8.9982046551360495E-2"/>
        </c:manualLayout>
      </c:layout>
      <c:overlay val="0"/>
      <c:txPr>
        <a:bodyPr/>
        <a:lstStyle/>
        <a:p>
          <a:pPr>
            <a:defRPr sz="12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1.4778450542532314E-2"/>
          <c:w val="0.84312013242157602"/>
          <c:h val="0.88841479033193838"/>
        </c:manualLayout>
      </c:layout>
      <c:barChart>
        <c:barDir val="bar"/>
        <c:grouping val="stacked"/>
        <c:varyColors val="0"/>
        <c:ser>
          <c:idx val="0"/>
          <c:order val="0"/>
          <c:tx>
            <c:strRef>
              <c:f>'Ark1'!$B$1</c:f>
              <c:strCache>
                <c:ptCount val="1"/>
                <c:pt idx="0">
                  <c:v>Ja</c:v>
                </c:pt>
              </c:strCache>
            </c:strRef>
          </c:tx>
          <c:spPr>
            <a:solidFill>
              <a:srgbClr val="002060"/>
            </a:solidFill>
            <a:ln>
              <a:noFill/>
            </a:ln>
          </c:spPr>
          <c:invertIfNegative val="0"/>
          <c:dLbls>
            <c:spPr>
              <a:noFill/>
              <a:ln>
                <a:noFill/>
              </a:ln>
              <a:effectLst/>
            </c:spPr>
            <c:txPr>
              <a:bodyPr/>
              <a:lstStyle/>
              <a:p>
                <a:pPr>
                  <a:defRPr sz="11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IHA NMBU</c:v>
                </c:pt>
                <c:pt idx="3">
                  <c:v>IKBM NMBU</c:v>
                </c:pt>
                <c:pt idx="4">
                  <c:v>ILP NMBU</c:v>
                </c:pt>
                <c:pt idx="5">
                  <c:v>IMT NMBU</c:v>
                </c:pt>
                <c:pt idx="6">
                  <c:v>INA NMBU</c:v>
                </c:pt>
                <c:pt idx="7">
                  <c:v>IPM NMBU</c:v>
                </c:pt>
                <c:pt idx="8">
                  <c:v>NOR NMBU</c:v>
                </c:pt>
                <c:pt idx="9">
                  <c:v>HH NMBU</c:v>
                </c:pt>
              </c:strCache>
            </c:strRef>
          </c:cat>
          <c:val>
            <c:numRef>
              <c:f>'Ark1'!$B$2:$B$11</c:f>
              <c:numCache>
                <c:formatCode>General</c:formatCode>
                <c:ptCount val="10"/>
                <c:pt idx="0" formatCode="0">
                  <c:v>5.77</c:v>
                </c:pt>
                <c:pt idx="2" formatCode="0">
                  <c:v>7.23</c:v>
                </c:pt>
                <c:pt idx="3" formatCode="0">
                  <c:v>3.16</c:v>
                </c:pt>
                <c:pt idx="4" formatCode="0">
                  <c:v>7.02</c:v>
                </c:pt>
                <c:pt idx="5" formatCode="0">
                  <c:v>6.1</c:v>
                </c:pt>
                <c:pt idx="6" formatCode="0">
                  <c:v>9.32</c:v>
                </c:pt>
                <c:pt idx="7" formatCode="0">
                  <c:v>4.8499999999999996</c:v>
                </c:pt>
                <c:pt idx="8" formatCode="0">
                  <c:v>3.54</c:v>
                </c:pt>
                <c:pt idx="9" formatCode="0">
                  <c:v>5.61</c:v>
                </c:pt>
              </c:numCache>
            </c:numRef>
          </c:val>
        </c:ser>
        <c:ser>
          <c:idx val="1"/>
          <c:order val="1"/>
          <c:tx>
            <c:strRef>
              <c:f>'Ark1'!$C$1</c:f>
              <c:strCache>
                <c:ptCount val="1"/>
                <c:pt idx="0">
                  <c:v>Nei, men har vurdert</c:v>
                </c:pt>
              </c:strCache>
            </c:strRef>
          </c:tx>
          <c:spPr>
            <a:solidFill>
              <a:srgbClr val="0070C0"/>
            </a:solidFill>
            <a:ln>
              <a:noFill/>
            </a:ln>
          </c:spPr>
          <c:invertIfNegative val="0"/>
          <c:dLbls>
            <c:spPr>
              <a:noFill/>
              <a:ln>
                <a:noFill/>
              </a:ln>
              <a:effectLst/>
            </c:spPr>
            <c:txPr>
              <a:bodyPr/>
              <a:lstStyle/>
              <a:p>
                <a:pPr>
                  <a:defRPr sz="11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IHA NMBU</c:v>
                </c:pt>
                <c:pt idx="3">
                  <c:v>IKBM NMBU</c:v>
                </c:pt>
                <c:pt idx="4">
                  <c:v>ILP NMBU</c:v>
                </c:pt>
                <c:pt idx="5">
                  <c:v>IMT NMBU</c:v>
                </c:pt>
                <c:pt idx="6">
                  <c:v>INA NMBU</c:v>
                </c:pt>
                <c:pt idx="7">
                  <c:v>IPM NMBU</c:v>
                </c:pt>
                <c:pt idx="8">
                  <c:v>NOR NMBU</c:v>
                </c:pt>
                <c:pt idx="9">
                  <c:v>HH NMBU</c:v>
                </c:pt>
              </c:strCache>
            </c:strRef>
          </c:cat>
          <c:val>
            <c:numRef>
              <c:f>'Ark1'!$C$2:$C$11</c:f>
              <c:numCache>
                <c:formatCode>General</c:formatCode>
                <c:ptCount val="10"/>
                <c:pt idx="0" formatCode="0">
                  <c:v>4.41</c:v>
                </c:pt>
                <c:pt idx="2" formatCode="0">
                  <c:v>4.99</c:v>
                </c:pt>
                <c:pt idx="3" formatCode="0">
                  <c:v>3.45</c:v>
                </c:pt>
                <c:pt idx="4" formatCode="0">
                  <c:v>3.99</c:v>
                </c:pt>
                <c:pt idx="5" formatCode="0">
                  <c:v>3.72</c:v>
                </c:pt>
                <c:pt idx="6" formatCode="0">
                  <c:v>5.49</c:v>
                </c:pt>
                <c:pt idx="7" formatCode="0">
                  <c:v>6.08</c:v>
                </c:pt>
                <c:pt idx="8" formatCode="0">
                  <c:v>9.64</c:v>
                </c:pt>
                <c:pt idx="9" formatCode="0">
                  <c:v>0.71</c:v>
                </c:pt>
              </c:numCache>
            </c:numRef>
          </c:val>
        </c:ser>
        <c:ser>
          <c:idx val="2"/>
          <c:order val="2"/>
          <c:tx>
            <c:strRef>
              <c:f>'Ark1'!$D$1</c:f>
              <c:strCache>
                <c:ptCount val="1"/>
                <c:pt idx="0">
                  <c:v>Nei</c:v>
                </c:pt>
              </c:strCache>
            </c:strRef>
          </c:tx>
          <c:spPr>
            <a:solidFill>
              <a:schemeClr val="accent1">
                <a:lumMod val="40000"/>
                <a:lumOff val="60000"/>
              </a:schemeClr>
            </a:solidFill>
            <a:ln>
              <a:noFill/>
            </a:ln>
          </c:spPr>
          <c:invertIfNegative val="0"/>
          <c:dLbls>
            <c:spPr>
              <a:noFill/>
              <a:ln>
                <a:noFill/>
              </a:ln>
              <a:effectLst/>
            </c:spPr>
            <c:txPr>
              <a:bodyPr/>
              <a:lstStyle/>
              <a:p>
                <a:pPr>
                  <a:defRPr sz="11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IHA NMBU</c:v>
                </c:pt>
                <c:pt idx="3">
                  <c:v>IKBM NMBU</c:v>
                </c:pt>
                <c:pt idx="4">
                  <c:v>ILP NMBU</c:v>
                </c:pt>
                <c:pt idx="5">
                  <c:v>IMT NMBU</c:v>
                </c:pt>
                <c:pt idx="6">
                  <c:v>INA NMBU</c:v>
                </c:pt>
                <c:pt idx="7">
                  <c:v>IPM NMBU</c:v>
                </c:pt>
                <c:pt idx="8">
                  <c:v>NOR NMBU</c:v>
                </c:pt>
                <c:pt idx="9">
                  <c:v>HH NMBU</c:v>
                </c:pt>
              </c:strCache>
            </c:strRef>
          </c:cat>
          <c:val>
            <c:numRef>
              <c:f>'Ark1'!$D$2:$D$11</c:f>
              <c:numCache>
                <c:formatCode>General</c:formatCode>
                <c:ptCount val="10"/>
                <c:pt idx="0" formatCode="0">
                  <c:v>89.83</c:v>
                </c:pt>
                <c:pt idx="2" formatCode="0">
                  <c:v>87.78</c:v>
                </c:pt>
                <c:pt idx="3" formatCode="0">
                  <c:v>93.39</c:v>
                </c:pt>
                <c:pt idx="4" formatCode="0">
                  <c:v>89</c:v>
                </c:pt>
                <c:pt idx="5" formatCode="0">
                  <c:v>90.18</c:v>
                </c:pt>
                <c:pt idx="6" formatCode="0">
                  <c:v>85.19</c:v>
                </c:pt>
                <c:pt idx="7" formatCode="0">
                  <c:v>89.07</c:v>
                </c:pt>
                <c:pt idx="8" formatCode="0">
                  <c:v>86.81</c:v>
                </c:pt>
                <c:pt idx="9" formatCode="0">
                  <c:v>93.69</c:v>
                </c:pt>
              </c:numCache>
            </c:numRef>
          </c:val>
        </c:ser>
        <c:dLbls>
          <c:showLegendKey val="0"/>
          <c:showVal val="0"/>
          <c:showCatName val="0"/>
          <c:showSerName val="0"/>
          <c:showPercent val="0"/>
          <c:showBubbleSize val="0"/>
        </c:dLbls>
        <c:gapWidth val="30"/>
        <c:overlap val="100"/>
        <c:axId val="365047368"/>
        <c:axId val="365037960"/>
      </c:barChart>
      <c:catAx>
        <c:axId val="365047368"/>
        <c:scaling>
          <c:orientation val="maxMin"/>
        </c:scaling>
        <c:delete val="0"/>
        <c:axPos val="l"/>
        <c:numFmt formatCode="General" sourceLinked="0"/>
        <c:majorTickMark val="out"/>
        <c:minorTickMark val="none"/>
        <c:tickLblPos val="nextTo"/>
        <c:txPr>
          <a:bodyPr/>
          <a:lstStyle/>
          <a:p>
            <a:pPr>
              <a:defRPr sz="1200"/>
            </a:pPr>
            <a:endParaRPr lang="nb-NO"/>
          </a:p>
        </c:txPr>
        <c:crossAx val="365037960"/>
        <c:crosses val="autoZero"/>
        <c:auto val="1"/>
        <c:lblAlgn val="ctr"/>
        <c:lblOffset val="100"/>
        <c:noMultiLvlLbl val="0"/>
      </c:catAx>
      <c:valAx>
        <c:axId val="365037960"/>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365047368"/>
        <c:crosses val="autoZero"/>
        <c:crossBetween val="between"/>
      </c:valAx>
    </c:plotArea>
    <c:legend>
      <c:legendPos val="r"/>
      <c:layout>
        <c:manualLayout>
          <c:xMode val="edge"/>
          <c:yMode val="edge"/>
          <c:x val="0"/>
          <c:y val="0.91001795344863945"/>
          <c:w val="1"/>
          <c:h val="8.9982046551360495E-2"/>
        </c:manualLayout>
      </c:layout>
      <c:overlay val="0"/>
      <c:txPr>
        <a:bodyPr/>
        <a:lstStyle/>
        <a:p>
          <a:pPr>
            <a:defRPr sz="12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1.4778450542532314E-2"/>
          <c:w val="0.84312013242157602"/>
          <c:h val="0.9086722423378828"/>
        </c:manualLayout>
      </c:layout>
      <c:barChart>
        <c:barDir val="bar"/>
        <c:grouping val="stacked"/>
        <c:varyColors val="0"/>
        <c:ser>
          <c:idx val="0"/>
          <c:order val="0"/>
          <c:tx>
            <c:strRef>
              <c:f>'Ark1'!$B$1</c:f>
              <c:strCache>
                <c:ptCount val="1"/>
                <c:pt idx="0">
                  <c:v>Nei, aldri</c:v>
                </c:pt>
              </c:strCache>
            </c:strRef>
          </c:tx>
          <c:spPr>
            <a:solidFill>
              <a:srgbClr val="00B050"/>
            </a:solidFill>
            <a:ln>
              <a:noFill/>
            </a:ln>
          </c:spPr>
          <c:invertIfNegative val="0"/>
          <c:dLbls>
            <c:spPr>
              <a:noFill/>
              <a:ln>
                <a:noFill/>
              </a:ln>
              <a:effectLst/>
            </c:spPr>
            <c:txPr>
              <a:bodyPr/>
              <a:lstStyle/>
              <a:p>
                <a:pPr>
                  <a:defRPr sz="11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IMT NMBU</c:v>
                </c:pt>
                <c:pt idx="3">
                  <c:v>HH NMBU</c:v>
                </c:pt>
                <c:pt idx="4">
                  <c:v>IHA NMBU</c:v>
                </c:pt>
                <c:pt idx="5">
                  <c:v>INA NMBU</c:v>
                </c:pt>
                <c:pt idx="6">
                  <c:v>IKBM NMBU</c:v>
                </c:pt>
                <c:pt idx="7">
                  <c:v>IPM NMBU</c:v>
                </c:pt>
                <c:pt idx="8">
                  <c:v>ILP NMBU</c:v>
                </c:pt>
                <c:pt idx="9">
                  <c:v>NOR NMBU</c:v>
                </c:pt>
              </c:strCache>
            </c:strRef>
          </c:cat>
          <c:val>
            <c:numRef>
              <c:f>'Ark1'!$B$2:$B$11</c:f>
              <c:numCache>
                <c:formatCode>General</c:formatCode>
                <c:ptCount val="10"/>
                <c:pt idx="0" formatCode="0">
                  <c:v>38.1</c:v>
                </c:pt>
                <c:pt idx="2" formatCode="0">
                  <c:v>45</c:v>
                </c:pt>
                <c:pt idx="3" formatCode="0">
                  <c:v>43.36</c:v>
                </c:pt>
                <c:pt idx="4" formatCode="0">
                  <c:v>41.99</c:v>
                </c:pt>
                <c:pt idx="5" formatCode="0">
                  <c:v>39.71</c:v>
                </c:pt>
                <c:pt idx="6" formatCode="0">
                  <c:v>38.17</c:v>
                </c:pt>
                <c:pt idx="7" formatCode="0">
                  <c:v>35.29</c:v>
                </c:pt>
                <c:pt idx="8" formatCode="0">
                  <c:v>34.619999999999997</c:v>
                </c:pt>
                <c:pt idx="9" formatCode="0">
                  <c:v>19.62</c:v>
                </c:pt>
              </c:numCache>
            </c:numRef>
          </c:val>
        </c:ser>
        <c:ser>
          <c:idx val="1"/>
          <c:order val="1"/>
          <c:tx>
            <c:strRef>
              <c:f>'Ark1'!$C$1</c:f>
              <c:strCache>
                <c:ptCount val="1"/>
                <c:pt idx="0">
                  <c:v>Ja, men sjelden</c:v>
                </c:pt>
              </c:strCache>
            </c:strRef>
          </c:tx>
          <c:spPr>
            <a:solidFill>
              <a:srgbClr val="90DA46"/>
            </a:solidFill>
            <a:ln>
              <a:noFill/>
            </a:ln>
          </c:spPr>
          <c:invertIfNegative val="0"/>
          <c:dLbls>
            <c:spPr>
              <a:noFill/>
              <a:ln>
                <a:noFill/>
              </a:ln>
              <a:effectLst/>
            </c:spPr>
            <c:txPr>
              <a:bodyPr/>
              <a:lstStyle/>
              <a:p>
                <a:pPr>
                  <a:defRPr sz="1100" b="1">
                    <a:solidFill>
                      <a:schemeClr val="tx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IMT NMBU</c:v>
                </c:pt>
                <c:pt idx="3">
                  <c:v>HH NMBU</c:v>
                </c:pt>
                <c:pt idx="4">
                  <c:v>IHA NMBU</c:v>
                </c:pt>
                <c:pt idx="5">
                  <c:v>INA NMBU</c:v>
                </c:pt>
                <c:pt idx="6">
                  <c:v>IKBM NMBU</c:v>
                </c:pt>
                <c:pt idx="7">
                  <c:v>IPM NMBU</c:v>
                </c:pt>
                <c:pt idx="8">
                  <c:v>ILP NMBU</c:v>
                </c:pt>
                <c:pt idx="9">
                  <c:v>NOR NMBU</c:v>
                </c:pt>
              </c:strCache>
            </c:strRef>
          </c:cat>
          <c:val>
            <c:numRef>
              <c:f>'Ark1'!$C$2:$C$11</c:f>
              <c:numCache>
                <c:formatCode>General</c:formatCode>
                <c:ptCount val="10"/>
                <c:pt idx="0" formatCode="0">
                  <c:v>32.380000000000003</c:v>
                </c:pt>
                <c:pt idx="2" formatCode="0">
                  <c:v>34.83</c:v>
                </c:pt>
                <c:pt idx="3" formatCode="0">
                  <c:v>26.17</c:v>
                </c:pt>
                <c:pt idx="4" formatCode="0">
                  <c:v>25.72</c:v>
                </c:pt>
                <c:pt idx="5" formatCode="0">
                  <c:v>20.71</c:v>
                </c:pt>
                <c:pt idx="6" formatCode="0">
                  <c:v>36.380000000000003</c:v>
                </c:pt>
                <c:pt idx="7" formatCode="0">
                  <c:v>31.53</c:v>
                </c:pt>
                <c:pt idx="8" formatCode="0">
                  <c:v>41.03</c:v>
                </c:pt>
                <c:pt idx="9" formatCode="0">
                  <c:v>35.49</c:v>
                </c:pt>
              </c:numCache>
            </c:numRef>
          </c:val>
        </c:ser>
        <c:ser>
          <c:idx val="2"/>
          <c:order val="2"/>
          <c:tx>
            <c:strRef>
              <c:f>'Ark1'!$D$1</c:f>
              <c:strCache>
                <c:ptCount val="1"/>
                <c:pt idx="0">
                  <c:v>Ja, av og til</c:v>
                </c:pt>
              </c:strCache>
            </c:strRef>
          </c:tx>
          <c:spPr>
            <a:solidFill>
              <a:schemeClr val="accent6"/>
            </a:solidFill>
            <a:ln>
              <a:noFill/>
            </a:ln>
          </c:spPr>
          <c:invertIfNegative val="0"/>
          <c:dLbls>
            <c:spPr>
              <a:noFill/>
              <a:ln>
                <a:noFill/>
              </a:ln>
              <a:effectLst/>
            </c:spPr>
            <c:txPr>
              <a:bodyPr/>
              <a:lstStyle/>
              <a:p>
                <a:pPr>
                  <a:defRPr sz="11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IMT NMBU</c:v>
                </c:pt>
                <c:pt idx="3">
                  <c:v>HH NMBU</c:v>
                </c:pt>
                <c:pt idx="4">
                  <c:v>IHA NMBU</c:v>
                </c:pt>
                <c:pt idx="5">
                  <c:v>INA NMBU</c:v>
                </c:pt>
                <c:pt idx="6">
                  <c:v>IKBM NMBU</c:v>
                </c:pt>
                <c:pt idx="7">
                  <c:v>IPM NMBU</c:v>
                </c:pt>
                <c:pt idx="8">
                  <c:v>ILP NMBU</c:v>
                </c:pt>
                <c:pt idx="9">
                  <c:v>NOR NMBU</c:v>
                </c:pt>
              </c:strCache>
            </c:strRef>
          </c:cat>
          <c:val>
            <c:numRef>
              <c:f>'Ark1'!$D$2:$D$11</c:f>
              <c:numCache>
                <c:formatCode>General</c:formatCode>
                <c:ptCount val="10"/>
                <c:pt idx="0" formatCode="0">
                  <c:v>21.57</c:v>
                </c:pt>
                <c:pt idx="2" formatCode="0">
                  <c:v>13.8</c:v>
                </c:pt>
                <c:pt idx="3" formatCode="0">
                  <c:v>23.19</c:v>
                </c:pt>
                <c:pt idx="4" formatCode="0">
                  <c:v>27.04</c:v>
                </c:pt>
                <c:pt idx="5" formatCode="0">
                  <c:v>27.93</c:v>
                </c:pt>
                <c:pt idx="6" formatCode="0">
                  <c:v>19.82</c:v>
                </c:pt>
                <c:pt idx="7" formatCode="0">
                  <c:v>24.54</c:v>
                </c:pt>
                <c:pt idx="8" formatCode="0">
                  <c:v>18.62</c:v>
                </c:pt>
                <c:pt idx="9" formatCode="0">
                  <c:v>29.85</c:v>
                </c:pt>
              </c:numCache>
            </c:numRef>
          </c:val>
        </c:ser>
        <c:ser>
          <c:idx val="3"/>
          <c:order val="3"/>
          <c:tx>
            <c:strRef>
              <c:f>'Ark1'!$E$1</c:f>
              <c:strCache>
                <c:ptCount val="1"/>
                <c:pt idx="0">
                  <c:v>Ja, ofte</c:v>
                </c:pt>
              </c:strCache>
            </c:strRef>
          </c:tx>
          <c:spPr>
            <a:solidFill>
              <a:schemeClr val="accent2">
                <a:lumMod val="75000"/>
              </a:schemeClr>
            </a:solidFill>
          </c:spPr>
          <c:invertIfNegative val="0"/>
          <c:dLbls>
            <c:spPr>
              <a:noFill/>
              <a:ln>
                <a:noFill/>
              </a:ln>
              <a:effectLst/>
            </c:spPr>
            <c:txPr>
              <a:bodyPr/>
              <a:lstStyle/>
              <a:p>
                <a:pPr>
                  <a:defRPr sz="11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IMT NMBU</c:v>
                </c:pt>
                <c:pt idx="3">
                  <c:v>HH NMBU</c:v>
                </c:pt>
                <c:pt idx="4">
                  <c:v>IHA NMBU</c:v>
                </c:pt>
                <c:pt idx="5">
                  <c:v>INA NMBU</c:v>
                </c:pt>
                <c:pt idx="6">
                  <c:v>IKBM NMBU</c:v>
                </c:pt>
                <c:pt idx="7">
                  <c:v>IPM NMBU</c:v>
                </c:pt>
                <c:pt idx="8">
                  <c:v>ILP NMBU</c:v>
                </c:pt>
                <c:pt idx="9">
                  <c:v>NOR NMBU</c:v>
                </c:pt>
              </c:strCache>
            </c:strRef>
          </c:cat>
          <c:val>
            <c:numRef>
              <c:f>'Ark1'!$E$2:$E$11</c:f>
              <c:numCache>
                <c:formatCode>General</c:formatCode>
                <c:ptCount val="10"/>
                <c:pt idx="0" formatCode="0">
                  <c:v>7.95</c:v>
                </c:pt>
                <c:pt idx="2" formatCode="0">
                  <c:v>6.37</c:v>
                </c:pt>
                <c:pt idx="3" formatCode="0">
                  <c:v>7.28</c:v>
                </c:pt>
                <c:pt idx="4" formatCode="0">
                  <c:v>5.25</c:v>
                </c:pt>
                <c:pt idx="5" formatCode="0">
                  <c:v>11.65</c:v>
                </c:pt>
                <c:pt idx="6" formatCode="0">
                  <c:v>5.63</c:v>
                </c:pt>
                <c:pt idx="7" formatCode="0">
                  <c:v>8.64</c:v>
                </c:pt>
                <c:pt idx="8" formatCode="0">
                  <c:v>5.74</c:v>
                </c:pt>
                <c:pt idx="9" formatCode="0">
                  <c:v>15.04</c:v>
                </c:pt>
              </c:numCache>
            </c:numRef>
          </c:val>
        </c:ser>
        <c:dLbls>
          <c:showLegendKey val="0"/>
          <c:showVal val="0"/>
          <c:showCatName val="0"/>
          <c:showSerName val="0"/>
          <c:showPercent val="0"/>
          <c:showBubbleSize val="0"/>
        </c:dLbls>
        <c:gapWidth val="30"/>
        <c:overlap val="100"/>
        <c:axId val="365035608"/>
        <c:axId val="365040312"/>
      </c:barChart>
      <c:catAx>
        <c:axId val="365035608"/>
        <c:scaling>
          <c:orientation val="maxMin"/>
        </c:scaling>
        <c:delete val="0"/>
        <c:axPos val="l"/>
        <c:numFmt formatCode="General" sourceLinked="0"/>
        <c:majorTickMark val="out"/>
        <c:minorTickMark val="none"/>
        <c:tickLblPos val="nextTo"/>
        <c:txPr>
          <a:bodyPr/>
          <a:lstStyle/>
          <a:p>
            <a:pPr>
              <a:defRPr sz="1200"/>
            </a:pPr>
            <a:endParaRPr lang="nb-NO"/>
          </a:p>
        </c:txPr>
        <c:crossAx val="365040312"/>
        <c:crosses val="autoZero"/>
        <c:auto val="1"/>
        <c:lblAlgn val="ctr"/>
        <c:lblOffset val="100"/>
        <c:noMultiLvlLbl val="0"/>
      </c:catAx>
      <c:valAx>
        <c:axId val="365040312"/>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365035608"/>
        <c:crosses val="autoZero"/>
        <c:crossBetween val="between"/>
      </c:valAx>
    </c:plotArea>
    <c:legend>
      <c:legendPos val="r"/>
      <c:layout>
        <c:manualLayout>
          <c:xMode val="edge"/>
          <c:yMode val="edge"/>
          <c:x val="9.2229813405034514E-2"/>
          <c:y val="0.91001795344863945"/>
          <c:w val="0.90777018659496544"/>
          <c:h val="8.9982046551360495E-2"/>
        </c:manualLayout>
      </c:layout>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62027073775904"/>
          <c:y val="3.437500000000001E-2"/>
          <c:w val="0.89137972926224096"/>
          <c:h val="0.88434931960964913"/>
        </c:manualLayout>
      </c:layout>
      <c:barChart>
        <c:barDir val="bar"/>
        <c:grouping val="stacked"/>
        <c:varyColors val="0"/>
        <c:ser>
          <c:idx val="0"/>
          <c:order val="0"/>
          <c:tx>
            <c:strRef>
              <c:f>'Ark1'!$B$1</c:f>
              <c:strCache>
                <c:ptCount val="1"/>
                <c:pt idx="0">
                  <c:v>Heteroseksuell</c:v>
                </c:pt>
              </c:strCache>
            </c:strRef>
          </c:tx>
          <c:spPr>
            <a:solidFill>
              <a:schemeClr val="tx2">
                <a:lumMod val="75000"/>
              </a:schemeClr>
            </a:solidFill>
            <a:ln>
              <a:noFill/>
            </a:ln>
          </c:spPr>
          <c:invertIfNegative val="0"/>
          <c:dLbls>
            <c:spPr>
              <a:noFill/>
              <a:ln>
                <a:noFill/>
              </a:ln>
              <a:effectLst/>
            </c:spPr>
            <c:txPr>
              <a:bodyPr/>
              <a:lstStyle/>
              <a:p>
                <a:pPr>
                  <a:defRPr sz="800" b="1">
                    <a:solidFill>
                      <a:schemeClr val="bg1"/>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IHA NMBU</c:v>
                </c:pt>
                <c:pt idx="3">
                  <c:v>IKBM NMBU</c:v>
                </c:pt>
                <c:pt idx="4">
                  <c:v>ILP NMBU</c:v>
                </c:pt>
                <c:pt idx="5">
                  <c:v>IMT NMBU</c:v>
                </c:pt>
                <c:pt idx="6">
                  <c:v>INA NMBU</c:v>
                </c:pt>
                <c:pt idx="7">
                  <c:v>IPM NMBU</c:v>
                </c:pt>
                <c:pt idx="8">
                  <c:v>NOR NMBU</c:v>
                </c:pt>
                <c:pt idx="9">
                  <c:v>HH NMBU</c:v>
                </c:pt>
              </c:strCache>
            </c:strRef>
          </c:cat>
          <c:val>
            <c:numRef>
              <c:f>'Ark1'!$B$2:$B$11</c:f>
              <c:numCache>
                <c:formatCode>General</c:formatCode>
                <c:ptCount val="10"/>
                <c:pt idx="0" formatCode="0">
                  <c:v>92.26</c:v>
                </c:pt>
                <c:pt idx="2" formatCode="0">
                  <c:v>92.42</c:v>
                </c:pt>
                <c:pt idx="3" formatCode="0">
                  <c:v>88.18</c:v>
                </c:pt>
                <c:pt idx="4" formatCode="0">
                  <c:v>90.87</c:v>
                </c:pt>
                <c:pt idx="5" formatCode="0">
                  <c:v>94.43</c:v>
                </c:pt>
                <c:pt idx="6" formatCode="0">
                  <c:v>92.11</c:v>
                </c:pt>
                <c:pt idx="7" formatCode="0">
                  <c:v>88.32</c:v>
                </c:pt>
                <c:pt idx="8" formatCode="0">
                  <c:v>94.68</c:v>
                </c:pt>
                <c:pt idx="9" formatCode="0">
                  <c:v>95.03</c:v>
                </c:pt>
              </c:numCache>
            </c:numRef>
          </c:val>
        </c:ser>
        <c:ser>
          <c:idx val="1"/>
          <c:order val="1"/>
          <c:tx>
            <c:strRef>
              <c:f>'Ark1'!$C$1</c:f>
              <c:strCache>
                <c:ptCount val="1"/>
                <c:pt idx="0">
                  <c:v>Homoseksuell</c:v>
                </c:pt>
              </c:strCache>
            </c:strRef>
          </c:tx>
          <c:spPr>
            <a:solidFill>
              <a:schemeClr val="tx2">
                <a:lumMod val="60000"/>
                <a:lumOff val="40000"/>
              </a:schemeClr>
            </a:solidFill>
            <a:ln>
              <a:noFill/>
            </a:ln>
          </c:spPr>
          <c:invertIfNegative val="0"/>
          <c:dLbls>
            <c:numFmt formatCode="#,##0" sourceLinked="0"/>
            <c:spPr>
              <a:noFill/>
              <a:ln>
                <a:noFill/>
              </a:ln>
              <a:effectLst/>
            </c:spPr>
            <c:txPr>
              <a:bodyPr/>
              <a:lstStyle/>
              <a:p>
                <a:pPr>
                  <a:defRPr sz="800" b="1">
                    <a:solidFill>
                      <a:schemeClr val="bg1"/>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IHA NMBU</c:v>
                </c:pt>
                <c:pt idx="3">
                  <c:v>IKBM NMBU</c:v>
                </c:pt>
                <c:pt idx="4">
                  <c:v>ILP NMBU</c:v>
                </c:pt>
                <c:pt idx="5">
                  <c:v>IMT NMBU</c:v>
                </c:pt>
                <c:pt idx="6">
                  <c:v>INA NMBU</c:v>
                </c:pt>
                <c:pt idx="7">
                  <c:v>IPM NMBU</c:v>
                </c:pt>
                <c:pt idx="8">
                  <c:v>NOR NMBU</c:v>
                </c:pt>
                <c:pt idx="9">
                  <c:v>HH NMBU</c:v>
                </c:pt>
              </c:strCache>
            </c:strRef>
          </c:cat>
          <c:val>
            <c:numRef>
              <c:f>'Ark1'!$C$2:$C$11</c:f>
              <c:numCache>
                <c:formatCode>General</c:formatCode>
                <c:ptCount val="10"/>
                <c:pt idx="0" formatCode="0">
                  <c:v>2.4500000000000002</c:v>
                </c:pt>
                <c:pt idx="2" formatCode="0">
                  <c:v>0</c:v>
                </c:pt>
                <c:pt idx="3" formatCode="0">
                  <c:v>5.62</c:v>
                </c:pt>
                <c:pt idx="4" formatCode="0">
                  <c:v>5.16</c:v>
                </c:pt>
                <c:pt idx="5" formatCode="0">
                  <c:v>1.7</c:v>
                </c:pt>
                <c:pt idx="6" formatCode="0">
                  <c:v>1.0900000000000001</c:v>
                </c:pt>
                <c:pt idx="7" formatCode="0">
                  <c:v>1.47</c:v>
                </c:pt>
                <c:pt idx="8" formatCode="0">
                  <c:v>1.77</c:v>
                </c:pt>
                <c:pt idx="9" formatCode="0">
                  <c:v>1.4</c:v>
                </c:pt>
              </c:numCache>
            </c:numRef>
          </c:val>
        </c:ser>
        <c:ser>
          <c:idx val="2"/>
          <c:order val="2"/>
          <c:tx>
            <c:strRef>
              <c:f>'Ark1'!$D$1</c:f>
              <c:strCache>
                <c:ptCount val="1"/>
                <c:pt idx="0">
                  <c:v>Biseksuell</c:v>
                </c:pt>
              </c:strCache>
            </c:strRef>
          </c:tx>
          <c:spPr>
            <a:solidFill>
              <a:schemeClr val="tx2">
                <a:lumMod val="40000"/>
                <a:lumOff val="60000"/>
              </a:schemeClr>
            </a:solidFill>
            <a:ln>
              <a:noFill/>
            </a:ln>
          </c:spPr>
          <c:invertIfNegative val="0"/>
          <c:dLbls>
            <c:numFmt formatCode="#,##0" sourceLinked="0"/>
            <c:spPr>
              <a:noFill/>
              <a:ln>
                <a:noFill/>
              </a:ln>
              <a:effectLst/>
            </c:spPr>
            <c:txPr>
              <a:bodyPr/>
              <a:lstStyle/>
              <a:p>
                <a:pPr>
                  <a:defRPr sz="800" b="1"/>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IHA NMBU</c:v>
                </c:pt>
                <c:pt idx="3">
                  <c:v>IKBM NMBU</c:v>
                </c:pt>
                <c:pt idx="4">
                  <c:v>ILP NMBU</c:v>
                </c:pt>
                <c:pt idx="5">
                  <c:v>IMT NMBU</c:v>
                </c:pt>
                <c:pt idx="6">
                  <c:v>INA NMBU</c:v>
                </c:pt>
                <c:pt idx="7">
                  <c:v>IPM NMBU</c:v>
                </c:pt>
                <c:pt idx="8">
                  <c:v>NOR NMBU</c:v>
                </c:pt>
                <c:pt idx="9">
                  <c:v>HH NMBU</c:v>
                </c:pt>
              </c:strCache>
            </c:strRef>
          </c:cat>
          <c:val>
            <c:numRef>
              <c:f>'Ark1'!$D$2:$D$11</c:f>
              <c:numCache>
                <c:formatCode>General</c:formatCode>
                <c:ptCount val="10"/>
                <c:pt idx="0" formatCode="0">
                  <c:v>1.88</c:v>
                </c:pt>
                <c:pt idx="2" formatCode="0">
                  <c:v>5.05</c:v>
                </c:pt>
                <c:pt idx="3" formatCode="0">
                  <c:v>2.96</c:v>
                </c:pt>
                <c:pt idx="4" formatCode="0">
                  <c:v>2.63</c:v>
                </c:pt>
                <c:pt idx="5" formatCode="0">
                  <c:v>0.87</c:v>
                </c:pt>
                <c:pt idx="6" formatCode="0">
                  <c:v>2.59</c:v>
                </c:pt>
                <c:pt idx="7" formatCode="0">
                  <c:v>2.94</c:v>
                </c:pt>
                <c:pt idx="8" formatCode="0">
                  <c:v>0</c:v>
                </c:pt>
                <c:pt idx="9" formatCode="0">
                  <c:v>0.72</c:v>
                </c:pt>
              </c:numCache>
            </c:numRef>
          </c:val>
        </c:ser>
        <c:ser>
          <c:idx val="3"/>
          <c:order val="3"/>
          <c:tx>
            <c:strRef>
              <c:f>'Ark1'!$E$1</c:f>
              <c:strCache>
                <c:ptCount val="1"/>
                <c:pt idx="0">
                  <c:v>Annet</c:v>
                </c:pt>
              </c:strCache>
            </c:strRef>
          </c:tx>
          <c:spPr>
            <a:solidFill>
              <a:schemeClr val="accent4">
                <a:lumMod val="60000"/>
                <a:lumOff val="40000"/>
              </a:schemeClr>
            </a:solidFill>
            <a:ln>
              <a:noFill/>
            </a:ln>
          </c:spPr>
          <c:invertIfNegative val="0"/>
          <c:dLbls>
            <c:spPr>
              <a:noFill/>
              <a:ln>
                <a:noFill/>
              </a:ln>
              <a:effectLst/>
            </c:spPr>
            <c:txPr>
              <a:bodyPr/>
              <a:lstStyle/>
              <a:p>
                <a:pPr>
                  <a:defRPr sz="800" b="1">
                    <a:solidFill>
                      <a:schemeClr val="bg1"/>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IHA NMBU</c:v>
                </c:pt>
                <c:pt idx="3">
                  <c:v>IKBM NMBU</c:v>
                </c:pt>
                <c:pt idx="4">
                  <c:v>ILP NMBU</c:v>
                </c:pt>
                <c:pt idx="5">
                  <c:v>IMT NMBU</c:v>
                </c:pt>
                <c:pt idx="6">
                  <c:v>INA NMBU</c:v>
                </c:pt>
                <c:pt idx="7">
                  <c:v>IPM NMBU</c:v>
                </c:pt>
                <c:pt idx="8">
                  <c:v>NOR NMBU</c:v>
                </c:pt>
                <c:pt idx="9">
                  <c:v>HH NMBU</c:v>
                </c:pt>
              </c:strCache>
            </c:strRef>
          </c:cat>
          <c:val>
            <c:numRef>
              <c:f>'Ark1'!$E$2:$E$11</c:f>
              <c:numCache>
                <c:formatCode>General</c:formatCode>
                <c:ptCount val="10"/>
                <c:pt idx="0" formatCode="0">
                  <c:v>0.2</c:v>
                </c:pt>
                <c:pt idx="2" formatCode="0">
                  <c:v>1.26</c:v>
                </c:pt>
                <c:pt idx="3" formatCode="0">
                  <c:v>0</c:v>
                </c:pt>
                <c:pt idx="4" formatCode="0">
                  <c:v>0</c:v>
                </c:pt>
                <c:pt idx="5" formatCode="0">
                  <c:v>0</c:v>
                </c:pt>
                <c:pt idx="6" formatCode="0">
                  <c:v>0.54</c:v>
                </c:pt>
                <c:pt idx="7" formatCode="0">
                  <c:v>0.74</c:v>
                </c:pt>
                <c:pt idx="8" formatCode="0">
                  <c:v>0</c:v>
                </c:pt>
                <c:pt idx="9" formatCode="0">
                  <c:v>0</c:v>
                </c:pt>
              </c:numCache>
            </c:numRef>
          </c:val>
        </c:ser>
        <c:ser>
          <c:idx val="4"/>
          <c:order val="4"/>
          <c:tx>
            <c:strRef>
              <c:f>'Ark1'!$F$1</c:f>
              <c:strCache>
                <c:ptCount val="1"/>
                <c:pt idx="0">
                  <c:v>Uavklart</c:v>
                </c:pt>
              </c:strCache>
            </c:strRef>
          </c:tx>
          <c:spPr>
            <a:solidFill>
              <a:schemeClr val="accent4">
                <a:lumMod val="75000"/>
              </a:schemeClr>
            </a:solidFill>
            <a:ln>
              <a:noFill/>
            </a:ln>
          </c:spPr>
          <c:invertIfNegative val="0"/>
          <c:dLbls>
            <c:numFmt formatCode="#,##0" sourceLinked="0"/>
            <c:spPr>
              <a:noFill/>
              <a:ln>
                <a:noFill/>
              </a:ln>
              <a:effectLst/>
            </c:spPr>
            <c:txPr>
              <a:bodyPr/>
              <a:lstStyle/>
              <a:p>
                <a:pPr>
                  <a:defRPr sz="800" b="1" baseline="0">
                    <a:solidFill>
                      <a:schemeClr val="bg1"/>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IHA NMBU</c:v>
                </c:pt>
                <c:pt idx="3">
                  <c:v>IKBM NMBU</c:v>
                </c:pt>
                <c:pt idx="4">
                  <c:v>ILP NMBU</c:v>
                </c:pt>
                <c:pt idx="5">
                  <c:v>IMT NMBU</c:v>
                </c:pt>
                <c:pt idx="6">
                  <c:v>INA NMBU</c:v>
                </c:pt>
                <c:pt idx="7">
                  <c:v>IPM NMBU</c:v>
                </c:pt>
                <c:pt idx="8">
                  <c:v>NOR NMBU</c:v>
                </c:pt>
                <c:pt idx="9">
                  <c:v>HH NMBU</c:v>
                </c:pt>
              </c:strCache>
            </c:strRef>
          </c:cat>
          <c:val>
            <c:numRef>
              <c:f>'Ark1'!$F$2:$F$11</c:f>
              <c:numCache>
                <c:formatCode>General</c:formatCode>
                <c:ptCount val="10"/>
                <c:pt idx="0" formatCode="0">
                  <c:v>1.71</c:v>
                </c:pt>
                <c:pt idx="2" formatCode="0">
                  <c:v>0</c:v>
                </c:pt>
                <c:pt idx="3" formatCode="0">
                  <c:v>2.66</c:v>
                </c:pt>
                <c:pt idx="4" formatCode="0">
                  <c:v>0.9</c:v>
                </c:pt>
                <c:pt idx="5" formatCode="0">
                  <c:v>1.74</c:v>
                </c:pt>
                <c:pt idx="6" formatCode="0">
                  <c:v>2.59</c:v>
                </c:pt>
                <c:pt idx="7" formatCode="0">
                  <c:v>2.21</c:v>
                </c:pt>
                <c:pt idx="8" formatCode="0">
                  <c:v>3.54</c:v>
                </c:pt>
                <c:pt idx="9" formatCode="0">
                  <c:v>0</c:v>
                </c:pt>
              </c:numCache>
            </c:numRef>
          </c:val>
        </c:ser>
        <c:ser>
          <c:idx val="5"/>
          <c:order val="5"/>
          <c:tx>
            <c:strRef>
              <c:f>'Ark1'!$G$1</c:f>
              <c:strCache>
                <c:ptCount val="1"/>
                <c:pt idx="0">
                  <c:v>Ønsker ikke å svare</c:v>
                </c:pt>
              </c:strCache>
            </c:strRef>
          </c:tx>
          <c:invertIfNegative val="0"/>
          <c:dLbls>
            <c:numFmt formatCode="#,##0" sourceLinked="0"/>
            <c:spPr>
              <a:noFill/>
              <a:ln>
                <a:noFill/>
              </a:ln>
              <a:effectLst/>
            </c:spPr>
            <c:txPr>
              <a:bodyPr/>
              <a:lstStyle/>
              <a:p>
                <a:pPr>
                  <a:defRPr sz="800" b="1">
                    <a:solidFill>
                      <a:schemeClr val="bg1"/>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IHA NMBU</c:v>
                </c:pt>
                <c:pt idx="3">
                  <c:v>IKBM NMBU</c:v>
                </c:pt>
                <c:pt idx="4">
                  <c:v>ILP NMBU</c:v>
                </c:pt>
                <c:pt idx="5">
                  <c:v>IMT NMBU</c:v>
                </c:pt>
                <c:pt idx="6">
                  <c:v>INA NMBU</c:v>
                </c:pt>
                <c:pt idx="7">
                  <c:v>IPM NMBU</c:v>
                </c:pt>
                <c:pt idx="8">
                  <c:v>NOR NMBU</c:v>
                </c:pt>
                <c:pt idx="9">
                  <c:v>HH NMBU</c:v>
                </c:pt>
              </c:strCache>
            </c:strRef>
          </c:cat>
          <c:val>
            <c:numRef>
              <c:f>'Ark1'!$G$2:$G$11</c:f>
              <c:numCache>
                <c:formatCode>General</c:formatCode>
                <c:ptCount val="10"/>
                <c:pt idx="0" formatCode="0">
                  <c:v>1.5</c:v>
                </c:pt>
                <c:pt idx="2" formatCode="0">
                  <c:v>1.26</c:v>
                </c:pt>
                <c:pt idx="3" formatCode="0">
                  <c:v>0.59</c:v>
                </c:pt>
                <c:pt idx="4" formatCode="0">
                  <c:v>0.45</c:v>
                </c:pt>
                <c:pt idx="5" formatCode="0">
                  <c:v>1.26</c:v>
                </c:pt>
                <c:pt idx="6" formatCode="0">
                  <c:v>1.0900000000000001</c:v>
                </c:pt>
                <c:pt idx="7" formatCode="0">
                  <c:v>4.32</c:v>
                </c:pt>
                <c:pt idx="8" formatCode="0">
                  <c:v>0</c:v>
                </c:pt>
                <c:pt idx="9" formatCode="0">
                  <c:v>2.84</c:v>
                </c:pt>
              </c:numCache>
            </c:numRef>
          </c:val>
        </c:ser>
        <c:dLbls>
          <c:dLblPos val="ctr"/>
          <c:showLegendKey val="0"/>
          <c:showVal val="1"/>
          <c:showCatName val="0"/>
          <c:showSerName val="0"/>
          <c:showPercent val="0"/>
          <c:showBubbleSize val="0"/>
        </c:dLbls>
        <c:gapWidth val="50"/>
        <c:overlap val="100"/>
        <c:axId val="365039136"/>
        <c:axId val="365036000"/>
      </c:barChart>
      <c:catAx>
        <c:axId val="365039136"/>
        <c:scaling>
          <c:orientation val="maxMin"/>
        </c:scaling>
        <c:delete val="0"/>
        <c:axPos val="l"/>
        <c:numFmt formatCode="General" sourceLinked="0"/>
        <c:majorTickMark val="out"/>
        <c:minorTickMark val="none"/>
        <c:tickLblPos val="nextTo"/>
        <c:txPr>
          <a:bodyPr/>
          <a:lstStyle/>
          <a:p>
            <a:pPr>
              <a:defRPr sz="1100"/>
            </a:pPr>
            <a:endParaRPr lang="nb-NO"/>
          </a:p>
        </c:txPr>
        <c:crossAx val="365036000"/>
        <c:crosses val="autoZero"/>
        <c:auto val="1"/>
        <c:lblAlgn val="ctr"/>
        <c:lblOffset val="100"/>
        <c:noMultiLvlLbl val="0"/>
      </c:catAx>
      <c:valAx>
        <c:axId val="365036000"/>
        <c:scaling>
          <c:orientation val="minMax"/>
          <c:max val="100"/>
          <c:min val="0"/>
        </c:scaling>
        <c:delete val="1"/>
        <c:axPos val="t"/>
        <c:majorGridlines>
          <c:spPr>
            <a:ln>
              <a:solidFill>
                <a:schemeClr val="bg1">
                  <a:lumMod val="85000"/>
                </a:schemeClr>
              </a:solidFill>
            </a:ln>
          </c:spPr>
        </c:majorGridlines>
        <c:numFmt formatCode="0" sourceLinked="1"/>
        <c:majorTickMark val="out"/>
        <c:minorTickMark val="none"/>
        <c:tickLblPos val="none"/>
        <c:crossAx val="365039136"/>
        <c:crosses val="autoZero"/>
        <c:crossBetween val="between"/>
      </c:valAx>
    </c:plotArea>
    <c:legend>
      <c:legendPos val="b"/>
      <c:overlay val="0"/>
      <c:txPr>
        <a:bodyPr/>
        <a:lstStyle/>
        <a:p>
          <a:pPr>
            <a:defRPr sz="12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1.4778450542532314E-2"/>
          <c:w val="0.84312013242157602"/>
          <c:h val="0.88841479033193838"/>
        </c:manualLayout>
      </c:layout>
      <c:barChart>
        <c:barDir val="bar"/>
        <c:grouping val="stacked"/>
        <c:varyColors val="0"/>
        <c:ser>
          <c:idx val="0"/>
          <c:order val="0"/>
          <c:tx>
            <c:strRef>
              <c:f>'Ark1'!$B$1</c:f>
              <c:strCache>
                <c:ptCount val="1"/>
                <c:pt idx="0">
                  <c:v>Nei</c:v>
                </c:pt>
              </c:strCache>
            </c:strRef>
          </c:tx>
          <c:spPr>
            <a:solidFill>
              <a:srgbClr val="00B050"/>
            </a:solidFill>
            <a:ln>
              <a:noFill/>
            </a:ln>
          </c:spPr>
          <c:invertIfNegative val="0"/>
          <c:dLbls>
            <c:spPr>
              <a:noFill/>
              <a:ln>
                <a:noFill/>
              </a:ln>
              <a:effectLst/>
            </c:spPr>
            <c:txPr>
              <a:bodyPr/>
              <a:lstStyle/>
              <a:p>
                <a:pPr>
                  <a:defRPr sz="11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'Ark1'!$A$2:$A$5</c:f>
              <c:strCache>
                <c:ptCount val="4"/>
                <c:pt idx="0">
                  <c:v>NMBU</c:v>
                </c:pt>
                <c:pt idx="2">
                  <c:v>Mann</c:v>
                </c:pt>
                <c:pt idx="3">
                  <c:v>Kvinne</c:v>
                </c:pt>
              </c:strCache>
            </c:strRef>
          </c:cat>
          <c:val>
            <c:numRef>
              <c:f>'Ark1'!$B$2:$B$5</c:f>
              <c:numCache>
                <c:formatCode>General</c:formatCode>
                <c:ptCount val="4"/>
                <c:pt idx="0" formatCode="0">
                  <c:v>52.77</c:v>
                </c:pt>
                <c:pt idx="2" formatCode="0">
                  <c:v>53.82</c:v>
                </c:pt>
                <c:pt idx="3" formatCode="0">
                  <c:v>51.77</c:v>
                </c:pt>
              </c:numCache>
            </c:numRef>
          </c:val>
        </c:ser>
        <c:ser>
          <c:idx val="1"/>
          <c:order val="1"/>
          <c:tx>
            <c:strRef>
              <c:f>'Ark1'!$C$1</c:f>
              <c:strCache>
                <c:ptCount val="1"/>
                <c:pt idx="0">
                  <c:v>Ja, men bare unntaksvis</c:v>
                </c:pt>
              </c:strCache>
            </c:strRef>
          </c:tx>
          <c:spPr>
            <a:solidFill>
              <a:srgbClr val="FFC000"/>
            </a:solidFill>
            <a:ln>
              <a:noFill/>
            </a:ln>
          </c:spPr>
          <c:invertIfNegative val="0"/>
          <c:dLbls>
            <c:spPr>
              <a:noFill/>
              <a:ln>
                <a:noFill/>
              </a:ln>
              <a:effectLst/>
            </c:spPr>
            <c:txPr>
              <a:bodyPr/>
              <a:lstStyle/>
              <a:p>
                <a:pPr>
                  <a:defRPr sz="1100" b="1">
                    <a:solidFill>
                      <a:schemeClr val="tx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'Ark1'!$A$2:$A$5</c:f>
              <c:strCache>
                <c:ptCount val="4"/>
                <c:pt idx="0">
                  <c:v>NMBU</c:v>
                </c:pt>
                <c:pt idx="2">
                  <c:v>Mann</c:v>
                </c:pt>
                <c:pt idx="3">
                  <c:v>Kvinne</c:v>
                </c:pt>
              </c:strCache>
            </c:strRef>
          </c:cat>
          <c:val>
            <c:numRef>
              <c:f>'Ark1'!$C$2:$C$5</c:f>
              <c:numCache>
                <c:formatCode>General</c:formatCode>
                <c:ptCount val="4"/>
                <c:pt idx="0" formatCode="0">
                  <c:v>17.02</c:v>
                </c:pt>
                <c:pt idx="2" formatCode="0">
                  <c:v>16.100000000000001</c:v>
                </c:pt>
                <c:pt idx="3" formatCode="0">
                  <c:v>17.89</c:v>
                </c:pt>
              </c:numCache>
            </c:numRef>
          </c:val>
        </c:ser>
        <c:ser>
          <c:idx val="2"/>
          <c:order val="2"/>
          <c:tx>
            <c:strRef>
              <c:f>'Ark1'!$D$1</c:f>
              <c:strCache>
                <c:ptCount val="1"/>
                <c:pt idx="0">
                  <c:v>Ja, i noen grad</c:v>
                </c:pt>
              </c:strCache>
            </c:strRef>
          </c:tx>
          <c:spPr>
            <a:solidFill>
              <a:srgbClr val="FF0000"/>
            </a:solidFill>
            <a:ln>
              <a:noFill/>
            </a:ln>
          </c:spPr>
          <c:invertIfNegative val="0"/>
          <c:dLbls>
            <c:spPr>
              <a:noFill/>
              <a:ln>
                <a:noFill/>
              </a:ln>
              <a:effectLst/>
            </c:spPr>
            <c:txPr>
              <a:bodyPr/>
              <a:lstStyle/>
              <a:p>
                <a:pPr>
                  <a:defRPr sz="11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'Ark1'!$A$2:$A$5</c:f>
              <c:strCache>
                <c:ptCount val="4"/>
                <c:pt idx="0">
                  <c:v>NMBU</c:v>
                </c:pt>
                <c:pt idx="2">
                  <c:v>Mann</c:v>
                </c:pt>
                <c:pt idx="3">
                  <c:v>Kvinne</c:v>
                </c:pt>
              </c:strCache>
            </c:strRef>
          </c:cat>
          <c:val>
            <c:numRef>
              <c:f>'Ark1'!$D$2:$D$5</c:f>
              <c:numCache>
                <c:formatCode>General</c:formatCode>
                <c:ptCount val="4"/>
                <c:pt idx="0" formatCode="0">
                  <c:v>21.89</c:v>
                </c:pt>
                <c:pt idx="2" formatCode="0">
                  <c:v>19.86</c:v>
                </c:pt>
                <c:pt idx="3" formatCode="0">
                  <c:v>23.8</c:v>
                </c:pt>
              </c:numCache>
            </c:numRef>
          </c:val>
        </c:ser>
        <c:ser>
          <c:idx val="3"/>
          <c:order val="3"/>
          <c:tx>
            <c:strRef>
              <c:f>'Ark1'!$E$1</c:f>
              <c:strCache>
                <c:ptCount val="1"/>
                <c:pt idx="0">
                  <c:v>Ja, i stor grad</c:v>
                </c:pt>
              </c:strCache>
            </c:strRef>
          </c:tx>
          <c:spPr>
            <a:solidFill>
              <a:srgbClr val="C00000"/>
            </a:solidFill>
          </c:spPr>
          <c:invertIfNegative val="0"/>
          <c:dLbls>
            <c:spPr>
              <a:noFill/>
              <a:ln>
                <a:noFill/>
              </a:ln>
              <a:effectLst/>
            </c:spPr>
            <c:txPr>
              <a:bodyPr/>
              <a:lstStyle/>
              <a:p>
                <a:pPr>
                  <a:defRPr sz="11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'Ark1'!$A$2:$A$5</c:f>
              <c:strCache>
                <c:ptCount val="4"/>
                <c:pt idx="0">
                  <c:v>NMBU</c:v>
                </c:pt>
                <c:pt idx="2">
                  <c:v>Mann</c:v>
                </c:pt>
                <c:pt idx="3">
                  <c:v>Kvinne</c:v>
                </c:pt>
              </c:strCache>
            </c:strRef>
          </c:cat>
          <c:val>
            <c:numRef>
              <c:f>'Ark1'!$E$2:$E$5</c:f>
              <c:numCache>
                <c:formatCode>General</c:formatCode>
                <c:ptCount val="4"/>
                <c:pt idx="0" formatCode="0">
                  <c:v>8.32</c:v>
                </c:pt>
                <c:pt idx="2" formatCode="0">
                  <c:v>10.220000000000001</c:v>
                </c:pt>
                <c:pt idx="3" formatCode="0">
                  <c:v>6.54</c:v>
                </c:pt>
              </c:numCache>
            </c:numRef>
          </c:val>
        </c:ser>
        <c:dLbls>
          <c:showLegendKey val="0"/>
          <c:showVal val="0"/>
          <c:showCatName val="0"/>
          <c:showSerName val="0"/>
          <c:showPercent val="0"/>
          <c:showBubbleSize val="0"/>
        </c:dLbls>
        <c:gapWidth val="30"/>
        <c:overlap val="100"/>
        <c:axId val="365046192"/>
        <c:axId val="365041096"/>
      </c:barChart>
      <c:catAx>
        <c:axId val="365046192"/>
        <c:scaling>
          <c:orientation val="maxMin"/>
        </c:scaling>
        <c:delete val="0"/>
        <c:axPos val="l"/>
        <c:numFmt formatCode="General" sourceLinked="0"/>
        <c:majorTickMark val="out"/>
        <c:minorTickMark val="none"/>
        <c:tickLblPos val="nextTo"/>
        <c:txPr>
          <a:bodyPr/>
          <a:lstStyle/>
          <a:p>
            <a:pPr>
              <a:defRPr sz="1200"/>
            </a:pPr>
            <a:endParaRPr lang="nb-NO"/>
          </a:p>
        </c:txPr>
        <c:crossAx val="365041096"/>
        <c:crosses val="autoZero"/>
        <c:auto val="1"/>
        <c:lblAlgn val="ctr"/>
        <c:lblOffset val="100"/>
        <c:noMultiLvlLbl val="0"/>
      </c:catAx>
      <c:valAx>
        <c:axId val="365041096"/>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365046192"/>
        <c:crosses val="autoZero"/>
        <c:crossBetween val="between"/>
      </c:valAx>
    </c:plotArea>
    <c:legend>
      <c:legendPos val="r"/>
      <c:layout>
        <c:manualLayout>
          <c:xMode val="edge"/>
          <c:yMode val="edge"/>
          <c:x val="6.4722676073708421E-2"/>
          <c:y val="0.91001795344863945"/>
          <c:w val="0.93527732392629159"/>
          <c:h val="8.9982046551360495E-2"/>
        </c:manualLayout>
      </c:layout>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1354521214814518"/>
          <c:y val="1.4778450542532314E-2"/>
          <c:w val="0.72767849026875797"/>
          <c:h val="0.88841479033193838"/>
        </c:manualLayout>
      </c:layout>
      <c:barChart>
        <c:barDir val="bar"/>
        <c:grouping val="stacked"/>
        <c:varyColors val="0"/>
        <c:ser>
          <c:idx val="0"/>
          <c:order val="0"/>
          <c:tx>
            <c:strRef>
              <c:f>'Ark1'!$B$1</c:f>
              <c:strCache>
                <c:ptCount val="1"/>
                <c:pt idx="0">
                  <c:v>Ja, daglig</c:v>
                </c:pt>
              </c:strCache>
            </c:strRef>
          </c:tx>
          <c:spPr>
            <a:solidFill>
              <a:srgbClr val="FF0000"/>
            </a:solidFill>
            <a:ln>
              <a:noFill/>
            </a:ln>
          </c:spPr>
          <c:invertIfNegative val="0"/>
          <c:dLbls>
            <c:spPr>
              <a:noFill/>
              <a:ln>
                <a:noFill/>
              </a:ln>
              <a:effectLst/>
            </c:spPr>
            <c:txPr>
              <a:bodyPr/>
              <a:lstStyle/>
              <a:p>
                <a:pPr>
                  <a:defRPr sz="11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IHA NMBU</c:v>
                </c:pt>
                <c:pt idx="3">
                  <c:v>IMT NMBU</c:v>
                </c:pt>
                <c:pt idx="4">
                  <c:v>IPM NMBU</c:v>
                </c:pt>
                <c:pt idx="5">
                  <c:v>IKBM NMBU</c:v>
                </c:pt>
                <c:pt idx="6">
                  <c:v>HH NMBU</c:v>
                </c:pt>
                <c:pt idx="7">
                  <c:v>ILP NMBU</c:v>
                </c:pt>
                <c:pt idx="8">
                  <c:v>INA NMBU</c:v>
                </c:pt>
                <c:pt idx="9">
                  <c:v>NOR NMBU</c:v>
                </c:pt>
              </c:strCache>
            </c:strRef>
          </c:cat>
          <c:val>
            <c:numRef>
              <c:f>'Ark1'!$B$2:$B$11</c:f>
              <c:numCache>
                <c:formatCode>General</c:formatCode>
                <c:ptCount val="10"/>
                <c:pt idx="0" formatCode="0">
                  <c:v>1.03</c:v>
                </c:pt>
                <c:pt idx="2" formatCode="0">
                  <c:v>0</c:v>
                </c:pt>
                <c:pt idx="3" formatCode="0">
                  <c:v>0.39</c:v>
                </c:pt>
                <c:pt idx="4" formatCode="0">
                  <c:v>0</c:v>
                </c:pt>
                <c:pt idx="5" formatCode="0">
                  <c:v>0</c:v>
                </c:pt>
                <c:pt idx="6" formatCode="0">
                  <c:v>2.1800000000000002</c:v>
                </c:pt>
                <c:pt idx="7" formatCode="0">
                  <c:v>0.9</c:v>
                </c:pt>
                <c:pt idx="8" formatCode="0">
                  <c:v>3</c:v>
                </c:pt>
                <c:pt idx="9" formatCode="0">
                  <c:v>1.77</c:v>
                </c:pt>
              </c:numCache>
            </c:numRef>
          </c:val>
        </c:ser>
        <c:ser>
          <c:idx val="1"/>
          <c:order val="1"/>
          <c:tx>
            <c:strRef>
              <c:f>'Ark1'!$C$1</c:f>
              <c:strCache>
                <c:ptCount val="1"/>
                <c:pt idx="0">
                  <c:v>Ja, av og til</c:v>
                </c:pt>
              </c:strCache>
            </c:strRef>
          </c:tx>
          <c:spPr>
            <a:solidFill>
              <a:srgbClr val="FFC000"/>
            </a:solidFill>
            <a:ln>
              <a:noFill/>
            </a:ln>
          </c:spPr>
          <c:invertIfNegative val="0"/>
          <c:dLbls>
            <c:spPr>
              <a:noFill/>
              <a:ln>
                <a:noFill/>
              </a:ln>
              <a:effectLst/>
            </c:spPr>
            <c:txPr>
              <a:bodyPr/>
              <a:lstStyle/>
              <a:p>
                <a:pPr>
                  <a:defRPr sz="1100" b="1">
                    <a:solidFill>
                      <a:schemeClr val="tx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IHA NMBU</c:v>
                </c:pt>
                <c:pt idx="3">
                  <c:v>IMT NMBU</c:v>
                </c:pt>
                <c:pt idx="4">
                  <c:v>IPM NMBU</c:v>
                </c:pt>
                <c:pt idx="5">
                  <c:v>IKBM NMBU</c:v>
                </c:pt>
                <c:pt idx="6">
                  <c:v>HH NMBU</c:v>
                </c:pt>
                <c:pt idx="7">
                  <c:v>ILP NMBU</c:v>
                </c:pt>
                <c:pt idx="8">
                  <c:v>INA NMBU</c:v>
                </c:pt>
                <c:pt idx="9">
                  <c:v>NOR NMBU</c:v>
                </c:pt>
              </c:strCache>
            </c:strRef>
          </c:cat>
          <c:val>
            <c:numRef>
              <c:f>'Ark1'!$C$2:$C$11</c:f>
              <c:numCache>
                <c:formatCode>General</c:formatCode>
                <c:ptCount val="10"/>
                <c:pt idx="0" formatCode="0">
                  <c:v>5.7</c:v>
                </c:pt>
                <c:pt idx="2" formatCode="0">
                  <c:v>4.8</c:v>
                </c:pt>
                <c:pt idx="3" formatCode="0">
                  <c:v>4.6500000000000004</c:v>
                </c:pt>
                <c:pt idx="4" formatCode="0">
                  <c:v>5.15</c:v>
                </c:pt>
                <c:pt idx="5" formatCode="0">
                  <c:v>4.76</c:v>
                </c:pt>
                <c:pt idx="6" formatCode="0">
                  <c:v>3.55</c:v>
                </c:pt>
                <c:pt idx="7" formatCode="0">
                  <c:v>8.09</c:v>
                </c:pt>
                <c:pt idx="8" formatCode="0">
                  <c:v>8.0399999999999991</c:v>
                </c:pt>
                <c:pt idx="9" formatCode="0">
                  <c:v>7.48</c:v>
                </c:pt>
              </c:numCache>
            </c:numRef>
          </c:val>
        </c:ser>
        <c:ser>
          <c:idx val="2"/>
          <c:order val="2"/>
          <c:tx>
            <c:strRef>
              <c:f>'Ark1'!$D$1</c:f>
              <c:strCache>
                <c:ptCount val="1"/>
                <c:pt idx="0">
                  <c:v>Nei, har sluttet</c:v>
                </c:pt>
              </c:strCache>
            </c:strRef>
          </c:tx>
          <c:spPr>
            <a:solidFill>
              <a:srgbClr val="90DA46"/>
            </a:solidFill>
            <a:ln>
              <a:noFill/>
            </a:ln>
          </c:spPr>
          <c:invertIfNegative val="0"/>
          <c:dLbls>
            <c:spPr>
              <a:noFill/>
              <a:ln>
                <a:noFill/>
              </a:ln>
              <a:effectLst/>
            </c:spPr>
            <c:txPr>
              <a:bodyPr/>
              <a:lstStyle/>
              <a:p>
                <a:pPr>
                  <a:defRPr sz="11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IHA NMBU</c:v>
                </c:pt>
                <c:pt idx="3">
                  <c:v>IMT NMBU</c:v>
                </c:pt>
                <c:pt idx="4">
                  <c:v>IPM NMBU</c:v>
                </c:pt>
                <c:pt idx="5">
                  <c:v>IKBM NMBU</c:v>
                </c:pt>
                <c:pt idx="6">
                  <c:v>HH NMBU</c:v>
                </c:pt>
                <c:pt idx="7">
                  <c:v>ILP NMBU</c:v>
                </c:pt>
                <c:pt idx="8">
                  <c:v>INA NMBU</c:v>
                </c:pt>
                <c:pt idx="9">
                  <c:v>NOR NMBU</c:v>
                </c:pt>
              </c:strCache>
            </c:strRef>
          </c:cat>
          <c:val>
            <c:numRef>
              <c:f>'Ark1'!$D$2:$D$11</c:f>
              <c:numCache>
                <c:formatCode>General</c:formatCode>
                <c:ptCount val="10"/>
                <c:pt idx="0" formatCode="0">
                  <c:v>7.83</c:v>
                </c:pt>
                <c:pt idx="2" formatCode="0">
                  <c:v>2.5299999999999998</c:v>
                </c:pt>
                <c:pt idx="3" formatCode="0">
                  <c:v>4.12</c:v>
                </c:pt>
                <c:pt idx="4" formatCode="0">
                  <c:v>4.32</c:v>
                </c:pt>
                <c:pt idx="5" formatCode="0">
                  <c:v>7.72</c:v>
                </c:pt>
                <c:pt idx="6" formatCode="0">
                  <c:v>8.48</c:v>
                </c:pt>
                <c:pt idx="7" formatCode="0">
                  <c:v>8.15</c:v>
                </c:pt>
                <c:pt idx="8" formatCode="0">
                  <c:v>9.5399999999999991</c:v>
                </c:pt>
                <c:pt idx="9" formatCode="0">
                  <c:v>18.899999999999999</c:v>
                </c:pt>
              </c:numCache>
            </c:numRef>
          </c:val>
        </c:ser>
        <c:ser>
          <c:idx val="3"/>
          <c:order val="3"/>
          <c:tx>
            <c:strRef>
              <c:f>'Ark1'!$E$1</c:f>
              <c:strCache>
                <c:ptCount val="1"/>
                <c:pt idx="0">
                  <c:v>Nei</c:v>
                </c:pt>
              </c:strCache>
            </c:strRef>
          </c:tx>
          <c:spPr>
            <a:solidFill>
              <a:srgbClr val="00B050"/>
            </a:solidFill>
          </c:spPr>
          <c:invertIfNegative val="0"/>
          <c:dLbls>
            <c:spPr>
              <a:noFill/>
              <a:ln>
                <a:noFill/>
              </a:ln>
              <a:effectLst/>
            </c:spPr>
            <c:txPr>
              <a:bodyPr/>
              <a:lstStyle/>
              <a:p>
                <a:pPr>
                  <a:defRPr sz="11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IHA NMBU</c:v>
                </c:pt>
                <c:pt idx="3">
                  <c:v>IMT NMBU</c:v>
                </c:pt>
                <c:pt idx="4">
                  <c:v>IPM NMBU</c:v>
                </c:pt>
                <c:pt idx="5">
                  <c:v>IKBM NMBU</c:v>
                </c:pt>
                <c:pt idx="6">
                  <c:v>HH NMBU</c:v>
                </c:pt>
                <c:pt idx="7">
                  <c:v>ILP NMBU</c:v>
                </c:pt>
                <c:pt idx="8">
                  <c:v>INA NMBU</c:v>
                </c:pt>
                <c:pt idx="9">
                  <c:v>NOR NMBU</c:v>
                </c:pt>
              </c:strCache>
            </c:strRef>
          </c:cat>
          <c:val>
            <c:numRef>
              <c:f>'Ark1'!$E$2:$E$11</c:f>
              <c:numCache>
                <c:formatCode>General</c:formatCode>
                <c:ptCount val="10"/>
                <c:pt idx="0" formatCode="0">
                  <c:v>85.44</c:v>
                </c:pt>
                <c:pt idx="2" formatCode="0">
                  <c:v>92.68</c:v>
                </c:pt>
                <c:pt idx="3" formatCode="0">
                  <c:v>90.84</c:v>
                </c:pt>
                <c:pt idx="4" formatCode="0">
                  <c:v>90.53</c:v>
                </c:pt>
                <c:pt idx="5" formatCode="0">
                  <c:v>87.52</c:v>
                </c:pt>
                <c:pt idx="6" formatCode="0">
                  <c:v>85.79</c:v>
                </c:pt>
                <c:pt idx="7" formatCode="0">
                  <c:v>82.86</c:v>
                </c:pt>
                <c:pt idx="8" formatCode="0">
                  <c:v>79.42</c:v>
                </c:pt>
                <c:pt idx="9" formatCode="0">
                  <c:v>71.849999999999994</c:v>
                </c:pt>
              </c:numCache>
            </c:numRef>
          </c:val>
        </c:ser>
        <c:dLbls>
          <c:showLegendKey val="0"/>
          <c:showVal val="0"/>
          <c:showCatName val="0"/>
          <c:showSerName val="0"/>
          <c:showPercent val="0"/>
          <c:showBubbleSize val="0"/>
        </c:dLbls>
        <c:gapWidth val="30"/>
        <c:overlap val="100"/>
        <c:axId val="365044624"/>
        <c:axId val="365037568"/>
      </c:barChart>
      <c:catAx>
        <c:axId val="365044624"/>
        <c:scaling>
          <c:orientation val="maxMin"/>
        </c:scaling>
        <c:delete val="0"/>
        <c:axPos val="l"/>
        <c:numFmt formatCode="General" sourceLinked="0"/>
        <c:majorTickMark val="out"/>
        <c:minorTickMark val="none"/>
        <c:tickLblPos val="nextTo"/>
        <c:txPr>
          <a:bodyPr/>
          <a:lstStyle/>
          <a:p>
            <a:pPr>
              <a:defRPr sz="1200"/>
            </a:pPr>
            <a:endParaRPr lang="nb-NO"/>
          </a:p>
        </c:txPr>
        <c:crossAx val="365037568"/>
        <c:crosses val="autoZero"/>
        <c:auto val="1"/>
        <c:lblAlgn val="ctr"/>
        <c:lblOffset val="100"/>
        <c:noMultiLvlLbl val="0"/>
      </c:catAx>
      <c:valAx>
        <c:axId val="365037568"/>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365044624"/>
        <c:crosses val="autoZero"/>
        <c:crossBetween val="between"/>
      </c:valAx>
    </c:plotArea>
    <c:legend>
      <c:legendPos val="r"/>
      <c:layout>
        <c:manualLayout>
          <c:xMode val="edge"/>
          <c:yMode val="edge"/>
          <c:x val="7.3754431325812289E-2"/>
          <c:y val="0.91001795344863945"/>
          <c:w val="0.92624556867418772"/>
          <c:h val="8.9982046551360495E-2"/>
        </c:manualLayout>
      </c:layout>
      <c:overlay val="0"/>
      <c:txPr>
        <a:bodyPr/>
        <a:lstStyle/>
        <a:p>
          <a:pPr>
            <a:defRPr sz="12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1354521214814518"/>
          <c:y val="1.4778450542532314E-2"/>
          <c:w val="0.72767849026875797"/>
          <c:h val="0.88841479033193838"/>
        </c:manualLayout>
      </c:layout>
      <c:barChart>
        <c:barDir val="bar"/>
        <c:grouping val="stacked"/>
        <c:varyColors val="0"/>
        <c:ser>
          <c:idx val="0"/>
          <c:order val="0"/>
          <c:tx>
            <c:strRef>
              <c:f>'Ark1'!$B$1</c:f>
              <c:strCache>
                <c:ptCount val="1"/>
                <c:pt idx="0">
                  <c:v>Ja, daglig</c:v>
                </c:pt>
              </c:strCache>
            </c:strRef>
          </c:tx>
          <c:spPr>
            <a:solidFill>
              <a:srgbClr val="FF0000"/>
            </a:solidFill>
            <a:ln>
              <a:noFill/>
            </a:ln>
          </c:spPr>
          <c:invertIfNegative val="0"/>
          <c:dLbls>
            <c:spPr>
              <a:noFill/>
              <a:ln>
                <a:noFill/>
              </a:ln>
              <a:effectLst/>
            </c:spPr>
            <c:txPr>
              <a:bodyPr/>
              <a:lstStyle/>
              <a:p>
                <a:pPr>
                  <a:defRPr sz="11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IHA NMBU</c:v>
                </c:pt>
                <c:pt idx="3">
                  <c:v>IPM NMBU</c:v>
                </c:pt>
                <c:pt idx="4">
                  <c:v>IMT NMBU</c:v>
                </c:pt>
                <c:pt idx="5">
                  <c:v>IKBM NMBU</c:v>
                </c:pt>
                <c:pt idx="6">
                  <c:v>HH NMBU</c:v>
                </c:pt>
                <c:pt idx="7">
                  <c:v>ILP NMBU</c:v>
                </c:pt>
                <c:pt idx="8">
                  <c:v>INA NMBU</c:v>
                </c:pt>
                <c:pt idx="9">
                  <c:v>NOR NMBU</c:v>
                </c:pt>
              </c:strCache>
            </c:strRef>
          </c:cat>
          <c:val>
            <c:numRef>
              <c:f>'Ark1'!$B$2:$B$11</c:f>
              <c:numCache>
                <c:formatCode>General</c:formatCode>
                <c:ptCount val="10"/>
                <c:pt idx="0" formatCode="0">
                  <c:v>15.55</c:v>
                </c:pt>
                <c:pt idx="2" formatCode="0">
                  <c:v>10.85</c:v>
                </c:pt>
                <c:pt idx="3" formatCode="0">
                  <c:v>13.06</c:v>
                </c:pt>
                <c:pt idx="4" formatCode="0">
                  <c:v>10.130000000000001</c:v>
                </c:pt>
                <c:pt idx="5" formatCode="0">
                  <c:v>11.52</c:v>
                </c:pt>
                <c:pt idx="6" formatCode="0">
                  <c:v>16.95</c:v>
                </c:pt>
                <c:pt idx="7" formatCode="0">
                  <c:v>18.48</c:v>
                </c:pt>
                <c:pt idx="8" formatCode="0">
                  <c:v>19.649999999999999</c:v>
                </c:pt>
                <c:pt idx="9" formatCode="0">
                  <c:v>26.37</c:v>
                </c:pt>
              </c:numCache>
            </c:numRef>
          </c:val>
        </c:ser>
        <c:ser>
          <c:idx val="1"/>
          <c:order val="1"/>
          <c:tx>
            <c:strRef>
              <c:f>'Ark1'!$C$1</c:f>
              <c:strCache>
                <c:ptCount val="1"/>
                <c:pt idx="0">
                  <c:v>Ja, av og til</c:v>
                </c:pt>
              </c:strCache>
            </c:strRef>
          </c:tx>
          <c:spPr>
            <a:solidFill>
              <a:srgbClr val="FFC000"/>
            </a:solidFill>
            <a:ln>
              <a:noFill/>
            </a:ln>
          </c:spPr>
          <c:invertIfNegative val="0"/>
          <c:dLbls>
            <c:spPr>
              <a:noFill/>
              <a:ln>
                <a:noFill/>
              </a:ln>
              <a:effectLst/>
            </c:spPr>
            <c:txPr>
              <a:bodyPr/>
              <a:lstStyle/>
              <a:p>
                <a:pPr>
                  <a:defRPr sz="1100" b="1">
                    <a:solidFill>
                      <a:schemeClr val="tx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IHA NMBU</c:v>
                </c:pt>
                <c:pt idx="3">
                  <c:v>IPM NMBU</c:v>
                </c:pt>
                <c:pt idx="4">
                  <c:v>IMT NMBU</c:v>
                </c:pt>
                <c:pt idx="5">
                  <c:v>IKBM NMBU</c:v>
                </c:pt>
                <c:pt idx="6">
                  <c:v>HH NMBU</c:v>
                </c:pt>
                <c:pt idx="7">
                  <c:v>ILP NMBU</c:v>
                </c:pt>
                <c:pt idx="8">
                  <c:v>INA NMBU</c:v>
                </c:pt>
                <c:pt idx="9">
                  <c:v>NOR NMBU</c:v>
                </c:pt>
              </c:strCache>
            </c:strRef>
          </c:cat>
          <c:val>
            <c:numRef>
              <c:f>'Ark1'!$C$2:$C$11</c:f>
              <c:numCache>
                <c:formatCode>General</c:formatCode>
                <c:ptCount val="10"/>
                <c:pt idx="0" formatCode="0">
                  <c:v>7.48</c:v>
                </c:pt>
                <c:pt idx="2" formatCode="0">
                  <c:v>4.8</c:v>
                </c:pt>
                <c:pt idx="3" formatCode="0">
                  <c:v>5.71</c:v>
                </c:pt>
                <c:pt idx="4" formatCode="0">
                  <c:v>7.13</c:v>
                </c:pt>
                <c:pt idx="5" formatCode="0">
                  <c:v>8.5399999999999991</c:v>
                </c:pt>
                <c:pt idx="6" formatCode="0">
                  <c:v>4.97</c:v>
                </c:pt>
                <c:pt idx="7" formatCode="0">
                  <c:v>8.7899999999999991</c:v>
                </c:pt>
                <c:pt idx="8" formatCode="0">
                  <c:v>8.0399999999999991</c:v>
                </c:pt>
                <c:pt idx="9" formatCode="0">
                  <c:v>11.42</c:v>
                </c:pt>
              </c:numCache>
            </c:numRef>
          </c:val>
        </c:ser>
        <c:ser>
          <c:idx val="2"/>
          <c:order val="2"/>
          <c:tx>
            <c:strRef>
              <c:f>'Ark1'!$D$1</c:f>
              <c:strCache>
                <c:ptCount val="1"/>
                <c:pt idx="0">
                  <c:v>Nei, har sluttet</c:v>
                </c:pt>
              </c:strCache>
            </c:strRef>
          </c:tx>
          <c:spPr>
            <a:solidFill>
              <a:srgbClr val="90DA46"/>
            </a:solidFill>
            <a:ln>
              <a:noFill/>
            </a:ln>
          </c:spPr>
          <c:invertIfNegative val="0"/>
          <c:dLbls>
            <c:spPr>
              <a:noFill/>
              <a:ln>
                <a:noFill/>
              </a:ln>
              <a:effectLst/>
            </c:spPr>
            <c:txPr>
              <a:bodyPr/>
              <a:lstStyle/>
              <a:p>
                <a:pPr>
                  <a:defRPr sz="11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IHA NMBU</c:v>
                </c:pt>
                <c:pt idx="3">
                  <c:v>IPM NMBU</c:v>
                </c:pt>
                <c:pt idx="4">
                  <c:v>IMT NMBU</c:v>
                </c:pt>
                <c:pt idx="5">
                  <c:v>IKBM NMBU</c:v>
                </c:pt>
                <c:pt idx="6">
                  <c:v>HH NMBU</c:v>
                </c:pt>
                <c:pt idx="7">
                  <c:v>ILP NMBU</c:v>
                </c:pt>
                <c:pt idx="8">
                  <c:v>INA NMBU</c:v>
                </c:pt>
                <c:pt idx="9">
                  <c:v>NOR NMBU</c:v>
                </c:pt>
              </c:strCache>
            </c:strRef>
          </c:cat>
          <c:val>
            <c:numRef>
              <c:f>'Ark1'!$D$2:$D$11</c:f>
              <c:numCache>
                <c:formatCode>General</c:formatCode>
                <c:ptCount val="10"/>
                <c:pt idx="0" formatCode="0">
                  <c:v>6.5</c:v>
                </c:pt>
                <c:pt idx="2" formatCode="0">
                  <c:v>1.26</c:v>
                </c:pt>
                <c:pt idx="3" formatCode="0">
                  <c:v>4.32</c:v>
                </c:pt>
                <c:pt idx="4" formatCode="0">
                  <c:v>5.96</c:v>
                </c:pt>
                <c:pt idx="5" formatCode="0">
                  <c:v>7.98</c:v>
                </c:pt>
                <c:pt idx="6" formatCode="0">
                  <c:v>10.58</c:v>
                </c:pt>
                <c:pt idx="7" formatCode="0">
                  <c:v>6.61</c:v>
                </c:pt>
                <c:pt idx="8" formatCode="0">
                  <c:v>7.78</c:v>
                </c:pt>
                <c:pt idx="9" formatCode="0">
                  <c:v>3.54</c:v>
                </c:pt>
              </c:numCache>
            </c:numRef>
          </c:val>
        </c:ser>
        <c:ser>
          <c:idx val="3"/>
          <c:order val="3"/>
          <c:tx>
            <c:strRef>
              <c:f>'Ark1'!$E$1</c:f>
              <c:strCache>
                <c:ptCount val="1"/>
                <c:pt idx="0">
                  <c:v>Nei</c:v>
                </c:pt>
              </c:strCache>
            </c:strRef>
          </c:tx>
          <c:spPr>
            <a:solidFill>
              <a:srgbClr val="00B050"/>
            </a:solidFill>
          </c:spPr>
          <c:invertIfNegative val="0"/>
          <c:dLbls>
            <c:spPr>
              <a:noFill/>
              <a:ln>
                <a:noFill/>
              </a:ln>
              <a:effectLst/>
            </c:spPr>
            <c:txPr>
              <a:bodyPr/>
              <a:lstStyle/>
              <a:p>
                <a:pPr>
                  <a:defRPr sz="11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IHA NMBU</c:v>
                </c:pt>
                <c:pt idx="3">
                  <c:v>IPM NMBU</c:v>
                </c:pt>
                <c:pt idx="4">
                  <c:v>IMT NMBU</c:v>
                </c:pt>
                <c:pt idx="5">
                  <c:v>IKBM NMBU</c:v>
                </c:pt>
                <c:pt idx="6">
                  <c:v>HH NMBU</c:v>
                </c:pt>
                <c:pt idx="7">
                  <c:v>ILP NMBU</c:v>
                </c:pt>
                <c:pt idx="8">
                  <c:v>INA NMBU</c:v>
                </c:pt>
                <c:pt idx="9">
                  <c:v>NOR NMBU</c:v>
                </c:pt>
              </c:strCache>
            </c:strRef>
          </c:cat>
          <c:val>
            <c:numRef>
              <c:f>'Ark1'!$E$2:$E$11</c:f>
              <c:numCache>
                <c:formatCode>General</c:formatCode>
                <c:ptCount val="10"/>
                <c:pt idx="0" formatCode="0">
                  <c:v>70.47</c:v>
                </c:pt>
                <c:pt idx="2" formatCode="0">
                  <c:v>83.09</c:v>
                </c:pt>
                <c:pt idx="3" formatCode="0">
                  <c:v>76.91</c:v>
                </c:pt>
                <c:pt idx="4" formatCode="0">
                  <c:v>76.78</c:v>
                </c:pt>
                <c:pt idx="5" formatCode="0">
                  <c:v>71.959999999999994</c:v>
                </c:pt>
                <c:pt idx="6" formatCode="0">
                  <c:v>67.510000000000005</c:v>
                </c:pt>
                <c:pt idx="7" formatCode="0">
                  <c:v>66.12</c:v>
                </c:pt>
                <c:pt idx="8" formatCode="0">
                  <c:v>64.52</c:v>
                </c:pt>
                <c:pt idx="9" formatCode="0">
                  <c:v>58.67</c:v>
                </c:pt>
              </c:numCache>
            </c:numRef>
          </c:val>
        </c:ser>
        <c:dLbls>
          <c:showLegendKey val="0"/>
          <c:showVal val="0"/>
          <c:showCatName val="0"/>
          <c:showSerName val="0"/>
          <c:showPercent val="0"/>
          <c:showBubbleSize val="0"/>
        </c:dLbls>
        <c:gapWidth val="30"/>
        <c:overlap val="100"/>
        <c:axId val="365045800"/>
        <c:axId val="365038744"/>
      </c:barChart>
      <c:catAx>
        <c:axId val="365045800"/>
        <c:scaling>
          <c:orientation val="maxMin"/>
        </c:scaling>
        <c:delete val="0"/>
        <c:axPos val="l"/>
        <c:numFmt formatCode="General" sourceLinked="0"/>
        <c:majorTickMark val="out"/>
        <c:minorTickMark val="none"/>
        <c:tickLblPos val="nextTo"/>
        <c:txPr>
          <a:bodyPr/>
          <a:lstStyle/>
          <a:p>
            <a:pPr>
              <a:defRPr sz="1200"/>
            </a:pPr>
            <a:endParaRPr lang="nb-NO"/>
          </a:p>
        </c:txPr>
        <c:crossAx val="365038744"/>
        <c:crosses val="autoZero"/>
        <c:auto val="1"/>
        <c:lblAlgn val="ctr"/>
        <c:lblOffset val="100"/>
        <c:noMultiLvlLbl val="0"/>
      </c:catAx>
      <c:valAx>
        <c:axId val="365038744"/>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365045800"/>
        <c:crosses val="autoZero"/>
        <c:crossBetween val="between"/>
      </c:valAx>
    </c:plotArea>
    <c:legend>
      <c:legendPos val="r"/>
      <c:layout>
        <c:manualLayout>
          <c:xMode val="edge"/>
          <c:yMode val="edge"/>
          <c:x val="7.3754431325812289E-2"/>
          <c:y val="0.91001795344863945"/>
          <c:w val="0.92624556867418772"/>
          <c:h val="8.9982046551360495E-2"/>
        </c:manualLayout>
      </c:layout>
      <c:overlay val="0"/>
      <c:txPr>
        <a:bodyPr/>
        <a:lstStyle/>
        <a:p>
          <a:pPr>
            <a:defRPr sz="12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'Ark1'!$B$1</c:f>
              <c:strCache>
                <c:ptCount val="1"/>
                <c:pt idx="0">
                  <c:v>Godt mottatt</c:v>
                </c:pt>
              </c:strCache>
            </c:strRef>
          </c:tx>
          <c:spPr>
            <a:solidFill>
              <a:srgbClr val="00B050"/>
            </a:solidFill>
          </c:spPr>
          <c:invertIfNegative val="0"/>
          <c:dLbls>
            <c:spPr>
              <a:noFill/>
              <a:ln>
                <a:noFill/>
              </a:ln>
              <a:effectLst/>
            </c:spPr>
            <c:txPr>
              <a:bodyPr/>
              <a:lstStyle/>
              <a:p>
                <a:pPr>
                  <a:defRPr sz="1100" b="1">
                    <a:solidFill>
                      <a:schemeClr val="bg1"/>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IHA NMBU</c:v>
                </c:pt>
                <c:pt idx="1">
                  <c:v>NOR NMBU</c:v>
                </c:pt>
                <c:pt idx="2">
                  <c:v>INA NMBU</c:v>
                </c:pt>
                <c:pt idx="3">
                  <c:v>ILP NMBU</c:v>
                </c:pt>
                <c:pt idx="4">
                  <c:v>IPM NMBU</c:v>
                </c:pt>
                <c:pt idx="5">
                  <c:v>IKBM NMBU</c:v>
                </c:pt>
                <c:pt idx="6">
                  <c:v>HH NMBU</c:v>
                </c:pt>
                <c:pt idx="7">
                  <c:v>IMT NMBU</c:v>
                </c:pt>
                <c:pt idx="9">
                  <c:v>NMBU</c:v>
                </c:pt>
              </c:strCache>
            </c:strRef>
          </c:cat>
          <c:val>
            <c:numRef>
              <c:f>'Ark1'!$B$2:$B$11</c:f>
              <c:numCache>
                <c:formatCode>0</c:formatCode>
                <c:ptCount val="10"/>
                <c:pt idx="0">
                  <c:v>81.540000000000006</c:v>
                </c:pt>
                <c:pt idx="1">
                  <c:v>83.27</c:v>
                </c:pt>
                <c:pt idx="2">
                  <c:v>85.35</c:v>
                </c:pt>
                <c:pt idx="3">
                  <c:v>86.01</c:v>
                </c:pt>
                <c:pt idx="4">
                  <c:v>86.45</c:v>
                </c:pt>
                <c:pt idx="5">
                  <c:v>89.69</c:v>
                </c:pt>
                <c:pt idx="6">
                  <c:v>89.82</c:v>
                </c:pt>
                <c:pt idx="7">
                  <c:v>92.31</c:v>
                </c:pt>
                <c:pt idx="9">
                  <c:v>87.9</c:v>
                </c:pt>
              </c:numCache>
            </c:numRef>
          </c:val>
        </c:ser>
        <c:ser>
          <c:idx val="1"/>
          <c:order val="1"/>
          <c:tx>
            <c:strRef>
              <c:f>'Ark1'!$C$1</c:f>
              <c:strCache>
                <c:ptCount val="1"/>
                <c:pt idx="0">
                  <c:v>Ikke godt mottatt</c:v>
                </c:pt>
              </c:strCache>
            </c:strRef>
          </c:tx>
          <c:spPr>
            <a:solidFill>
              <a:srgbClr val="C00000"/>
            </a:solidFill>
          </c:spPr>
          <c:invertIfNegative val="0"/>
          <c:dLbls>
            <c:spPr>
              <a:noFill/>
              <a:ln>
                <a:noFill/>
              </a:ln>
              <a:effectLst/>
            </c:spPr>
            <c:txPr>
              <a:bodyPr/>
              <a:lstStyle/>
              <a:p>
                <a:pPr>
                  <a:defRPr sz="1100" b="1">
                    <a:solidFill>
                      <a:schemeClr val="bg1"/>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IHA NMBU</c:v>
                </c:pt>
                <c:pt idx="1">
                  <c:v>NOR NMBU</c:v>
                </c:pt>
                <c:pt idx="2">
                  <c:v>INA NMBU</c:v>
                </c:pt>
                <c:pt idx="3">
                  <c:v>ILP NMBU</c:v>
                </c:pt>
                <c:pt idx="4">
                  <c:v>IPM NMBU</c:v>
                </c:pt>
                <c:pt idx="5">
                  <c:v>IKBM NMBU</c:v>
                </c:pt>
                <c:pt idx="6">
                  <c:v>HH NMBU</c:v>
                </c:pt>
                <c:pt idx="7">
                  <c:v>IMT NMBU</c:v>
                </c:pt>
                <c:pt idx="9">
                  <c:v>NMBU</c:v>
                </c:pt>
              </c:strCache>
            </c:strRef>
          </c:cat>
          <c:val>
            <c:numRef>
              <c:f>'Ark1'!$C$2:$C$11</c:f>
              <c:numCache>
                <c:formatCode>0</c:formatCode>
                <c:ptCount val="10"/>
                <c:pt idx="0">
                  <c:v>10.97</c:v>
                </c:pt>
                <c:pt idx="1">
                  <c:v>12.8</c:v>
                </c:pt>
                <c:pt idx="2">
                  <c:v>10.75</c:v>
                </c:pt>
                <c:pt idx="3">
                  <c:v>10.31</c:v>
                </c:pt>
                <c:pt idx="4">
                  <c:v>8.19</c:v>
                </c:pt>
                <c:pt idx="5">
                  <c:v>7.25</c:v>
                </c:pt>
                <c:pt idx="6">
                  <c:v>8.1300000000000008</c:v>
                </c:pt>
                <c:pt idx="7">
                  <c:v>3.29</c:v>
                </c:pt>
                <c:pt idx="9">
                  <c:v>8.15</c:v>
                </c:pt>
              </c:numCache>
            </c:numRef>
          </c:val>
        </c:ser>
        <c:ser>
          <c:idx val="2"/>
          <c:order val="2"/>
          <c:tx>
            <c:strRef>
              <c:f>'Ark1'!$D$1</c:f>
              <c:strCache>
                <c:ptCount val="1"/>
                <c:pt idx="0">
                  <c:v>Vet ikke/husker ikke</c:v>
                </c:pt>
              </c:strCache>
            </c:strRef>
          </c:tx>
          <c:spPr>
            <a:solidFill>
              <a:schemeClr val="bg1">
                <a:lumMod val="75000"/>
              </a:schemeClr>
            </a:solidFill>
          </c:spPr>
          <c:invertIfNegative val="0"/>
          <c:dLbls>
            <c:spPr>
              <a:noFill/>
              <a:ln>
                <a:noFill/>
              </a:ln>
              <a:effectLst/>
            </c:spPr>
            <c:txPr>
              <a:bodyPr/>
              <a:lstStyle/>
              <a:p>
                <a:pPr>
                  <a:defRPr sz="1100" b="1">
                    <a:solidFill>
                      <a:schemeClr val="bg1"/>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IHA NMBU</c:v>
                </c:pt>
                <c:pt idx="1">
                  <c:v>NOR NMBU</c:v>
                </c:pt>
                <c:pt idx="2">
                  <c:v>INA NMBU</c:v>
                </c:pt>
                <c:pt idx="3">
                  <c:v>ILP NMBU</c:v>
                </c:pt>
                <c:pt idx="4">
                  <c:v>IPM NMBU</c:v>
                </c:pt>
                <c:pt idx="5">
                  <c:v>IKBM NMBU</c:v>
                </c:pt>
                <c:pt idx="6">
                  <c:v>HH NMBU</c:v>
                </c:pt>
                <c:pt idx="7">
                  <c:v>IMT NMBU</c:v>
                </c:pt>
                <c:pt idx="9">
                  <c:v>NMBU</c:v>
                </c:pt>
              </c:strCache>
            </c:strRef>
          </c:cat>
          <c:val>
            <c:numRef>
              <c:f>'Ark1'!$D$2:$D$11</c:f>
              <c:numCache>
                <c:formatCode>0</c:formatCode>
                <c:ptCount val="10"/>
                <c:pt idx="0">
                  <c:v>7.48</c:v>
                </c:pt>
                <c:pt idx="1">
                  <c:v>3.94</c:v>
                </c:pt>
                <c:pt idx="2">
                  <c:v>3.9</c:v>
                </c:pt>
                <c:pt idx="3">
                  <c:v>3.68</c:v>
                </c:pt>
                <c:pt idx="4">
                  <c:v>5.35</c:v>
                </c:pt>
                <c:pt idx="5">
                  <c:v>3.06</c:v>
                </c:pt>
                <c:pt idx="6">
                  <c:v>2.06</c:v>
                </c:pt>
                <c:pt idx="7">
                  <c:v>4.41</c:v>
                </c:pt>
                <c:pt idx="9">
                  <c:v>3.95</c:v>
                </c:pt>
              </c:numCache>
            </c:numRef>
          </c:val>
        </c:ser>
        <c:dLbls>
          <c:dLblPos val="ctr"/>
          <c:showLegendKey val="0"/>
          <c:showVal val="1"/>
          <c:showCatName val="0"/>
          <c:showSerName val="0"/>
          <c:showPercent val="0"/>
          <c:showBubbleSize val="0"/>
        </c:dLbls>
        <c:gapWidth val="45"/>
        <c:overlap val="100"/>
        <c:axId val="360562424"/>
        <c:axId val="360555760"/>
      </c:barChart>
      <c:catAx>
        <c:axId val="360562424"/>
        <c:scaling>
          <c:orientation val="minMax"/>
        </c:scaling>
        <c:delete val="0"/>
        <c:axPos val="l"/>
        <c:numFmt formatCode="General" sourceLinked="0"/>
        <c:majorTickMark val="out"/>
        <c:minorTickMark val="none"/>
        <c:tickLblPos val="nextTo"/>
        <c:txPr>
          <a:bodyPr/>
          <a:lstStyle/>
          <a:p>
            <a:pPr>
              <a:defRPr sz="1400"/>
            </a:pPr>
            <a:endParaRPr lang="nb-NO"/>
          </a:p>
        </c:txPr>
        <c:crossAx val="360555760"/>
        <c:crosses val="autoZero"/>
        <c:auto val="1"/>
        <c:lblAlgn val="ctr"/>
        <c:lblOffset val="100"/>
        <c:noMultiLvlLbl val="0"/>
      </c:catAx>
      <c:valAx>
        <c:axId val="360555760"/>
        <c:scaling>
          <c:orientation val="minMax"/>
          <c:max val="100"/>
          <c:min val="0"/>
        </c:scaling>
        <c:delete val="1"/>
        <c:axPos val="b"/>
        <c:numFmt formatCode="0" sourceLinked="1"/>
        <c:majorTickMark val="out"/>
        <c:minorTickMark val="none"/>
        <c:tickLblPos val="nextTo"/>
        <c:crossAx val="360562424"/>
        <c:crosses val="autoZero"/>
        <c:crossBetween val="between"/>
      </c:valAx>
    </c:plotArea>
    <c:legend>
      <c:legendPos val="b"/>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3.437500000000001E-2"/>
          <c:w val="0.85282853383263224"/>
          <c:h val="0.87944990239179777"/>
        </c:manualLayout>
      </c:layout>
      <c:barChart>
        <c:barDir val="bar"/>
        <c:grouping val="stacked"/>
        <c:varyColors val="0"/>
        <c:ser>
          <c:idx val="0"/>
          <c:order val="0"/>
          <c:tx>
            <c:strRef>
              <c:f>'Ark1'!$B$1</c:f>
              <c:strCache>
                <c:ptCount val="1"/>
                <c:pt idx="0">
                  <c:v>Aldri</c:v>
                </c:pt>
              </c:strCache>
            </c:strRef>
          </c:tx>
          <c:spPr>
            <a:solidFill>
              <a:srgbClr val="92D050"/>
            </a:solidFill>
            <a:ln>
              <a:noFill/>
            </a:ln>
          </c:spPr>
          <c:invertIfNegative val="0"/>
          <c:dLbls>
            <c:spPr>
              <a:noFill/>
              <a:ln>
                <a:noFill/>
              </a:ln>
              <a:effectLst/>
            </c:spPr>
            <c:txPr>
              <a:bodyPr/>
              <a:lstStyle/>
              <a:p>
                <a:pPr>
                  <a:defRPr sz="11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'Ark1'!$A$2:$A$14</c:f>
              <c:strCache>
                <c:ptCount val="13"/>
                <c:pt idx="0">
                  <c:v>NMBU</c:v>
                </c:pt>
                <c:pt idx="2">
                  <c:v>Mann</c:v>
                </c:pt>
                <c:pt idx="3">
                  <c:v>Kvinne</c:v>
                </c:pt>
                <c:pt idx="5">
                  <c:v>ILP NMBU</c:v>
                </c:pt>
                <c:pt idx="6">
                  <c:v>IPM NMBU</c:v>
                </c:pt>
                <c:pt idx="7">
                  <c:v>HH NMBU</c:v>
                </c:pt>
                <c:pt idx="8">
                  <c:v>IMT NMBU</c:v>
                </c:pt>
                <c:pt idx="9">
                  <c:v>INA NMBU</c:v>
                </c:pt>
                <c:pt idx="10">
                  <c:v>IHA NMBU</c:v>
                </c:pt>
                <c:pt idx="11">
                  <c:v>IKBM NMBU</c:v>
                </c:pt>
                <c:pt idx="12">
                  <c:v>NOR NMBU</c:v>
                </c:pt>
              </c:strCache>
            </c:strRef>
          </c:cat>
          <c:val>
            <c:numRef>
              <c:f>'Ark1'!$B$2:$B$14</c:f>
              <c:numCache>
                <c:formatCode>General</c:formatCode>
                <c:ptCount val="13"/>
                <c:pt idx="0" formatCode="0">
                  <c:v>8.64</c:v>
                </c:pt>
                <c:pt idx="2" formatCode="0">
                  <c:v>10.63</c:v>
                </c:pt>
                <c:pt idx="3" formatCode="0">
                  <c:v>6.96</c:v>
                </c:pt>
                <c:pt idx="5" formatCode="0">
                  <c:v>5.01</c:v>
                </c:pt>
                <c:pt idx="6" formatCode="0">
                  <c:v>15.12</c:v>
                </c:pt>
                <c:pt idx="7" formatCode="0">
                  <c:v>3.53</c:v>
                </c:pt>
                <c:pt idx="8" formatCode="0">
                  <c:v>9.99</c:v>
                </c:pt>
                <c:pt idx="9" formatCode="0">
                  <c:v>5.17</c:v>
                </c:pt>
                <c:pt idx="10" formatCode="0">
                  <c:v>12.12</c:v>
                </c:pt>
                <c:pt idx="11" formatCode="0">
                  <c:v>8.27</c:v>
                </c:pt>
                <c:pt idx="12" formatCode="0">
                  <c:v>13.43</c:v>
                </c:pt>
              </c:numCache>
            </c:numRef>
          </c:val>
        </c:ser>
        <c:ser>
          <c:idx val="1"/>
          <c:order val="1"/>
          <c:tx>
            <c:strRef>
              <c:f>'Ark1'!$C$1</c:f>
              <c:strCache>
                <c:ptCount val="1"/>
                <c:pt idx="0">
                  <c:v>Månedlig/sjeldnere</c:v>
                </c:pt>
              </c:strCache>
            </c:strRef>
          </c:tx>
          <c:spPr>
            <a:solidFill>
              <a:schemeClr val="accent3">
                <a:lumMod val="60000"/>
                <a:lumOff val="40000"/>
              </a:schemeClr>
            </a:solidFill>
            <a:ln>
              <a:noFill/>
            </a:ln>
          </c:spPr>
          <c:invertIfNegative val="0"/>
          <c:dLbls>
            <c:spPr>
              <a:noFill/>
              <a:ln>
                <a:noFill/>
              </a:ln>
              <a:effectLst/>
            </c:spPr>
            <c:txPr>
              <a:bodyPr/>
              <a:lstStyle/>
              <a:p>
                <a:pPr>
                  <a:defRPr sz="1100" b="1">
                    <a:solidFill>
                      <a:schemeClr val="tx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'Ark1'!$A$2:$A$14</c:f>
              <c:strCache>
                <c:ptCount val="13"/>
                <c:pt idx="0">
                  <c:v>NMBU</c:v>
                </c:pt>
                <c:pt idx="2">
                  <c:v>Mann</c:v>
                </c:pt>
                <c:pt idx="3">
                  <c:v>Kvinne</c:v>
                </c:pt>
                <c:pt idx="5">
                  <c:v>ILP NMBU</c:v>
                </c:pt>
                <c:pt idx="6">
                  <c:v>IPM NMBU</c:v>
                </c:pt>
                <c:pt idx="7">
                  <c:v>HH NMBU</c:v>
                </c:pt>
                <c:pt idx="8">
                  <c:v>IMT NMBU</c:v>
                </c:pt>
                <c:pt idx="9">
                  <c:v>INA NMBU</c:v>
                </c:pt>
                <c:pt idx="10">
                  <c:v>IHA NMBU</c:v>
                </c:pt>
                <c:pt idx="11">
                  <c:v>IKBM NMBU</c:v>
                </c:pt>
                <c:pt idx="12">
                  <c:v>NOR NMBU</c:v>
                </c:pt>
              </c:strCache>
            </c:strRef>
          </c:cat>
          <c:val>
            <c:numRef>
              <c:f>'Ark1'!$C$2:$C$14</c:f>
              <c:numCache>
                <c:formatCode>General</c:formatCode>
                <c:ptCount val="13"/>
                <c:pt idx="0" formatCode="0">
                  <c:v>25.52</c:v>
                </c:pt>
                <c:pt idx="2" formatCode="0">
                  <c:v>23.44</c:v>
                </c:pt>
                <c:pt idx="3" formatCode="0">
                  <c:v>27.29</c:v>
                </c:pt>
                <c:pt idx="5" formatCode="0">
                  <c:v>13.86</c:v>
                </c:pt>
                <c:pt idx="6" formatCode="0">
                  <c:v>31.53</c:v>
                </c:pt>
                <c:pt idx="7" formatCode="0">
                  <c:v>29.08</c:v>
                </c:pt>
                <c:pt idx="8" formatCode="0">
                  <c:v>26.5</c:v>
                </c:pt>
                <c:pt idx="9" formatCode="0">
                  <c:v>26.69</c:v>
                </c:pt>
                <c:pt idx="10" formatCode="0">
                  <c:v>29.05</c:v>
                </c:pt>
                <c:pt idx="11" formatCode="0">
                  <c:v>30.37</c:v>
                </c:pt>
                <c:pt idx="12" formatCode="0">
                  <c:v>19.239999999999998</c:v>
                </c:pt>
              </c:numCache>
            </c:numRef>
          </c:val>
        </c:ser>
        <c:ser>
          <c:idx val="2"/>
          <c:order val="2"/>
          <c:tx>
            <c:strRef>
              <c:f>'Ark1'!$D$1</c:f>
              <c:strCache>
                <c:ptCount val="1"/>
                <c:pt idx="0">
                  <c:v>2-4 ganger i måneden</c:v>
                </c:pt>
              </c:strCache>
            </c:strRef>
          </c:tx>
          <c:spPr>
            <a:solidFill>
              <a:schemeClr val="accent1">
                <a:lumMod val="40000"/>
                <a:lumOff val="60000"/>
              </a:schemeClr>
            </a:solidFill>
            <a:ln>
              <a:noFill/>
            </a:ln>
          </c:spPr>
          <c:invertIfNegative val="0"/>
          <c:dLbls>
            <c:spPr>
              <a:noFill/>
              <a:ln>
                <a:noFill/>
              </a:ln>
              <a:effectLst/>
            </c:spPr>
            <c:txPr>
              <a:bodyPr/>
              <a:lstStyle/>
              <a:p>
                <a:pPr>
                  <a:defRPr sz="1100" b="1">
                    <a:solidFill>
                      <a:schemeClr val="tx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'Ark1'!$A$2:$A$14</c:f>
              <c:strCache>
                <c:ptCount val="13"/>
                <c:pt idx="0">
                  <c:v>NMBU</c:v>
                </c:pt>
                <c:pt idx="2">
                  <c:v>Mann</c:v>
                </c:pt>
                <c:pt idx="3">
                  <c:v>Kvinne</c:v>
                </c:pt>
                <c:pt idx="5">
                  <c:v>ILP NMBU</c:v>
                </c:pt>
                <c:pt idx="6">
                  <c:v>IPM NMBU</c:v>
                </c:pt>
                <c:pt idx="7">
                  <c:v>HH NMBU</c:v>
                </c:pt>
                <c:pt idx="8">
                  <c:v>IMT NMBU</c:v>
                </c:pt>
                <c:pt idx="9">
                  <c:v>INA NMBU</c:v>
                </c:pt>
                <c:pt idx="10">
                  <c:v>IHA NMBU</c:v>
                </c:pt>
                <c:pt idx="11">
                  <c:v>IKBM NMBU</c:v>
                </c:pt>
                <c:pt idx="12">
                  <c:v>NOR NMBU</c:v>
                </c:pt>
              </c:strCache>
            </c:strRef>
          </c:cat>
          <c:val>
            <c:numRef>
              <c:f>'Ark1'!$D$2:$D$14</c:f>
              <c:numCache>
                <c:formatCode>General</c:formatCode>
                <c:ptCount val="13"/>
                <c:pt idx="0" formatCode="0">
                  <c:v>50.03</c:v>
                </c:pt>
                <c:pt idx="2" formatCode="0">
                  <c:v>48.76</c:v>
                </c:pt>
                <c:pt idx="3" formatCode="0">
                  <c:v>51.12</c:v>
                </c:pt>
                <c:pt idx="5" formatCode="0">
                  <c:v>56.29</c:v>
                </c:pt>
                <c:pt idx="6" formatCode="0">
                  <c:v>40.950000000000003</c:v>
                </c:pt>
                <c:pt idx="7" formatCode="0">
                  <c:v>50.42</c:v>
                </c:pt>
                <c:pt idx="8" formatCode="0">
                  <c:v>53.48</c:v>
                </c:pt>
                <c:pt idx="9" formatCode="0">
                  <c:v>53.81</c:v>
                </c:pt>
                <c:pt idx="10" formatCode="0">
                  <c:v>49.24</c:v>
                </c:pt>
                <c:pt idx="11" formatCode="0">
                  <c:v>40.99</c:v>
                </c:pt>
                <c:pt idx="12" formatCode="0">
                  <c:v>50.7</c:v>
                </c:pt>
              </c:numCache>
            </c:numRef>
          </c:val>
        </c:ser>
        <c:ser>
          <c:idx val="3"/>
          <c:order val="3"/>
          <c:tx>
            <c:strRef>
              <c:f>'Ark1'!$E$1</c:f>
              <c:strCache>
                <c:ptCount val="1"/>
                <c:pt idx="0">
                  <c:v>2-3 ganger i uken</c:v>
                </c:pt>
              </c:strCache>
            </c:strRef>
          </c:tx>
          <c:spPr>
            <a:solidFill>
              <a:schemeClr val="accent4">
                <a:lumMod val="60000"/>
                <a:lumOff val="40000"/>
              </a:schemeClr>
            </a:solidFill>
            <a:ln>
              <a:noFill/>
            </a:ln>
          </c:spPr>
          <c:invertIfNegative val="0"/>
          <c:dLbls>
            <c:spPr>
              <a:noFill/>
              <a:ln>
                <a:noFill/>
              </a:ln>
              <a:effectLst/>
            </c:spPr>
            <c:txPr>
              <a:bodyPr/>
              <a:lstStyle/>
              <a:p>
                <a:pPr>
                  <a:defRPr sz="1100" b="1">
                    <a:solidFill>
                      <a:schemeClr val="tx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'Ark1'!$A$2:$A$14</c:f>
              <c:strCache>
                <c:ptCount val="13"/>
                <c:pt idx="0">
                  <c:v>NMBU</c:v>
                </c:pt>
                <c:pt idx="2">
                  <c:v>Mann</c:v>
                </c:pt>
                <c:pt idx="3">
                  <c:v>Kvinne</c:v>
                </c:pt>
                <c:pt idx="5">
                  <c:v>ILP NMBU</c:v>
                </c:pt>
                <c:pt idx="6">
                  <c:v>IPM NMBU</c:v>
                </c:pt>
                <c:pt idx="7">
                  <c:v>HH NMBU</c:v>
                </c:pt>
                <c:pt idx="8">
                  <c:v>IMT NMBU</c:v>
                </c:pt>
                <c:pt idx="9">
                  <c:v>INA NMBU</c:v>
                </c:pt>
                <c:pt idx="10">
                  <c:v>IHA NMBU</c:v>
                </c:pt>
                <c:pt idx="11">
                  <c:v>IKBM NMBU</c:v>
                </c:pt>
                <c:pt idx="12">
                  <c:v>NOR NMBU</c:v>
                </c:pt>
              </c:strCache>
            </c:strRef>
          </c:cat>
          <c:val>
            <c:numRef>
              <c:f>'Ark1'!$E$2:$E$14</c:f>
              <c:numCache>
                <c:formatCode>General</c:formatCode>
                <c:ptCount val="13"/>
                <c:pt idx="0" formatCode="0">
                  <c:v>14.73</c:v>
                </c:pt>
                <c:pt idx="2" formatCode="0">
                  <c:v>15.56</c:v>
                </c:pt>
                <c:pt idx="3" formatCode="0">
                  <c:v>14.02</c:v>
                </c:pt>
                <c:pt idx="5" formatCode="0">
                  <c:v>22.2</c:v>
                </c:pt>
                <c:pt idx="6" formatCode="0">
                  <c:v>10.26</c:v>
                </c:pt>
                <c:pt idx="7" formatCode="0">
                  <c:v>15.58</c:v>
                </c:pt>
                <c:pt idx="8" formatCode="0">
                  <c:v>9.16</c:v>
                </c:pt>
                <c:pt idx="9" formatCode="0">
                  <c:v>13.78</c:v>
                </c:pt>
                <c:pt idx="10" formatCode="0">
                  <c:v>9.59</c:v>
                </c:pt>
                <c:pt idx="11" formatCode="0">
                  <c:v>20.37</c:v>
                </c:pt>
                <c:pt idx="12" formatCode="0">
                  <c:v>16.64</c:v>
                </c:pt>
              </c:numCache>
            </c:numRef>
          </c:val>
        </c:ser>
        <c:ser>
          <c:idx val="4"/>
          <c:order val="4"/>
          <c:tx>
            <c:strRef>
              <c:f>'Ark1'!$F$1</c:f>
              <c:strCache>
                <c:ptCount val="1"/>
                <c:pt idx="0">
                  <c:v>4 ganger i uken/mer</c:v>
                </c:pt>
              </c:strCache>
            </c:strRef>
          </c:tx>
          <c:spPr>
            <a:solidFill>
              <a:schemeClr val="accent2">
                <a:lumMod val="75000"/>
              </a:schemeClr>
            </a:solidFill>
          </c:spPr>
          <c:invertIfNegative val="0"/>
          <c:dLbls>
            <c:spPr>
              <a:noFill/>
              <a:ln>
                <a:noFill/>
              </a:ln>
              <a:effectLst/>
            </c:spPr>
            <c:txPr>
              <a:bodyPr/>
              <a:lstStyle/>
              <a:p>
                <a:pPr>
                  <a:defRPr sz="11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'Ark1'!$A$2:$A$14</c:f>
              <c:strCache>
                <c:ptCount val="13"/>
                <c:pt idx="0">
                  <c:v>NMBU</c:v>
                </c:pt>
                <c:pt idx="2">
                  <c:v>Mann</c:v>
                </c:pt>
                <c:pt idx="3">
                  <c:v>Kvinne</c:v>
                </c:pt>
                <c:pt idx="5">
                  <c:v>ILP NMBU</c:v>
                </c:pt>
                <c:pt idx="6">
                  <c:v>IPM NMBU</c:v>
                </c:pt>
                <c:pt idx="7">
                  <c:v>HH NMBU</c:v>
                </c:pt>
                <c:pt idx="8">
                  <c:v>IMT NMBU</c:v>
                </c:pt>
                <c:pt idx="9">
                  <c:v>INA NMBU</c:v>
                </c:pt>
                <c:pt idx="10">
                  <c:v>IHA NMBU</c:v>
                </c:pt>
                <c:pt idx="11">
                  <c:v>IKBM NMBU</c:v>
                </c:pt>
                <c:pt idx="12">
                  <c:v>NOR NMBU</c:v>
                </c:pt>
              </c:strCache>
            </c:strRef>
          </c:cat>
          <c:val>
            <c:numRef>
              <c:f>'Ark1'!$F$2:$F$14</c:f>
              <c:numCache>
                <c:formatCode>General</c:formatCode>
                <c:ptCount val="13"/>
                <c:pt idx="0" formatCode="0">
                  <c:v>1.07</c:v>
                </c:pt>
                <c:pt idx="2" formatCode="0">
                  <c:v>1.62</c:v>
                </c:pt>
                <c:pt idx="3" formatCode="0">
                  <c:v>0.61</c:v>
                </c:pt>
                <c:pt idx="5" formatCode="0">
                  <c:v>2.63</c:v>
                </c:pt>
                <c:pt idx="6" formatCode="0">
                  <c:v>2.15</c:v>
                </c:pt>
                <c:pt idx="7" formatCode="0">
                  <c:v>1.4</c:v>
                </c:pt>
                <c:pt idx="8" formatCode="0">
                  <c:v>0.88</c:v>
                </c:pt>
                <c:pt idx="9" formatCode="0">
                  <c:v>0.54</c:v>
                </c:pt>
                <c:pt idx="10" formatCode="0">
                  <c:v>0</c:v>
                </c:pt>
                <c:pt idx="11" formatCode="0">
                  <c:v>0</c:v>
                </c:pt>
                <c:pt idx="12" formatCode="0">
                  <c:v>0</c:v>
                </c:pt>
              </c:numCache>
            </c:numRef>
          </c:val>
        </c:ser>
        <c:dLbls>
          <c:showLegendKey val="0"/>
          <c:showVal val="0"/>
          <c:showCatName val="0"/>
          <c:showSerName val="0"/>
          <c:showPercent val="0"/>
          <c:showBubbleSize val="0"/>
        </c:dLbls>
        <c:gapWidth val="30"/>
        <c:overlap val="100"/>
        <c:axId val="365039920"/>
        <c:axId val="365046584"/>
      </c:barChart>
      <c:catAx>
        <c:axId val="365039920"/>
        <c:scaling>
          <c:orientation val="maxMin"/>
        </c:scaling>
        <c:delete val="0"/>
        <c:axPos val="l"/>
        <c:numFmt formatCode="General" sourceLinked="0"/>
        <c:majorTickMark val="out"/>
        <c:minorTickMark val="none"/>
        <c:tickLblPos val="nextTo"/>
        <c:txPr>
          <a:bodyPr/>
          <a:lstStyle/>
          <a:p>
            <a:pPr>
              <a:defRPr sz="1200"/>
            </a:pPr>
            <a:endParaRPr lang="nb-NO"/>
          </a:p>
        </c:txPr>
        <c:crossAx val="365046584"/>
        <c:crosses val="autoZero"/>
        <c:auto val="1"/>
        <c:lblAlgn val="ctr"/>
        <c:lblOffset val="100"/>
        <c:noMultiLvlLbl val="0"/>
      </c:catAx>
      <c:valAx>
        <c:axId val="365046584"/>
        <c:scaling>
          <c:orientation val="minMax"/>
          <c:max val="100"/>
          <c:min val="0"/>
        </c:scaling>
        <c:delete val="1"/>
        <c:axPos val="t"/>
        <c:majorGridlines/>
        <c:numFmt formatCode="0" sourceLinked="1"/>
        <c:majorTickMark val="out"/>
        <c:minorTickMark val="none"/>
        <c:tickLblPos val="none"/>
        <c:crossAx val="365039920"/>
        <c:crosses val="autoZero"/>
        <c:crossBetween val="between"/>
      </c:valAx>
    </c:plotArea>
    <c:legend>
      <c:legendPos val="r"/>
      <c:layout>
        <c:manualLayout>
          <c:xMode val="edge"/>
          <c:yMode val="edge"/>
          <c:x val="0.11642853175044043"/>
          <c:y val="0.91358936308664118"/>
          <c:w val="0.88357146824955968"/>
          <c:h val="7.2843890361388414E-2"/>
        </c:manualLayout>
      </c:layout>
      <c:overlay val="0"/>
      <c:txPr>
        <a:bodyPr/>
        <a:lstStyle/>
        <a:p>
          <a:pPr>
            <a:defRPr sz="12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1.4778450542532314E-2"/>
          <c:w val="0.84312013242157602"/>
          <c:h val="0.92025924588625951"/>
        </c:manualLayout>
      </c:layout>
      <c:barChart>
        <c:barDir val="bar"/>
        <c:grouping val="stacked"/>
        <c:varyColors val="0"/>
        <c:ser>
          <c:idx val="0"/>
          <c:order val="0"/>
          <c:tx>
            <c:strRef>
              <c:f>'Ark1'!$B$1</c:f>
              <c:strCache>
                <c:ptCount val="1"/>
                <c:pt idx="0">
                  <c:v>Normal</c:v>
                </c:pt>
              </c:strCache>
            </c:strRef>
          </c:tx>
          <c:spPr>
            <a:solidFill>
              <a:srgbClr val="00B050"/>
            </a:solidFill>
            <a:ln>
              <a:noFill/>
            </a:ln>
          </c:spPr>
          <c:invertIfNegative val="0"/>
          <c:dLbls>
            <c:spPr>
              <a:noFill/>
              <a:ln>
                <a:noFill/>
              </a:ln>
              <a:effectLst/>
            </c:spPr>
            <c:txPr>
              <a:bodyPr/>
              <a:lstStyle/>
              <a:p>
                <a:pPr>
                  <a:defRPr sz="11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'Ark1'!$A$2:$A$14</c:f>
              <c:strCache>
                <c:ptCount val="13"/>
                <c:pt idx="0">
                  <c:v>NMBU</c:v>
                </c:pt>
                <c:pt idx="2">
                  <c:v>Mann</c:v>
                </c:pt>
                <c:pt idx="3">
                  <c:v>Kvinne</c:v>
                </c:pt>
                <c:pt idx="5">
                  <c:v>HH NMBU</c:v>
                </c:pt>
                <c:pt idx="6">
                  <c:v>ILP NMBU</c:v>
                </c:pt>
                <c:pt idx="7">
                  <c:v>INA NMBU</c:v>
                </c:pt>
                <c:pt idx="8">
                  <c:v>IHA NMBU</c:v>
                </c:pt>
                <c:pt idx="9">
                  <c:v>IKBM NMBU</c:v>
                </c:pt>
                <c:pt idx="10">
                  <c:v>IMT NMBU</c:v>
                </c:pt>
                <c:pt idx="11">
                  <c:v>IPM NMBU</c:v>
                </c:pt>
                <c:pt idx="12">
                  <c:v>NOR NMBU</c:v>
                </c:pt>
              </c:strCache>
            </c:strRef>
          </c:cat>
          <c:val>
            <c:numRef>
              <c:f>'Ark1'!$B$2:$B$14</c:f>
              <c:numCache>
                <c:formatCode>General</c:formatCode>
                <c:ptCount val="13"/>
                <c:pt idx="0" formatCode="0">
                  <c:v>56.27</c:v>
                </c:pt>
                <c:pt idx="2" formatCode="0">
                  <c:v>49.6</c:v>
                </c:pt>
                <c:pt idx="3" formatCode="0">
                  <c:v>61.97</c:v>
                </c:pt>
                <c:pt idx="5" formatCode="0">
                  <c:v>56.58</c:v>
                </c:pt>
                <c:pt idx="6" formatCode="0">
                  <c:v>39.75</c:v>
                </c:pt>
                <c:pt idx="7" formatCode="0">
                  <c:v>56.27</c:v>
                </c:pt>
                <c:pt idx="8" formatCode="0">
                  <c:v>60.37</c:v>
                </c:pt>
                <c:pt idx="9" formatCode="0">
                  <c:v>59.34</c:v>
                </c:pt>
                <c:pt idx="10" formatCode="0">
                  <c:v>55.49</c:v>
                </c:pt>
                <c:pt idx="11" formatCode="0">
                  <c:v>64.12</c:v>
                </c:pt>
                <c:pt idx="12" formatCode="0">
                  <c:v>65.930000000000007</c:v>
                </c:pt>
              </c:numCache>
            </c:numRef>
          </c:val>
        </c:ser>
        <c:ser>
          <c:idx val="1"/>
          <c:order val="1"/>
          <c:tx>
            <c:strRef>
              <c:f>'Ark1'!$C$1</c:f>
              <c:strCache>
                <c:ptCount val="1"/>
                <c:pt idx="0">
                  <c:v>Risiko</c:v>
                </c:pt>
              </c:strCache>
            </c:strRef>
          </c:tx>
          <c:spPr>
            <a:solidFill>
              <a:schemeClr val="accent4">
                <a:lumMod val="40000"/>
                <a:lumOff val="60000"/>
              </a:schemeClr>
            </a:solidFill>
            <a:ln>
              <a:noFill/>
            </a:ln>
          </c:spPr>
          <c:invertIfNegative val="0"/>
          <c:dLbls>
            <c:spPr>
              <a:noFill/>
              <a:ln>
                <a:noFill/>
              </a:ln>
              <a:effectLst/>
            </c:spPr>
            <c:txPr>
              <a:bodyPr/>
              <a:lstStyle/>
              <a:p>
                <a:pPr>
                  <a:defRPr sz="1100" b="1">
                    <a:solidFill>
                      <a:schemeClr val="tx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'Ark1'!$A$2:$A$14</c:f>
              <c:strCache>
                <c:ptCount val="13"/>
                <c:pt idx="0">
                  <c:v>NMBU</c:v>
                </c:pt>
                <c:pt idx="2">
                  <c:v>Mann</c:v>
                </c:pt>
                <c:pt idx="3">
                  <c:v>Kvinne</c:v>
                </c:pt>
                <c:pt idx="5">
                  <c:v>HH NMBU</c:v>
                </c:pt>
                <c:pt idx="6">
                  <c:v>ILP NMBU</c:v>
                </c:pt>
                <c:pt idx="7">
                  <c:v>INA NMBU</c:v>
                </c:pt>
                <c:pt idx="8">
                  <c:v>IHA NMBU</c:v>
                </c:pt>
                <c:pt idx="9">
                  <c:v>IKBM NMBU</c:v>
                </c:pt>
                <c:pt idx="10">
                  <c:v>IMT NMBU</c:v>
                </c:pt>
                <c:pt idx="11">
                  <c:v>IPM NMBU</c:v>
                </c:pt>
                <c:pt idx="12">
                  <c:v>NOR NMBU</c:v>
                </c:pt>
              </c:strCache>
            </c:strRef>
          </c:cat>
          <c:val>
            <c:numRef>
              <c:f>'Ark1'!$C$2:$C$14</c:f>
              <c:numCache>
                <c:formatCode>General</c:formatCode>
                <c:ptCount val="13"/>
                <c:pt idx="0" formatCode="0">
                  <c:v>40.31</c:v>
                </c:pt>
                <c:pt idx="2" formatCode="0">
                  <c:v>45.02</c:v>
                </c:pt>
                <c:pt idx="3" formatCode="0">
                  <c:v>36.299999999999997</c:v>
                </c:pt>
                <c:pt idx="5" formatCode="0">
                  <c:v>34.9</c:v>
                </c:pt>
                <c:pt idx="6" formatCode="0">
                  <c:v>52.8</c:v>
                </c:pt>
                <c:pt idx="7" formatCode="0">
                  <c:v>39.340000000000003</c:v>
                </c:pt>
                <c:pt idx="8" formatCode="0">
                  <c:v>36.06</c:v>
                </c:pt>
                <c:pt idx="9" formatCode="0">
                  <c:v>39.17</c:v>
                </c:pt>
                <c:pt idx="10" formatCode="0">
                  <c:v>43.24</c:v>
                </c:pt>
                <c:pt idx="11" formatCode="0">
                  <c:v>35.880000000000003</c:v>
                </c:pt>
                <c:pt idx="12" formatCode="0">
                  <c:v>34.07</c:v>
                </c:pt>
              </c:numCache>
            </c:numRef>
          </c:val>
        </c:ser>
        <c:ser>
          <c:idx val="2"/>
          <c:order val="2"/>
          <c:tx>
            <c:strRef>
              <c:f>'Ark1'!$D$1</c:f>
              <c:strCache>
                <c:ptCount val="1"/>
                <c:pt idx="0">
                  <c:v>Skadelig</c:v>
                </c:pt>
              </c:strCache>
            </c:strRef>
          </c:tx>
          <c:spPr>
            <a:solidFill>
              <a:schemeClr val="accent2">
                <a:lumMod val="75000"/>
              </a:schemeClr>
            </a:solidFill>
            <a:ln>
              <a:noFill/>
            </a:ln>
          </c:spPr>
          <c:invertIfNegative val="0"/>
          <c:dLbls>
            <c:spPr>
              <a:noFill/>
              <a:ln>
                <a:noFill/>
              </a:ln>
              <a:effectLst/>
            </c:spPr>
            <c:txPr>
              <a:bodyPr/>
              <a:lstStyle/>
              <a:p>
                <a:pPr>
                  <a:defRPr sz="11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'Ark1'!$A$2:$A$14</c:f>
              <c:strCache>
                <c:ptCount val="13"/>
                <c:pt idx="0">
                  <c:v>NMBU</c:v>
                </c:pt>
                <c:pt idx="2">
                  <c:v>Mann</c:v>
                </c:pt>
                <c:pt idx="3">
                  <c:v>Kvinne</c:v>
                </c:pt>
                <c:pt idx="5">
                  <c:v>HH NMBU</c:v>
                </c:pt>
                <c:pt idx="6">
                  <c:v>ILP NMBU</c:v>
                </c:pt>
                <c:pt idx="7">
                  <c:v>INA NMBU</c:v>
                </c:pt>
                <c:pt idx="8">
                  <c:v>IHA NMBU</c:v>
                </c:pt>
                <c:pt idx="9">
                  <c:v>IKBM NMBU</c:v>
                </c:pt>
                <c:pt idx="10">
                  <c:v>IMT NMBU</c:v>
                </c:pt>
                <c:pt idx="11">
                  <c:v>IPM NMBU</c:v>
                </c:pt>
                <c:pt idx="12">
                  <c:v>NOR NMBU</c:v>
                </c:pt>
              </c:strCache>
            </c:strRef>
          </c:cat>
          <c:val>
            <c:numRef>
              <c:f>'Ark1'!$D$2:$D$14</c:f>
              <c:numCache>
                <c:formatCode>General</c:formatCode>
                <c:ptCount val="13"/>
                <c:pt idx="0" formatCode="0">
                  <c:v>3.41</c:v>
                </c:pt>
                <c:pt idx="2" formatCode="0">
                  <c:v>5.38</c:v>
                </c:pt>
                <c:pt idx="3" formatCode="0">
                  <c:v>1.74</c:v>
                </c:pt>
                <c:pt idx="5" formatCode="0">
                  <c:v>8.52</c:v>
                </c:pt>
                <c:pt idx="6" formatCode="0">
                  <c:v>7.45</c:v>
                </c:pt>
                <c:pt idx="7" formatCode="0">
                  <c:v>4.3899999999999997</c:v>
                </c:pt>
                <c:pt idx="8" formatCode="0">
                  <c:v>3.58</c:v>
                </c:pt>
                <c:pt idx="9" formatCode="0">
                  <c:v>1.49</c:v>
                </c:pt>
                <c:pt idx="10" formatCode="0">
                  <c:v>1.27</c:v>
                </c:pt>
                <c:pt idx="11" formatCode="0">
                  <c:v>0</c:v>
                </c:pt>
                <c:pt idx="12" formatCode="0">
                  <c:v>0</c:v>
                </c:pt>
              </c:numCache>
            </c:numRef>
          </c:val>
        </c:ser>
        <c:dLbls>
          <c:showLegendKey val="0"/>
          <c:showVal val="0"/>
          <c:showCatName val="0"/>
          <c:showSerName val="0"/>
          <c:showPercent val="0"/>
          <c:showBubbleSize val="0"/>
        </c:dLbls>
        <c:gapWidth val="30"/>
        <c:overlap val="100"/>
        <c:axId val="365035216"/>
        <c:axId val="365046976"/>
      </c:barChart>
      <c:catAx>
        <c:axId val="365035216"/>
        <c:scaling>
          <c:orientation val="maxMin"/>
        </c:scaling>
        <c:delete val="0"/>
        <c:axPos val="l"/>
        <c:numFmt formatCode="General" sourceLinked="0"/>
        <c:majorTickMark val="out"/>
        <c:minorTickMark val="none"/>
        <c:tickLblPos val="nextTo"/>
        <c:txPr>
          <a:bodyPr/>
          <a:lstStyle/>
          <a:p>
            <a:pPr>
              <a:defRPr sz="1200"/>
            </a:pPr>
            <a:endParaRPr lang="nb-NO"/>
          </a:p>
        </c:txPr>
        <c:crossAx val="365046976"/>
        <c:crosses val="autoZero"/>
        <c:auto val="1"/>
        <c:lblAlgn val="ctr"/>
        <c:lblOffset val="100"/>
        <c:noMultiLvlLbl val="0"/>
      </c:catAx>
      <c:valAx>
        <c:axId val="365046976"/>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365035216"/>
        <c:crosses val="autoZero"/>
        <c:crossBetween val="between"/>
      </c:valAx>
    </c:plotArea>
    <c:legend>
      <c:legendPos val="r"/>
      <c:layout>
        <c:manualLayout>
          <c:xMode val="edge"/>
          <c:yMode val="edge"/>
          <c:x val="7.2813010582921986E-2"/>
          <c:y val="0.93115174702810799"/>
          <c:w val="0.91909665490786452"/>
          <c:h val="6.884825297189201E-2"/>
        </c:manualLayout>
      </c:layout>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414707117104988"/>
          <c:y val="3.437500000000001E-2"/>
          <c:w val="0.53484261335761163"/>
          <c:h val="0.81038804133858555"/>
        </c:manualLayout>
      </c:layout>
      <c:barChart>
        <c:barDir val="bar"/>
        <c:grouping val="stacked"/>
        <c:varyColors val="0"/>
        <c:ser>
          <c:idx val="0"/>
          <c:order val="0"/>
          <c:tx>
            <c:strRef>
              <c:f>'Ark1'!$B$1</c:f>
              <c:strCache>
                <c:ptCount val="1"/>
                <c:pt idx="0">
                  <c:v>Helt uenig</c:v>
                </c:pt>
              </c:strCache>
            </c:strRef>
          </c:tx>
          <c:spPr>
            <a:solidFill>
              <a:schemeClr val="accent2">
                <a:lumMod val="50000"/>
              </a:schemeClr>
            </a:solidFill>
            <a:ln>
              <a:noFill/>
            </a:ln>
          </c:spPr>
          <c:invertIfNegative val="0"/>
          <c:dLbls>
            <c:spPr>
              <a:noFill/>
              <a:ln>
                <a:noFill/>
              </a:ln>
              <a:effectLst/>
            </c:spPr>
            <c:txPr>
              <a:bodyPr/>
              <a:lstStyle/>
              <a:p>
                <a:pPr>
                  <a:defRPr sz="14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'Ark1'!$A$2:$A$4</c:f>
              <c:strCache>
                <c:ptCount val="3"/>
                <c:pt idx="0">
                  <c:v>Det drikkes for mye i studentmiljøet</c:v>
                </c:pt>
                <c:pt idx="1">
                  <c:v>Det burde vært flere alkoholfrie studenttilbud</c:v>
                </c:pt>
                <c:pt idx="2">
                  <c:v>Jeg har latt være å delta på studentarrangement fordi det drikkes alkohol der</c:v>
                </c:pt>
              </c:strCache>
            </c:strRef>
          </c:cat>
          <c:val>
            <c:numRef>
              <c:f>'Ark1'!$B$2:$B$4</c:f>
              <c:numCache>
                <c:formatCode>0</c:formatCode>
                <c:ptCount val="3"/>
                <c:pt idx="0">
                  <c:v>11.48</c:v>
                </c:pt>
                <c:pt idx="1">
                  <c:v>14.03</c:v>
                </c:pt>
                <c:pt idx="2">
                  <c:v>64.819999999999993</c:v>
                </c:pt>
              </c:numCache>
            </c:numRef>
          </c:val>
        </c:ser>
        <c:ser>
          <c:idx val="1"/>
          <c:order val="1"/>
          <c:tx>
            <c:strRef>
              <c:f>'Ark1'!$C$1</c:f>
              <c:strCache>
                <c:ptCount val="1"/>
                <c:pt idx="0">
                  <c:v>Litt uenig</c:v>
                </c:pt>
              </c:strCache>
            </c:strRef>
          </c:tx>
          <c:spPr>
            <a:solidFill>
              <a:schemeClr val="accent2">
                <a:lumMod val="60000"/>
                <a:lumOff val="40000"/>
              </a:schemeClr>
            </a:solidFill>
            <a:ln>
              <a:noFill/>
            </a:ln>
          </c:spPr>
          <c:invertIfNegative val="0"/>
          <c:dLbls>
            <c:spPr>
              <a:noFill/>
              <a:ln>
                <a:noFill/>
              </a:ln>
              <a:effectLst/>
            </c:spPr>
            <c:txPr>
              <a:bodyPr/>
              <a:lstStyle/>
              <a:p>
                <a:pPr>
                  <a:defRPr sz="1400" b="1"/>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'Ark1'!$A$2:$A$4</c:f>
              <c:strCache>
                <c:ptCount val="3"/>
                <c:pt idx="0">
                  <c:v>Det drikkes for mye i studentmiljøet</c:v>
                </c:pt>
                <c:pt idx="1">
                  <c:v>Det burde vært flere alkoholfrie studenttilbud</c:v>
                </c:pt>
                <c:pt idx="2">
                  <c:v>Jeg har latt være å delta på studentarrangement fordi det drikkes alkohol der</c:v>
                </c:pt>
              </c:strCache>
            </c:strRef>
          </c:cat>
          <c:val>
            <c:numRef>
              <c:f>'Ark1'!$C$2:$C$4</c:f>
              <c:numCache>
                <c:formatCode>0</c:formatCode>
                <c:ptCount val="3"/>
                <c:pt idx="0">
                  <c:v>25.04</c:v>
                </c:pt>
                <c:pt idx="1">
                  <c:v>26.27</c:v>
                </c:pt>
                <c:pt idx="2">
                  <c:v>12.2</c:v>
                </c:pt>
              </c:numCache>
            </c:numRef>
          </c:val>
        </c:ser>
        <c:ser>
          <c:idx val="2"/>
          <c:order val="2"/>
          <c:tx>
            <c:strRef>
              <c:f>'Ark1'!$D$1</c:f>
              <c:strCache>
                <c:ptCount val="1"/>
                <c:pt idx="0">
                  <c:v>Litt enig</c:v>
                </c:pt>
              </c:strCache>
            </c:strRef>
          </c:tx>
          <c:spPr>
            <a:solidFill>
              <a:schemeClr val="accent5">
                <a:lumMod val="75000"/>
              </a:schemeClr>
            </a:solidFill>
            <a:ln>
              <a:noFill/>
            </a:ln>
          </c:spPr>
          <c:invertIfNegative val="0"/>
          <c:dLbls>
            <c:spPr>
              <a:noFill/>
              <a:ln>
                <a:noFill/>
              </a:ln>
              <a:effectLst/>
            </c:spPr>
            <c:txPr>
              <a:bodyPr/>
              <a:lstStyle/>
              <a:p>
                <a:pPr>
                  <a:defRPr sz="14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'Ark1'!$A$2:$A$4</c:f>
              <c:strCache>
                <c:ptCount val="3"/>
                <c:pt idx="0">
                  <c:v>Det drikkes for mye i studentmiljøet</c:v>
                </c:pt>
                <c:pt idx="1">
                  <c:v>Det burde vært flere alkoholfrie studenttilbud</c:v>
                </c:pt>
                <c:pt idx="2">
                  <c:v>Jeg har latt være å delta på studentarrangement fordi det drikkes alkohol der</c:v>
                </c:pt>
              </c:strCache>
            </c:strRef>
          </c:cat>
          <c:val>
            <c:numRef>
              <c:f>'Ark1'!$D$2:$D$4</c:f>
              <c:numCache>
                <c:formatCode>0</c:formatCode>
                <c:ptCount val="3"/>
                <c:pt idx="0">
                  <c:v>43.76</c:v>
                </c:pt>
                <c:pt idx="1">
                  <c:v>36.85</c:v>
                </c:pt>
                <c:pt idx="2">
                  <c:v>12.9</c:v>
                </c:pt>
              </c:numCache>
            </c:numRef>
          </c:val>
        </c:ser>
        <c:ser>
          <c:idx val="3"/>
          <c:order val="3"/>
          <c:tx>
            <c:strRef>
              <c:f>'Ark1'!$E$1</c:f>
              <c:strCache>
                <c:ptCount val="1"/>
                <c:pt idx="0">
                  <c:v>Helt enig</c:v>
                </c:pt>
              </c:strCache>
            </c:strRef>
          </c:tx>
          <c:spPr>
            <a:solidFill>
              <a:schemeClr val="accent5">
                <a:lumMod val="50000"/>
              </a:schemeClr>
            </a:solidFill>
            <a:ln>
              <a:noFill/>
            </a:ln>
          </c:spPr>
          <c:invertIfNegative val="0"/>
          <c:dLbls>
            <c:spPr>
              <a:noFill/>
              <a:ln>
                <a:noFill/>
              </a:ln>
              <a:effectLst/>
            </c:spPr>
            <c:txPr>
              <a:bodyPr/>
              <a:lstStyle/>
              <a:p>
                <a:pPr>
                  <a:defRPr sz="14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'Ark1'!$A$2:$A$4</c:f>
              <c:strCache>
                <c:ptCount val="3"/>
                <c:pt idx="0">
                  <c:v>Det drikkes for mye i studentmiljøet</c:v>
                </c:pt>
                <c:pt idx="1">
                  <c:v>Det burde vært flere alkoholfrie studenttilbud</c:v>
                </c:pt>
                <c:pt idx="2">
                  <c:v>Jeg har latt være å delta på studentarrangement fordi det drikkes alkohol der</c:v>
                </c:pt>
              </c:strCache>
            </c:strRef>
          </c:cat>
          <c:val>
            <c:numRef>
              <c:f>'Ark1'!$E$2:$E$4</c:f>
              <c:numCache>
                <c:formatCode>0</c:formatCode>
                <c:ptCount val="3"/>
                <c:pt idx="0">
                  <c:v>19.72</c:v>
                </c:pt>
                <c:pt idx="1">
                  <c:v>22.85</c:v>
                </c:pt>
                <c:pt idx="2">
                  <c:v>10.08</c:v>
                </c:pt>
              </c:numCache>
            </c:numRef>
          </c:val>
        </c:ser>
        <c:dLbls>
          <c:showLegendKey val="0"/>
          <c:showVal val="0"/>
          <c:showCatName val="0"/>
          <c:showSerName val="0"/>
          <c:showPercent val="0"/>
          <c:showBubbleSize val="0"/>
        </c:dLbls>
        <c:gapWidth val="50"/>
        <c:overlap val="100"/>
        <c:axId val="365036392"/>
        <c:axId val="365037176"/>
      </c:barChart>
      <c:catAx>
        <c:axId val="365036392"/>
        <c:scaling>
          <c:orientation val="maxMin"/>
        </c:scaling>
        <c:delete val="0"/>
        <c:axPos val="l"/>
        <c:numFmt formatCode="General" sourceLinked="0"/>
        <c:majorTickMark val="out"/>
        <c:minorTickMark val="none"/>
        <c:tickLblPos val="nextTo"/>
        <c:txPr>
          <a:bodyPr/>
          <a:lstStyle/>
          <a:p>
            <a:pPr>
              <a:defRPr sz="1200"/>
            </a:pPr>
            <a:endParaRPr lang="nb-NO"/>
          </a:p>
        </c:txPr>
        <c:crossAx val="365037176"/>
        <c:crosses val="autoZero"/>
        <c:auto val="1"/>
        <c:lblAlgn val="ctr"/>
        <c:lblOffset val="100"/>
        <c:noMultiLvlLbl val="0"/>
      </c:catAx>
      <c:valAx>
        <c:axId val="365037176"/>
        <c:scaling>
          <c:orientation val="minMax"/>
          <c:max val="100"/>
          <c:min val="0"/>
        </c:scaling>
        <c:delete val="1"/>
        <c:axPos val="t"/>
        <c:majorGridlines/>
        <c:numFmt formatCode="0" sourceLinked="1"/>
        <c:majorTickMark val="out"/>
        <c:minorTickMark val="none"/>
        <c:tickLblPos val="none"/>
        <c:crossAx val="365036392"/>
        <c:crosses val="autoZero"/>
        <c:crossBetween val="between"/>
      </c:valAx>
    </c:plotArea>
    <c:legend>
      <c:legendPos val="r"/>
      <c:layout>
        <c:manualLayout>
          <c:xMode val="edge"/>
          <c:yMode val="edge"/>
          <c:x val="0.40535355953566632"/>
          <c:y val="0.84660059425741363"/>
          <c:w val="0.56552123510367214"/>
          <c:h val="0.15339940574258776"/>
        </c:manualLayout>
      </c:layout>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01359632607194"/>
          <c:y val="2.5195613185836494E-2"/>
          <c:w val="0.84493426492434964"/>
          <c:h val="0.94960877362832985"/>
        </c:manualLayout>
      </c:layout>
      <c:barChart>
        <c:barDir val="bar"/>
        <c:grouping val="clustered"/>
        <c:varyColors val="0"/>
        <c:ser>
          <c:idx val="0"/>
          <c:order val="0"/>
          <c:tx>
            <c:strRef>
              <c:f>'Ark1'!$B$1</c:f>
              <c:strCache>
                <c:ptCount val="1"/>
                <c:pt idx="0">
                  <c:v>Mann</c:v>
                </c:pt>
              </c:strCache>
            </c:strRef>
          </c:tx>
          <c:spPr>
            <a:solidFill>
              <a:schemeClr val="accent1">
                <a:lumMod val="75000"/>
              </a:schemeClr>
            </a:solidFill>
            <a:ln>
              <a:noFill/>
            </a:ln>
          </c:spPr>
          <c:invertIfNegative val="0"/>
          <c:dLbls>
            <c:numFmt formatCode="#,##0.0" sourceLinked="0"/>
            <c:spPr>
              <a:noFill/>
              <a:ln>
                <a:noFill/>
              </a:ln>
              <a:effectLst/>
            </c:spPr>
            <c:txPr>
              <a:bodyPr/>
              <a:lstStyle/>
              <a:p>
                <a:pPr>
                  <a:defRPr sz="105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IHA NMBU</c:v>
                </c:pt>
                <c:pt idx="3">
                  <c:v>IKBM NMBU</c:v>
                </c:pt>
                <c:pt idx="4">
                  <c:v>ILP NMBU</c:v>
                </c:pt>
                <c:pt idx="5">
                  <c:v>IMT NMBU</c:v>
                </c:pt>
                <c:pt idx="6">
                  <c:v>INA NMBU</c:v>
                </c:pt>
                <c:pt idx="7">
                  <c:v>IPM NMBU</c:v>
                </c:pt>
                <c:pt idx="8">
                  <c:v>NOR NMBU</c:v>
                </c:pt>
                <c:pt idx="9">
                  <c:v>HH NMBU</c:v>
                </c:pt>
              </c:strCache>
            </c:strRef>
          </c:cat>
          <c:val>
            <c:numRef>
              <c:f>'Ark1'!$B$2:$B$11</c:f>
              <c:numCache>
                <c:formatCode>General</c:formatCode>
                <c:ptCount val="10"/>
                <c:pt idx="0">
                  <c:v>7.07</c:v>
                </c:pt>
                <c:pt idx="2">
                  <c:v>0</c:v>
                </c:pt>
                <c:pt idx="3">
                  <c:v>5.88</c:v>
                </c:pt>
                <c:pt idx="4">
                  <c:v>11.67</c:v>
                </c:pt>
                <c:pt idx="5">
                  <c:v>7.52</c:v>
                </c:pt>
                <c:pt idx="6">
                  <c:v>9.26</c:v>
                </c:pt>
                <c:pt idx="7">
                  <c:v>8</c:v>
                </c:pt>
                <c:pt idx="8">
                  <c:v>9.09</c:v>
                </c:pt>
                <c:pt idx="9">
                  <c:v>2.44</c:v>
                </c:pt>
              </c:numCache>
            </c:numRef>
          </c:val>
        </c:ser>
        <c:ser>
          <c:idx val="1"/>
          <c:order val="1"/>
          <c:tx>
            <c:strRef>
              <c:f>'Ark1'!$C$1</c:f>
              <c:strCache>
                <c:ptCount val="1"/>
                <c:pt idx="0">
                  <c:v>Kvinne</c:v>
                </c:pt>
              </c:strCache>
            </c:strRef>
          </c:tx>
          <c:invertIfNegative val="0"/>
          <c:dLbls>
            <c:numFmt formatCode="#,##0.0" sourceLinked="0"/>
            <c:spPr>
              <a:noFill/>
              <a:ln>
                <a:noFill/>
              </a:ln>
              <a:effectLst/>
            </c:spPr>
            <c:txPr>
              <a:bodyPr/>
              <a:lstStyle/>
              <a:p>
                <a:pPr>
                  <a:defRPr sz="110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IHA NMBU</c:v>
                </c:pt>
                <c:pt idx="3">
                  <c:v>IKBM NMBU</c:v>
                </c:pt>
                <c:pt idx="4">
                  <c:v>ILP NMBU</c:v>
                </c:pt>
                <c:pt idx="5">
                  <c:v>IMT NMBU</c:v>
                </c:pt>
                <c:pt idx="6">
                  <c:v>INA NMBU</c:v>
                </c:pt>
                <c:pt idx="7">
                  <c:v>IPM NMBU</c:v>
                </c:pt>
                <c:pt idx="8">
                  <c:v>NOR NMBU</c:v>
                </c:pt>
                <c:pt idx="9">
                  <c:v>HH NMBU</c:v>
                </c:pt>
              </c:strCache>
            </c:strRef>
          </c:cat>
          <c:val>
            <c:numRef>
              <c:f>'Ark1'!$C$2:$C$11</c:f>
              <c:numCache>
                <c:formatCode>General</c:formatCode>
                <c:ptCount val="10"/>
                <c:pt idx="0">
                  <c:v>2.86</c:v>
                </c:pt>
                <c:pt idx="2">
                  <c:v>0</c:v>
                </c:pt>
                <c:pt idx="3">
                  <c:v>0</c:v>
                </c:pt>
                <c:pt idx="4">
                  <c:v>6.57</c:v>
                </c:pt>
                <c:pt idx="5">
                  <c:v>1.89</c:v>
                </c:pt>
                <c:pt idx="6">
                  <c:v>3.37</c:v>
                </c:pt>
                <c:pt idx="7">
                  <c:v>3.37</c:v>
                </c:pt>
                <c:pt idx="8">
                  <c:v>6.45</c:v>
                </c:pt>
                <c:pt idx="9">
                  <c:v>0</c:v>
                </c:pt>
              </c:numCache>
            </c:numRef>
          </c:val>
        </c:ser>
        <c:dLbls>
          <c:showLegendKey val="0"/>
          <c:showVal val="0"/>
          <c:showCatName val="0"/>
          <c:showSerName val="0"/>
          <c:showPercent val="0"/>
          <c:showBubbleSize val="0"/>
        </c:dLbls>
        <c:gapWidth val="40"/>
        <c:axId val="365041488"/>
        <c:axId val="365041880"/>
      </c:barChart>
      <c:catAx>
        <c:axId val="365041488"/>
        <c:scaling>
          <c:orientation val="maxMin"/>
        </c:scaling>
        <c:delete val="0"/>
        <c:axPos val="l"/>
        <c:numFmt formatCode="General" sourceLinked="0"/>
        <c:majorTickMark val="none"/>
        <c:minorTickMark val="none"/>
        <c:tickLblPos val="nextTo"/>
        <c:txPr>
          <a:bodyPr/>
          <a:lstStyle/>
          <a:p>
            <a:pPr>
              <a:defRPr sz="1200"/>
            </a:pPr>
            <a:endParaRPr lang="nb-NO"/>
          </a:p>
        </c:txPr>
        <c:crossAx val="365041880"/>
        <c:crosses val="autoZero"/>
        <c:auto val="1"/>
        <c:lblAlgn val="ctr"/>
        <c:lblOffset val="100"/>
        <c:noMultiLvlLbl val="0"/>
      </c:catAx>
      <c:valAx>
        <c:axId val="365041880"/>
        <c:scaling>
          <c:orientation val="minMax"/>
          <c:max val="100"/>
          <c:min val="0"/>
        </c:scaling>
        <c:delete val="1"/>
        <c:axPos val="t"/>
        <c:numFmt formatCode="General" sourceLinked="1"/>
        <c:majorTickMark val="none"/>
        <c:minorTickMark val="none"/>
        <c:tickLblPos val="none"/>
        <c:crossAx val="365041488"/>
        <c:crosses val="autoZero"/>
        <c:crossBetween val="between"/>
        <c:majorUnit val="10"/>
      </c:valAx>
      <c:spPr>
        <a:noFill/>
        <a:ln w="25400">
          <a:noFill/>
        </a:ln>
      </c:spPr>
    </c:plotArea>
    <c:legend>
      <c:legendPos val="r"/>
      <c:layout>
        <c:manualLayout>
          <c:xMode val="edge"/>
          <c:yMode val="edge"/>
          <c:x val="0.25493725869200373"/>
          <c:y val="0.17029514641742319"/>
          <c:w val="0.11606429177485711"/>
          <c:h val="0.2397257792612415"/>
        </c:manualLayout>
      </c:layout>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2.8956152467304642E-2"/>
          <c:w val="0.89668180143726717"/>
          <c:h val="0.87421609041781423"/>
        </c:manualLayout>
      </c:layout>
      <c:barChart>
        <c:barDir val="col"/>
        <c:grouping val="clustered"/>
        <c:varyColors val="0"/>
        <c:ser>
          <c:idx val="0"/>
          <c:order val="0"/>
          <c:tx>
            <c:strRef>
              <c:f>'Ark1'!$B$1</c:f>
              <c:strCache>
                <c:ptCount val="1"/>
                <c:pt idx="0">
                  <c:v>Menn</c:v>
                </c:pt>
              </c:strCache>
            </c:strRef>
          </c:tx>
          <c:spPr>
            <a:solidFill>
              <a:schemeClr val="accent1">
                <a:lumMod val="75000"/>
              </a:schemeClr>
            </a:solidFill>
          </c:spPr>
          <c:invertIfNegative val="0"/>
          <c:dLbls>
            <c:spPr>
              <a:noFill/>
              <a:ln>
                <a:noFill/>
              </a:ln>
              <a:effectLst/>
            </c:spPr>
            <c:txPr>
              <a:bodyPr/>
              <a:lstStyle/>
              <a:p>
                <a:pPr>
                  <a:defRPr sz="140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'Ark1'!$A$2:$A$4</c:f>
              <c:strCache>
                <c:ptCount val="3"/>
                <c:pt idx="0">
                  <c:v>Normal</c:v>
                </c:pt>
                <c:pt idx="1">
                  <c:v>Risiko</c:v>
                </c:pt>
                <c:pt idx="2">
                  <c:v>Skadelig</c:v>
                </c:pt>
              </c:strCache>
            </c:strRef>
          </c:cat>
          <c:val>
            <c:numRef>
              <c:f>'Ark1'!$B$2:$B$4</c:f>
              <c:numCache>
                <c:formatCode>0</c:formatCode>
                <c:ptCount val="3"/>
                <c:pt idx="0">
                  <c:v>4.12</c:v>
                </c:pt>
                <c:pt idx="1">
                  <c:v>9.2100000000000009</c:v>
                </c:pt>
                <c:pt idx="2">
                  <c:v>16.22</c:v>
                </c:pt>
              </c:numCache>
            </c:numRef>
          </c:val>
        </c:ser>
        <c:ser>
          <c:idx val="1"/>
          <c:order val="1"/>
          <c:tx>
            <c:strRef>
              <c:f>'Ark1'!$C$1</c:f>
              <c:strCache>
                <c:ptCount val="1"/>
                <c:pt idx="0">
                  <c:v>Kvinner</c:v>
                </c:pt>
              </c:strCache>
            </c:strRef>
          </c:tx>
          <c:invertIfNegative val="0"/>
          <c:dLbls>
            <c:spPr>
              <a:noFill/>
              <a:ln>
                <a:noFill/>
              </a:ln>
              <a:effectLst/>
            </c:spPr>
            <c:txPr>
              <a:bodyPr/>
              <a:lstStyle/>
              <a:p>
                <a:pPr>
                  <a:defRPr sz="140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'Ark1'!$A$2:$A$4</c:f>
              <c:strCache>
                <c:ptCount val="3"/>
                <c:pt idx="0">
                  <c:v>Normal</c:v>
                </c:pt>
                <c:pt idx="1">
                  <c:v>Risiko</c:v>
                </c:pt>
                <c:pt idx="2">
                  <c:v>Skadelig</c:v>
                </c:pt>
              </c:strCache>
            </c:strRef>
          </c:cat>
          <c:val>
            <c:numRef>
              <c:f>'Ark1'!$C$2:$C$4</c:f>
              <c:numCache>
                <c:formatCode>0</c:formatCode>
                <c:ptCount val="3"/>
                <c:pt idx="0">
                  <c:v>1.37</c:v>
                </c:pt>
                <c:pt idx="1">
                  <c:v>5.26</c:v>
                </c:pt>
                <c:pt idx="2">
                  <c:v>6.02</c:v>
                </c:pt>
              </c:numCache>
            </c:numRef>
          </c:val>
        </c:ser>
        <c:dLbls>
          <c:showLegendKey val="0"/>
          <c:showVal val="0"/>
          <c:showCatName val="0"/>
          <c:showSerName val="0"/>
          <c:showPercent val="0"/>
          <c:showBubbleSize val="0"/>
        </c:dLbls>
        <c:gapWidth val="40"/>
        <c:axId val="365043448"/>
        <c:axId val="365050112"/>
      </c:barChart>
      <c:catAx>
        <c:axId val="365043448"/>
        <c:scaling>
          <c:orientation val="minMax"/>
        </c:scaling>
        <c:delete val="0"/>
        <c:axPos val="b"/>
        <c:numFmt formatCode="General" sourceLinked="0"/>
        <c:majorTickMark val="out"/>
        <c:minorTickMark val="none"/>
        <c:tickLblPos val="nextTo"/>
        <c:txPr>
          <a:bodyPr/>
          <a:lstStyle/>
          <a:p>
            <a:pPr>
              <a:defRPr sz="1200"/>
            </a:pPr>
            <a:endParaRPr lang="nb-NO"/>
          </a:p>
        </c:txPr>
        <c:crossAx val="365050112"/>
        <c:crosses val="autoZero"/>
        <c:auto val="1"/>
        <c:lblAlgn val="ctr"/>
        <c:lblOffset val="100"/>
        <c:noMultiLvlLbl val="0"/>
      </c:catAx>
      <c:valAx>
        <c:axId val="365050112"/>
        <c:scaling>
          <c:orientation val="minMax"/>
          <c:max val="50"/>
          <c:min val="0"/>
        </c:scaling>
        <c:delete val="0"/>
        <c:axPos val="l"/>
        <c:majorGridlines>
          <c:spPr>
            <a:ln>
              <a:solidFill>
                <a:schemeClr val="bg1">
                  <a:lumMod val="95000"/>
                </a:schemeClr>
              </a:solidFill>
            </a:ln>
          </c:spPr>
        </c:majorGridlines>
        <c:numFmt formatCode="0" sourceLinked="1"/>
        <c:majorTickMark val="out"/>
        <c:minorTickMark val="none"/>
        <c:tickLblPos val="none"/>
        <c:crossAx val="365043448"/>
        <c:crosses val="autoZero"/>
        <c:crossBetween val="between"/>
      </c:valAx>
    </c:plotArea>
    <c:legend>
      <c:legendPos val="r"/>
      <c:layout>
        <c:manualLayout>
          <c:xMode val="edge"/>
          <c:yMode val="edge"/>
          <c:x val="3.5498248732596972E-2"/>
          <c:y val="4.644633183377659E-2"/>
          <c:w val="0.68635721761909996"/>
          <c:h val="0.11683610610429687"/>
        </c:manualLayout>
      </c:layout>
      <c:overlay val="0"/>
      <c:spPr>
        <a:solidFill>
          <a:schemeClr val="bg1"/>
        </a:solidFill>
      </c:spPr>
      <c:txPr>
        <a:bodyPr/>
        <a:lstStyle/>
        <a:p>
          <a:pPr>
            <a:defRPr sz="16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3.437500000000001E-2"/>
          <c:w val="0.82046719160104631"/>
          <c:h val="0.88434931960964913"/>
        </c:manualLayout>
      </c:layout>
      <c:barChart>
        <c:barDir val="bar"/>
        <c:grouping val="stacked"/>
        <c:varyColors val="0"/>
        <c:ser>
          <c:idx val="0"/>
          <c:order val="0"/>
          <c:tx>
            <c:strRef>
              <c:f>'Ark1'!$B$1</c:f>
              <c:strCache>
                <c:ptCount val="1"/>
                <c:pt idx="0">
                  <c:v>Under 35'</c:v>
                </c:pt>
              </c:strCache>
            </c:strRef>
          </c:tx>
          <c:spPr>
            <a:solidFill>
              <a:schemeClr val="tx2">
                <a:lumMod val="75000"/>
              </a:schemeClr>
            </a:solidFill>
            <a:ln>
              <a:noFill/>
            </a:ln>
          </c:spPr>
          <c:invertIfNegative val="0"/>
          <c:dLbls>
            <c:spPr>
              <a:noFill/>
              <a:ln>
                <a:noFill/>
              </a:ln>
              <a:effectLst/>
            </c:spPr>
            <c:txPr>
              <a:bodyPr/>
              <a:lstStyle/>
              <a:p>
                <a:pPr>
                  <a:defRPr sz="11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IHA NMBU</c:v>
                </c:pt>
                <c:pt idx="3">
                  <c:v>IKBM NMBU</c:v>
                </c:pt>
                <c:pt idx="4">
                  <c:v>ILP NMBU</c:v>
                </c:pt>
                <c:pt idx="5">
                  <c:v>IMT NMBU</c:v>
                </c:pt>
                <c:pt idx="6">
                  <c:v>INA NMBU</c:v>
                </c:pt>
                <c:pt idx="7">
                  <c:v>IPM NMBU</c:v>
                </c:pt>
                <c:pt idx="8">
                  <c:v>NOR NMBU</c:v>
                </c:pt>
                <c:pt idx="9">
                  <c:v>HH NMBU</c:v>
                </c:pt>
              </c:strCache>
            </c:strRef>
          </c:cat>
          <c:val>
            <c:numRef>
              <c:f>'Ark1'!$B$2:$B$11</c:f>
              <c:numCache>
                <c:formatCode>General</c:formatCode>
                <c:ptCount val="10"/>
                <c:pt idx="0" formatCode="0">
                  <c:v>30.66</c:v>
                </c:pt>
                <c:pt idx="2" formatCode="0">
                  <c:v>18.47</c:v>
                </c:pt>
                <c:pt idx="3" formatCode="0">
                  <c:v>35.53</c:v>
                </c:pt>
                <c:pt idx="4" formatCode="0">
                  <c:v>23.31</c:v>
                </c:pt>
                <c:pt idx="5" formatCode="0">
                  <c:v>28.85</c:v>
                </c:pt>
                <c:pt idx="6" formatCode="0">
                  <c:v>42.2</c:v>
                </c:pt>
                <c:pt idx="7" formatCode="0">
                  <c:v>40.39</c:v>
                </c:pt>
                <c:pt idx="8" formatCode="0">
                  <c:v>33.07</c:v>
                </c:pt>
                <c:pt idx="9" formatCode="0">
                  <c:v>22.47</c:v>
                </c:pt>
              </c:numCache>
            </c:numRef>
          </c:val>
        </c:ser>
        <c:ser>
          <c:idx val="1"/>
          <c:order val="1"/>
          <c:tx>
            <c:strRef>
              <c:f>'Ark1'!$C$1</c:f>
              <c:strCache>
                <c:ptCount val="1"/>
                <c:pt idx="0">
                  <c:v>35'-59'</c:v>
                </c:pt>
              </c:strCache>
            </c:strRef>
          </c:tx>
          <c:spPr>
            <a:solidFill>
              <a:schemeClr val="tx2">
                <a:lumMod val="60000"/>
                <a:lumOff val="40000"/>
              </a:schemeClr>
            </a:solidFill>
            <a:ln>
              <a:noFill/>
            </a:ln>
          </c:spPr>
          <c:invertIfNegative val="0"/>
          <c:dLbls>
            <c:spPr>
              <a:noFill/>
              <a:ln>
                <a:noFill/>
              </a:ln>
              <a:effectLst/>
            </c:spPr>
            <c:txPr>
              <a:bodyPr/>
              <a:lstStyle/>
              <a:p>
                <a:pPr>
                  <a:defRPr sz="11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IHA NMBU</c:v>
                </c:pt>
                <c:pt idx="3">
                  <c:v>IKBM NMBU</c:v>
                </c:pt>
                <c:pt idx="4">
                  <c:v>ILP NMBU</c:v>
                </c:pt>
                <c:pt idx="5">
                  <c:v>IMT NMBU</c:v>
                </c:pt>
                <c:pt idx="6">
                  <c:v>INA NMBU</c:v>
                </c:pt>
                <c:pt idx="7">
                  <c:v>IPM NMBU</c:v>
                </c:pt>
                <c:pt idx="8">
                  <c:v>NOR NMBU</c:v>
                </c:pt>
                <c:pt idx="9">
                  <c:v>HH NMBU</c:v>
                </c:pt>
              </c:strCache>
            </c:strRef>
          </c:cat>
          <c:val>
            <c:numRef>
              <c:f>'Ark1'!$C$2:$C$11</c:f>
              <c:numCache>
                <c:formatCode>General</c:formatCode>
                <c:ptCount val="10"/>
                <c:pt idx="0" formatCode="0">
                  <c:v>23.87</c:v>
                </c:pt>
                <c:pt idx="2" formatCode="0">
                  <c:v>38.630000000000003</c:v>
                </c:pt>
                <c:pt idx="3" formatCode="0">
                  <c:v>28.94</c:v>
                </c:pt>
                <c:pt idx="4" formatCode="0">
                  <c:v>22.77</c:v>
                </c:pt>
                <c:pt idx="5" formatCode="0">
                  <c:v>29.01</c:v>
                </c:pt>
                <c:pt idx="6" formatCode="0">
                  <c:v>14.57</c:v>
                </c:pt>
                <c:pt idx="7" formatCode="0">
                  <c:v>23.85</c:v>
                </c:pt>
                <c:pt idx="8" formatCode="0">
                  <c:v>22.44</c:v>
                </c:pt>
                <c:pt idx="9" formatCode="0">
                  <c:v>15.96</c:v>
                </c:pt>
              </c:numCache>
            </c:numRef>
          </c:val>
        </c:ser>
        <c:ser>
          <c:idx val="2"/>
          <c:order val="2"/>
          <c:tx>
            <c:strRef>
              <c:f>'Ark1'!$D$1</c:f>
              <c:strCache>
                <c:ptCount val="1"/>
                <c:pt idx="0">
                  <c:v>60'-74'</c:v>
                </c:pt>
              </c:strCache>
            </c:strRef>
          </c:tx>
          <c:spPr>
            <a:solidFill>
              <a:schemeClr val="tx2">
                <a:lumMod val="40000"/>
                <a:lumOff val="60000"/>
              </a:schemeClr>
            </a:solidFill>
            <a:ln>
              <a:noFill/>
            </a:ln>
          </c:spPr>
          <c:invertIfNegative val="0"/>
          <c:dLbls>
            <c:spPr>
              <a:noFill/>
              <a:ln>
                <a:noFill/>
              </a:ln>
              <a:effectLst/>
            </c:spPr>
            <c:txPr>
              <a:bodyPr/>
              <a:lstStyle/>
              <a:p>
                <a:pPr>
                  <a:defRPr sz="1100" b="1"/>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IHA NMBU</c:v>
                </c:pt>
                <c:pt idx="3">
                  <c:v>IKBM NMBU</c:v>
                </c:pt>
                <c:pt idx="4">
                  <c:v>ILP NMBU</c:v>
                </c:pt>
                <c:pt idx="5">
                  <c:v>IMT NMBU</c:v>
                </c:pt>
                <c:pt idx="6">
                  <c:v>INA NMBU</c:v>
                </c:pt>
                <c:pt idx="7">
                  <c:v>IPM NMBU</c:v>
                </c:pt>
                <c:pt idx="8">
                  <c:v>NOR NMBU</c:v>
                </c:pt>
                <c:pt idx="9">
                  <c:v>HH NMBU</c:v>
                </c:pt>
              </c:strCache>
            </c:strRef>
          </c:cat>
          <c:val>
            <c:numRef>
              <c:f>'Ark1'!$D$2:$D$11</c:f>
              <c:numCache>
                <c:formatCode>General</c:formatCode>
                <c:ptCount val="10"/>
                <c:pt idx="0" formatCode="0">
                  <c:v>11.95</c:v>
                </c:pt>
                <c:pt idx="2" formatCode="0">
                  <c:v>8.5299999999999994</c:v>
                </c:pt>
                <c:pt idx="3" formatCode="0">
                  <c:v>14.92</c:v>
                </c:pt>
                <c:pt idx="4" formatCode="0">
                  <c:v>18.29</c:v>
                </c:pt>
                <c:pt idx="5" formatCode="0">
                  <c:v>12.71</c:v>
                </c:pt>
                <c:pt idx="6" formatCode="0">
                  <c:v>12.74</c:v>
                </c:pt>
                <c:pt idx="7" formatCode="0">
                  <c:v>6.65</c:v>
                </c:pt>
                <c:pt idx="8" formatCode="0">
                  <c:v>7.09</c:v>
                </c:pt>
                <c:pt idx="9" formatCode="0">
                  <c:v>10.89</c:v>
                </c:pt>
              </c:numCache>
            </c:numRef>
          </c:val>
        </c:ser>
        <c:ser>
          <c:idx val="3"/>
          <c:order val="3"/>
          <c:tx>
            <c:strRef>
              <c:f>'Ark1'!$E$1</c:f>
              <c:strCache>
                <c:ptCount val="1"/>
                <c:pt idx="0">
                  <c:v>75'-150'</c:v>
                </c:pt>
              </c:strCache>
            </c:strRef>
          </c:tx>
          <c:spPr>
            <a:solidFill>
              <a:schemeClr val="accent4">
                <a:lumMod val="60000"/>
                <a:lumOff val="40000"/>
              </a:schemeClr>
            </a:solidFill>
            <a:ln>
              <a:noFill/>
            </a:ln>
          </c:spPr>
          <c:invertIfNegative val="0"/>
          <c:dLbls>
            <c:spPr>
              <a:noFill/>
              <a:ln>
                <a:noFill/>
              </a:ln>
              <a:effectLst/>
            </c:spPr>
            <c:txPr>
              <a:bodyPr/>
              <a:lstStyle/>
              <a:p>
                <a:pPr>
                  <a:defRPr sz="11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IHA NMBU</c:v>
                </c:pt>
                <c:pt idx="3">
                  <c:v>IKBM NMBU</c:v>
                </c:pt>
                <c:pt idx="4">
                  <c:v>ILP NMBU</c:v>
                </c:pt>
                <c:pt idx="5">
                  <c:v>IMT NMBU</c:v>
                </c:pt>
                <c:pt idx="6">
                  <c:v>INA NMBU</c:v>
                </c:pt>
                <c:pt idx="7">
                  <c:v>IPM NMBU</c:v>
                </c:pt>
                <c:pt idx="8">
                  <c:v>NOR NMBU</c:v>
                </c:pt>
                <c:pt idx="9">
                  <c:v>HH NMBU</c:v>
                </c:pt>
              </c:strCache>
            </c:strRef>
          </c:cat>
          <c:val>
            <c:numRef>
              <c:f>'Ark1'!$E$2:$E$11</c:f>
              <c:numCache>
                <c:formatCode>General</c:formatCode>
                <c:ptCount val="10"/>
                <c:pt idx="0" formatCode="0">
                  <c:v>26.32</c:v>
                </c:pt>
                <c:pt idx="2" formatCode="0">
                  <c:v>28.97</c:v>
                </c:pt>
                <c:pt idx="3" formatCode="0">
                  <c:v>17.329999999999998</c:v>
                </c:pt>
                <c:pt idx="4" formatCode="0">
                  <c:v>29.63</c:v>
                </c:pt>
                <c:pt idx="5" formatCode="0">
                  <c:v>24.23</c:v>
                </c:pt>
                <c:pt idx="6" formatCode="0">
                  <c:v>21.13</c:v>
                </c:pt>
                <c:pt idx="7" formatCode="0">
                  <c:v>24.03</c:v>
                </c:pt>
                <c:pt idx="8" formatCode="0">
                  <c:v>26.37</c:v>
                </c:pt>
                <c:pt idx="9" formatCode="0">
                  <c:v>38.28</c:v>
                </c:pt>
              </c:numCache>
            </c:numRef>
          </c:val>
        </c:ser>
        <c:ser>
          <c:idx val="4"/>
          <c:order val="4"/>
          <c:tx>
            <c:strRef>
              <c:f>'Ark1'!$F$1</c:f>
              <c:strCache>
                <c:ptCount val="1"/>
                <c:pt idx="0">
                  <c:v>151' og over</c:v>
                </c:pt>
              </c:strCache>
            </c:strRef>
          </c:tx>
          <c:spPr>
            <a:solidFill>
              <a:schemeClr val="accent4">
                <a:lumMod val="75000"/>
              </a:schemeClr>
            </a:solidFill>
            <a:ln>
              <a:noFill/>
            </a:ln>
          </c:spPr>
          <c:invertIfNegative val="0"/>
          <c:dLbls>
            <c:spPr>
              <a:noFill/>
              <a:ln>
                <a:noFill/>
              </a:ln>
              <a:effectLst/>
            </c:spPr>
            <c:txPr>
              <a:bodyPr/>
              <a:lstStyle/>
              <a:p>
                <a:pPr>
                  <a:defRPr sz="1100" b="1" baseline="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IHA NMBU</c:v>
                </c:pt>
                <c:pt idx="3">
                  <c:v>IKBM NMBU</c:v>
                </c:pt>
                <c:pt idx="4">
                  <c:v>ILP NMBU</c:v>
                </c:pt>
                <c:pt idx="5">
                  <c:v>IMT NMBU</c:v>
                </c:pt>
                <c:pt idx="6">
                  <c:v>INA NMBU</c:v>
                </c:pt>
                <c:pt idx="7">
                  <c:v>IPM NMBU</c:v>
                </c:pt>
                <c:pt idx="8">
                  <c:v>NOR NMBU</c:v>
                </c:pt>
                <c:pt idx="9">
                  <c:v>HH NMBU</c:v>
                </c:pt>
              </c:strCache>
            </c:strRef>
          </c:cat>
          <c:val>
            <c:numRef>
              <c:f>'Ark1'!$F$2:$F$11</c:f>
              <c:numCache>
                <c:formatCode>General</c:formatCode>
                <c:ptCount val="10"/>
                <c:pt idx="0" formatCode="0">
                  <c:v>7.2</c:v>
                </c:pt>
                <c:pt idx="2" formatCode="0">
                  <c:v>5.39</c:v>
                </c:pt>
                <c:pt idx="3" formatCode="0">
                  <c:v>3.28</c:v>
                </c:pt>
                <c:pt idx="4" formatCode="0">
                  <c:v>6</c:v>
                </c:pt>
                <c:pt idx="5" formatCode="0">
                  <c:v>5.2</c:v>
                </c:pt>
                <c:pt idx="6" formatCode="0">
                  <c:v>9.35</c:v>
                </c:pt>
                <c:pt idx="7" formatCode="0">
                  <c:v>5.08</c:v>
                </c:pt>
                <c:pt idx="8" formatCode="0">
                  <c:v>11.02</c:v>
                </c:pt>
                <c:pt idx="9" formatCode="0">
                  <c:v>12.4</c:v>
                </c:pt>
              </c:numCache>
            </c:numRef>
          </c:val>
        </c:ser>
        <c:dLbls>
          <c:showLegendKey val="0"/>
          <c:showVal val="0"/>
          <c:showCatName val="0"/>
          <c:showSerName val="0"/>
          <c:showPercent val="0"/>
          <c:showBubbleSize val="0"/>
        </c:dLbls>
        <c:gapWidth val="50"/>
        <c:overlap val="100"/>
        <c:axId val="365048152"/>
        <c:axId val="365050896"/>
      </c:barChart>
      <c:catAx>
        <c:axId val="365048152"/>
        <c:scaling>
          <c:orientation val="maxMin"/>
        </c:scaling>
        <c:delete val="0"/>
        <c:axPos val="l"/>
        <c:numFmt formatCode="General" sourceLinked="0"/>
        <c:majorTickMark val="out"/>
        <c:minorTickMark val="none"/>
        <c:tickLblPos val="nextTo"/>
        <c:txPr>
          <a:bodyPr/>
          <a:lstStyle/>
          <a:p>
            <a:pPr>
              <a:defRPr sz="1100"/>
            </a:pPr>
            <a:endParaRPr lang="nb-NO"/>
          </a:p>
        </c:txPr>
        <c:crossAx val="365050896"/>
        <c:crosses val="autoZero"/>
        <c:auto val="1"/>
        <c:lblAlgn val="ctr"/>
        <c:lblOffset val="100"/>
        <c:noMultiLvlLbl val="0"/>
      </c:catAx>
      <c:valAx>
        <c:axId val="365050896"/>
        <c:scaling>
          <c:orientation val="minMax"/>
          <c:max val="100"/>
          <c:min val="0"/>
        </c:scaling>
        <c:delete val="1"/>
        <c:axPos val="t"/>
        <c:majorGridlines/>
        <c:numFmt formatCode="0" sourceLinked="1"/>
        <c:majorTickMark val="out"/>
        <c:minorTickMark val="none"/>
        <c:tickLblPos val="none"/>
        <c:crossAx val="365048152"/>
        <c:crosses val="autoZero"/>
        <c:crossBetween val="between"/>
      </c:valAx>
    </c:plotArea>
    <c:legend>
      <c:legendPos val="r"/>
      <c:layout>
        <c:manualLayout>
          <c:xMode val="edge"/>
          <c:yMode val="edge"/>
          <c:x val="0.11007785577341558"/>
          <c:y val="0.94184629127229591"/>
          <c:w val="0.85270660548420263"/>
          <c:h val="5.7720737122398585E-2"/>
        </c:manualLayout>
      </c:layout>
      <c:overlay val="0"/>
      <c:txPr>
        <a:bodyPr/>
        <a:lstStyle/>
        <a:p>
          <a:pPr>
            <a:defRPr sz="12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317550364774284"/>
          <c:y val="3.437500000000001E-2"/>
          <c:w val="0.8512916388919749"/>
          <c:h val="0.89736471442290278"/>
        </c:manualLayout>
      </c:layout>
      <c:barChart>
        <c:barDir val="bar"/>
        <c:grouping val="stacked"/>
        <c:varyColors val="0"/>
        <c:ser>
          <c:idx val="0"/>
          <c:order val="0"/>
          <c:tx>
            <c:strRef>
              <c:f>'Ark1'!$B$1</c:f>
              <c:strCache>
                <c:ptCount val="1"/>
                <c:pt idx="0">
                  <c:v>Sårbar</c:v>
                </c:pt>
              </c:strCache>
            </c:strRef>
          </c:tx>
          <c:spPr>
            <a:solidFill>
              <a:srgbClr val="C00000"/>
            </a:solidFill>
            <a:ln>
              <a:noFill/>
            </a:ln>
          </c:spPr>
          <c:invertIfNegative val="0"/>
          <c:dLbls>
            <c:spPr>
              <a:noFill/>
              <a:ln>
                <a:noFill/>
              </a:ln>
              <a:effectLst/>
            </c:spPr>
            <c:txPr>
              <a:bodyPr/>
              <a:lstStyle/>
              <a:p>
                <a:pPr>
                  <a:defRPr sz="12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'Ark1'!$A$2:$A$16</c:f>
              <c:strCache>
                <c:ptCount val="15"/>
                <c:pt idx="0">
                  <c:v>NMBU</c:v>
                </c:pt>
                <c:pt idx="2">
                  <c:v>18-20 år</c:v>
                </c:pt>
                <c:pt idx="3">
                  <c:v>21-22 år</c:v>
                </c:pt>
                <c:pt idx="4">
                  <c:v>23-25 år</c:v>
                </c:pt>
                <c:pt idx="5">
                  <c:v>26-28 år</c:v>
                </c:pt>
                <c:pt idx="6">
                  <c:v>29-34 år</c:v>
                </c:pt>
                <c:pt idx="8">
                  <c:v>Mann</c:v>
                </c:pt>
                <c:pt idx="9">
                  <c:v>Kvinne</c:v>
                </c:pt>
                <c:pt idx="11">
                  <c:v>Gift/partner</c:v>
                </c:pt>
                <c:pt idx="12">
                  <c:v>Samboer</c:v>
                </c:pt>
                <c:pt idx="13">
                  <c:v>Kjæreste, bor alene</c:v>
                </c:pt>
                <c:pt idx="14">
                  <c:v>Singel</c:v>
                </c:pt>
              </c:strCache>
            </c:strRef>
          </c:cat>
          <c:val>
            <c:numRef>
              <c:f>'Ark1'!$B$2:$B$16</c:f>
              <c:numCache>
                <c:formatCode>General</c:formatCode>
                <c:ptCount val="15"/>
                <c:pt idx="0" formatCode="0">
                  <c:v>26.67</c:v>
                </c:pt>
                <c:pt idx="2" formatCode="0">
                  <c:v>24.85</c:v>
                </c:pt>
                <c:pt idx="3" formatCode="0">
                  <c:v>24.32</c:v>
                </c:pt>
                <c:pt idx="4" formatCode="0">
                  <c:v>25.24</c:v>
                </c:pt>
                <c:pt idx="5" formatCode="0">
                  <c:v>31.14</c:v>
                </c:pt>
                <c:pt idx="6" formatCode="0">
                  <c:v>37.67</c:v>
                </c:pt>
                <c:pt idx="8" formatCode="0">
                  <c:v>22.34</c:v>
                </c:pt>
                <c:pt idx="9" formatCode="0">
                  <c:v>30.33</c:v>
                </c:pt>
                <c:pt idx="11" formatCode="0">
                  <c:v>24.72</c:v>
                </c:pt>
                <c:pt idx="12" formatCode="0">
                  <c:v>26.31</c:v>
                </c:pt>
                <c:pt idx="13" formatCode="0">
                  <c:v>27.25</c:v>
                </c:pt>
                <c:pt idx="14" formatCode="0">
                  <c:v>26.5</c:v>
                </c:pt>
              </c:numCache>
            </c:numRef>
          </c:val>
        </c:ser>
        <c:ser>
          <c:idx val="1"/>
          <c:order val="1"/>
          <c:tx>
            <c:strRef>
              <c:f>'Ark1'!$C$1</c:f>
              <c:strCache>
                <c:ptCount val="1"/>
                <c:pt idx="0">
                  <c:v>Verken/eller</c:v>
                </c:pt>
              </c:strCache>
            </c:strRef>
          </c:tx>
          <c:spPr>
            <a:solidFill>
              <a:schemeClr val="accent1">
                <a:lumMod val="60000"/>
                <a:lumOff val="40000"/>
              </a:schemeClr>
            </a:solidFill>
            <a:ln>
              <a:noFill/>
            </a:ln>
          </c:spPr>
          <c:invertIfNegative val="0"/>
          <c:dLbls>
            <c:spPr>
              <a:noFill/>
              <a:ln>
                <a:noFill/>
              </a:ln>
              <a:effectLst/>
            </c:spPr>
            <c:txPr>
              <a:bodyPr/>
              <a:lstStyle/>
              <a:p>
                <a:pPr>
                  <a:defRPr sz="1200" b="1">
                    <a:solidFill>
                      <a:schemeClr val="tx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'Ark1'!$A$2:$A$16</c:f>
              <c:strCache>
                <c:ptCount val="15"/>
                <c:pt idx="0">
                  <c:v>NMBU</c:v>
                </c:pt>
                <c:pt idx="2">
                  <c:v>18-20 år</c:v>
                </c:pt>
                <c:pt idx="3">
                  <c:v>21-22 år</c:v>
                </c:pt>
                <c:pt idx="4">
                  <c:v>23-25 år</c:v>
                </c:pt>
                <c:pt idx="5">
                  <c:v>26-28 år</c:v>
                </c:pt>
                <c:pt idx="6">
                  <c:v>29-34 år</c:v>
                </c:pt>
                <c:pt idx="8">
                  <c:v>Mann</c:v>
                </c:pt>
                <c:pt idx="9">
                  <c:v>Kvinne</c:v>
                </c:pt>
                <c:pt idx="11">
                  <c:v>Gift/partner</c:v>
                </c:pt>
                <c:pt idx="12">
                  <c:v>Samboer</c:v>
                </c:pt>
                <c:pt idx="13">
                  <c:v>Kjæreste, bor alene</c:v>
                </c:pt>
                <c:pt idx="14">
                  <c:v>Singel</c:v>
                </c:pt>
              </c:strCache>
            </c:strRef>
          </c:cat>
          <c:val>
            <c:numRef>
              <c:f>'Ark1'!$C$2:$C$16</c:f>
              <c:numCache>
                <c:formatCode>General</c:formatCode>
                <c:ptCount val="15"/>
                <c:pt idx="0" formatCode="0">
                  <c:v>21.04</c:v>
                </c:pt>
                <c:pt idx="2" formatCode="0">
                  <c:v>22.23</c:v>
                </c:pt>
                <c:pt idx="3" formatCode="0">
                  <c:v>21.47</c:v>
                </c:pt>
                <c:pt idx="4" formatCode="0">
                  <c:v>22.44</c:v>
                </c:pt>
                <c:pt idx="5" formatCode="0">
                  <c:v>17.63</c:v>
                </c:pt>
                <c:pt idx="6" formatCode="0">
                  <c:v>16.48</c:v>
                </c:pt>
                <c:pt idx="8" formatCode="0">
                  <c:v>18.190000000000001</c:v>
                </c:pt>
                <c:pt idx="9" formatCode="0">
                  <c:v>23.45</c:v>
                </c:pt>
                <c:pt idx="11" formatCode="0">
                  <c:v>15.22</c:v>
                </c:pt>
                <c:pt idx="12" formatCode="0">
                  <c:v>22.12</c:v>
                </c:pt>
                <c:pt idx="13" formatCode="0">
                  <c:v>25.12</c:v>
                </c:pt>
                <c:pt idx="14" formatCode="0">
                  <c:v>19.12</c:v>
                </c:pt>
              </c:numCache>
            </c:numRef>
          </c:val>
        </c:ser>
        <c:ser>
          <c:idx val="2"/>
          <c:order val="2"/>
          <c:tx>
            <c:strRef>
              <c:f>'Ark1'!$D$1</c:f>
              <c:strCache>
                <c:ptCount val="1"/>
                <c:pt idx="0">
                  <c:v>Robust</c:v>
                </c:pt>
              </c:strCache>
            </c:strRef>
          </c:tx>
          <c:spPr>
            <a:solidFill>
              <a:srgbClr val="92D050"/>
            </a:solidFill>
            <a:ln>
              <a:noFill/>
            </a:ln>
          </c:spPr>
          <c:invertIfNegative val="0"/>
          <c:dLbls>
            <c:spPr>
              <a:noFill/>
              <a:ln>
                <a:noFill/>
              </a:ln>
              <a:effectLst/>
            </c:spPr>
            <c:txPr>
              <a:bodyPr/>
              <a:lstStyle/>
              <a:p>
                <a:pPr>
                  <a:defRPr sz="1200" b="1">
                    <a:solidFill>
                      <a:schemeClr val="tx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'Ark1'!$A$2:$A$16</c:f>
              <c:strCache>
                <c:ptCount val="15"/>
                <c:pt idx="0">
                  <c:v>NMBU</c:v>
                </c:pt>
                <c:pt idx="2">
                  <c:v>18-20 år</c:v>
                </c:pt>
                <c:pt idx="3">
                  <c:v>21-22 år</c:v>
                </c:pt>
                <c:pt idx="4">
                  <c:v>23-25 år</c:v>
                </c:pt>
                <c:pt idx="5">
                  <c:v>26-28 år</c:v>
                </c:pt>
                <c:pt idx="6">
                  <c:v>29-34 år</c:v>
                </c:pt>
                <c:pt idx="8">
                  <c:v>Mann</c:v>
                </c:pt>
                <c:pt idx="9">
                  <c:v>Kvinne</c:v>
                </c:pt>
                <c:pt idx="11">
                  <c:v>Gift/partner</c:v>
                </c:pt>
                <c:pt idx="12">
                  <c:v>Samboer</c:v>
                </c:pt>
                <c:pt idx="13">
                  <c:v>Kjæreste, bor alene</c:v>
                </c:pt>
                <c:pt idx="14">
                  <c:v>Singel</c:v>
                </c:pt>
              </c:strCache>
            </c:strRef>
          </c:cat>
          <c:val>
            <c:numRef>
              <c:f>'Ark1'!$D$2:$D$16</c:f>
              <c:numCache>
                <c:formatCode>General</c:formatCode>
                <c:ptCount val="15"/>
                <c:pt idx="0" formatCode="0">
                  <c:v>52.28</c:v>
                </c:pt>
                <c:pt idx="2" formatCode="0">
                  <c:v>52.92</c:v>
                </c:pt>
                <c:pt idx="3" formatCode="0">
                  <c:v>54.21</c:v>
                </c:pt>
                <c:pt idx="4" formatCode="0">
                  <c:v>52.32</c:v>
                </c:pt>
                <c:pt idx="5" formatCode="0">
                  <c:v>51.23</c:v>
                </c:pt>
                <c:pt idx="6" formatCode="0">
                  <c:v>45.85</c:v>
                </c:pt>
                <c:pt idx="8" formatCode="0">
                  <c:v>59.47</c:v>
                </c:pt>
                <c:pt idx="9" formatCode="0">
                  <c:v>46.22</c:v>
                </c:pt>
                <c:pt idx="11" formatCode="0">
                  <c:v>60.06</c:v>
                </c:pt>
                <c:pt idx="12" formatCode="0">
                  <c:v>51.57</c:v>
                </c:pt>
                <c:pt idx="13" formatCode="0">
                  <c:v>47.63</c:v>
                </c:pt>
                <c:pt idx="14" formatCode="0">
                  <c:v>54.38</c:v>
                </c:pt>
              </c:numCache>
            </c:numRef>
          </c:val>
        </c:ser>
        <c:dLbls>
          <c:showLegendKey val="0"/>
          <c:showVal val="0"/>
          <c:showCatName val="0"/>
          <c:showSerName val="0"/>
          <c:showPercent val="0"/>
          <c:showBubbleSize val="0"/>
        </c:dLbls>
        <c:gapWidth val="35"/>
        <c:overlap val="100"/>
        <c:axId val="365048936"/>
        <c:axId val="365050504"/>
      </c:barChart>
      <c:catAx>
        <c:axId val="365048936"/>
        <c:scaling>
          <c:orientation val="maxMin"/>
        </c:scaling>
        <c:delete val="0"/>
        <c:axPos val="l"/>
        <c:numFmt formatCode="General" sourceLinked="0"/>
        <c:majorTickMark val="out"/>
        <c:minorTickMark val="none"/>
        <c:tickLblPos val="nextTo"/>
        <c:txPr>
          <a:bodyPr/>
          <a:lstStyle/>
          <a:p>
            <a:pPr>
              <a:defRPr sz="1200"/>
            </a:pPr>
            <a:endParaRPr lang="nb-NO"/>
          </a:p>
        </c:txPr>
        <c:crossAx val="365050504"/>
        <c:crosses val="autoZero"/>
        <c:auto val="1"/>
        <c:lblAlgn val="ctr"/>
        <c:lblOffset val="100"/>
        <c:noMultiLvlLbl val="0"/>
      </c:catAx>
      <c:valAx>
        <c:axId val="365050504"/>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365048936"/>
        <c:crosses val="autoZero"/>
        <c:crossBetween val="between"/>
      </c:valAx>
    </c:plotArea>
    <c:legend>
      <c:legendPos val="r"/>
      <c:layout>
        <c:manualLayout>
          <c:xMode val="edge"/>
          <c:yMode val="edge"/>
          <c:x val="0.1331757119579306"/>
          <c:y val="0.92965127162430961"/>
          <c:w val="0.78956963497429944"/>
          <c:h val="7.0348795360765853E-2"/>
        </c:manualLayout>
      </c:layout>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75192108284265"/>
          <c:y val="3.437500000000001E-2"/>
          <c:w val="0.83071522145687504"/>
          <c:h val="0.89736471442290278"/>
        </c:manualLayout>
      </c:layout>
      <c:barChart>
        <c:barDir val="bar"/>
        <c:grouping val="stacked"/>
        <c:varyColors val="0"/>
        <c:ser>
          <c:idx val="0"/>
          <c:order val="0"/>
          <c:tx>
            <c:strRef>
              <c:f>'Ark1'!$B$1</c:f>
              <c:strCache>
                <c:ptCount val="1"/>
                <c:pt idx="0">
                  <c:v>Sårbar</c:v>
                </c:pt>
              </c:strCache>
            </c:strRef>
          </c:tx>
          <c:spPr>
            <a:solidFill>
              <a:srgbClr val="C00000"/>
            </a:solidFill>
            <a:ln>
              <a:noFill/>
            </a:ln>
          </c:spPr>
          <c:invertIfNegative val="0"/>
          <c:dLbls>
            <c:spPr>
              <a:noFill/>
              <a:ln>
                <a:noFill/>
              </a:ln>
              <a:effectLst/>
            </c:spPr>
            <c:txPr>
              <a:bodyPr/>
              <a:lstStyle/>
              <a:p>
                <a:pPr>
                  <a:defRPr sz="11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NOR NMBU</c:v>
                </c:pt>
                <c:pt idx="3">
                  <c:v>IHA NMBU</c:v>
                </c:pt>
                <c:pt idx="4">
                  <c:v>ILP NMBU</c:v>
                </c:pt>
                <c:pt idx="5">
                  <c:v>IKBM NMBU</c:v>
                </c:pt>
                <c:pt idx="6">
                  <c:v>INA NMBU</c:v>
                </c:pt>
                <c:pt idx="7">
                  <c:v>HH NMBU</c:v>
                </c:pt>
                <c:pt idx="8">
                  <c:v>IMT NMBU</c:v>
                </c:pt>
                <c:pt idx="9">
                  <c:v>IPM NMBU</c:v>
                </c:pt>
              </c:strCache>
            </c:strRef>
          </c:cat>
          <c:val>
            <c:numRef>
              <c:f>'Ark1'!$B$2:$B$11</c:f>
              <c:numCache>
                <c:formatCode>General</c:formatCode>
                <c:ptCount val="10"/>
                <c:pt idx="0" formatCode="0">
                  <c:v>26.67</c:v>
                </c:pt>
                <c:pt idx="2" formatCode="0">
                  <c:v>35.630000000000003</c:v>
                </c:pt>
                <c:pt idx="3" formatCode="0">
                  <c:v>33.85</c:v>
                </c:pt>
                <c:pt idx="4" formatCode="0">
                  <c:v>28.42</c:v>
                </c:pt>
                <c:pt idx="5" formatCode="0">
                  <c:v>28.09</c:v>
                </c:pt>
                <c:pt idx="6" formatCode="0">
                  <c:v>27.36</c:v>
                </c:pt>
                <c:pt idx="7" formatCode="0">
                  <c:v>26.4</c:v>
                </c:pt>
                <c:pt idx="8" formatCode="0">
                  <c:v>21.76</c:v>
                </c:pt>
                <c:pt idx="9" formatCode="0">
                  <c:v>21.3</c:v>
                </c:pt>
              </c:numCache>
            </c:numRef>
          </c:val>
        </c:ser>
        <c:ser>
          <c:idx val="1"/>
          <c:order val="1"/>
          <c:tx>
            <c:strRef>
              <c:f>'Ark1'!$C$1</c:f>
              <c:strCache>
                <c:ptCount val="1"/>
                <c:pt idx="0">
                  <c:v>Verken/eller</c:v>
                </c:pt>
              </c:strCache>
            </c:strRef>
          </c:tx>
          <c:spPr>
            <a:solidFill>
              <a:schemeClr val="accent1">
                <a:lumMod val="60000"/>
                <a:lumOff val="40000"/>
              </a:schemeClr>
            </a:solidFill>
            <a:ln>
              <a:noFill/>
            </a:ln>
          </c:spPr>
          <c:invertIfNegative val="0"/>
          <c:dLbls>
            <c:spPr>
              <a:noFill/>
              <a:ln>
                <a:noFill/>
              </a:ln>
              <a:effectLst/>
            </c:spPr>
            <c:txPr>
              <a:bodyPr/>
              <a:lstStyle/>
              <a:p>
                <a:pPr>
                  <a:defRPr sz="1100" b="1">
                    <a:solidFill>
                      <a:schemeClr val="tx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NOR NMBU</c:v>
                </c:pt>
                <c:pt idx="3">
                  <c:v>IHA NMBU</c:v>
                </c:pt>
                <c:pt idx="4">
                  <c:v>ILP NMBU</c:v>
                </c:pt>
                <c:pt idx="5">
                  <c:v>IKBM NMBU</c:v>
                </c:pt>
                <c:pt idx="6">
                  <c:v>INA NMBU</c:v>
                </c:pt>
                <c:pt idx="7">
                  <c:v>HH NMBU</c:v>
                </c:pt>
                <c:pt idx="8">
                  <c:v>IMT NMBU</c:v>
                </c:pt>
                <c:pt idx="9">
                  <c:v>IPM NMBU</c:v>
                </c:pt>
              </c:strCache>
            </c:strRef>
          </c:cat>
          <c:val>
            <c:numRef>
              <c:f>'Ark1'!$C$2:$C$11</c:f>
              <c:numCache>
                <c:formatCode>General</c:formatCode>
                <c:ptCount val="10"/>
                <c:pt idx="0" formatCode="0">
                  <c:v>21.04</c:v>
                </c:pt>
                <c:pt idx="2" formatCode="0">
                  <c:v>23.82</c:v>
                </c:pt>
                <c:pt idx="3" formatCode="0">
                  <c:v>13.64</c:v>
                </c:pt>
                <c:pt idx="4" formatCode="0">
                  <c:v>23.62</c:v>
                </c:pt>
                <c:pt idx="5" formatCode="0">
                  <c:v>24.7</c:v>
                </c:pt>
                <c:pt idx="6" formatCode="0">
                  <c:v>16.66</c:v>
                </c:pt>
                <c:pt idx="7" formatCode="0">
                  <c:v>16.29</c:v>
                </c:pt>
                <c:pt idx="8" formatCode="0">
                  <c:v>22.79</c:v>
                </c:pt>
                <c:pt idx="9" formatCode="0">
                  <c:v>21.49</c:v>
                </c:pt>
              </c:numCache>
            </c:numRef>
          </c:val>
        </c:ser>
        <c:ser>
          <c:idx val="2"/>
          <c:order val="2"/>
          <c:tx>
            <c:strRef>
              <c:f>'Ark1'!$D$1</c:f>
              <c:strCache>
                <c:ptCount val="1"/>
                <c:pt idx="0">
                  <c:v>Robust</c:v>
                </c:pt>
              </c:strCache>
            </c:strRef>
          </c:tx>
          <c:spPr>
            <a:solidFill>
              <a:srgbClr val="92D050"/>
            </a:solidFill>
            <a:ln>
              <a:noFill/>
            </a:ln>
          </c:spPr>
          <c:invertIfNegative val="0"/>
          <c:dLbls>
            <c:spPr>
              <a:noFill/>
              <a:ln>
                <a:noFill/>
              </a:ln>
              <a:effectLst/>
            </c:spPr>
            <c:txPr>
              <a:bodyPr/>
              <a:lstStyle/>
              <a:p>
                <a:pPr>
                  <a:defRPr sz="1100" b="1">
                    <a:solidFill>
                      <a:schemeClr val="tx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NOR NMBU</c:v>
                </c:pt>
                <c:pt idx="3">
                  <c:v>IHA NMBU</c:v>
                </c:pt>
                <c:pt idx="4">
                  <c:v>ILP NMBU</c:v>
                </c:pt>
                <c:pt idx="5">
                  <c:v>IKBM NMBU</c:v>
                </c:pt>
                <c:pt idx="6">
                  <c:v>INA NMBU</c:v>
                </c:pt>
                <c:pt idx="7">
                  <c:v>HH NMBU</c:v>
                </c:pt>
                <c:pt idx="8">
                  <c:v>IMT NMBU</c:v>
                </c:pt>
                <c:pt idx="9">
                  <c:v>IPM NMBU</c:v>
                </c:pt>
              </c:strCache>
            </c:strRef>
          </c:cat>
          <c:val>
            <c:numRef>
              <c:f>'Ark1'!$D$2:$D$11</c:f>
              <c:numCache>
                <c:formatCode>General</c:formatCode>
                <c:ptCount val="10"/>
                <c:pt idx="0" formatCode="0">
                  <c:v>52.28</c:v>
                </c:pt>
                <c:pt idx="2" formatCode="0">
                  <c:v>40.549999999999997</c:v>
                </c:pt>
                <c:pt idx="3" formatCode="0">
                  <c:v>52.51</c:v>
                </c:pt>
                <c:pt idx="4" formatCode="0">
                  <c:v>47.96</c:v>
                </c:pt>
                <c:pt idx="5" formatCode="0">
                  <c:v>47.21</c:v>
                </c:pt>
                <c:pt idx="6" formatCode="0">
                  <c:v>55.97</c:v>
                </c:pt>
                <c:pt idx="7" formatCode="0">
                  <c:v>57.32</c:v>
                </c:pt>
                <c:pt idx="8" formatCode="0">
                  <c:v>55.46</c:v>
                </c:pt>
                <c:pt idx="9" formatCode="0">
                  <c:v>57.21</c:v>
                </c:pt>
              </c:numCache>
            </c:numRef>
          </c:val>
        </c:ser>
        <c:dLbls>
          <c:showLegendKey val="0"/>
          <c:showVal val="0"/>
          <c:showCatName val="0"/>
          <c:showSerName val="0"/>
          <c:showPercent val="0"/>
          <c:showBubbleSize val="0"/>
        </c:dLbls>
        <c:gapWidth val="35"/>
        <c:overlap val="100"/>
        <c:axId val="365049720"/>
        <c:axId val="448941944"/>
      </c:barChart>
      <c:catAx>
        <c:axId val="365049720"/>
        <c:scaling>
          <c:orientation val="maxMin"/>
        </c:scaling>
        <c:delete val="0"/>
        <c:axPos val="l"/>
        <c:numFmt formatCode="General" sourceLinked="0"/>
        <c:majorTickMark val="out"/>
        <c:minorTickMark val="none"/>
        <c:tickLblPos val="nextTo"/>
        <c:txPr>
          <a:bodyPr/>
          <a:lstStyle/>
          <a:p>
            <a:pPr>
              <a:defRPr sz="1200"/>
            </a:pPr>
            <a:endParaRPr lang="nb-NO"/>
          </a:p>
        </c:txPr>
        <c:crossAx val="448941944"/>
        <c:crosses val="autoZero"/>
        <c:auto val="1"/>
        <c:lblAlgn val="ctr"/>
        <c:lblOffset val="100"/>
        <c:noMultiLvlLbl val="0"/>
      </c:catAx>
      <c:valAx>
        <c:axId val="448941944"/>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365049720"/>
        <c:crosses val="autoZero"/>
        <c:crossBetween val="between"/>
      </c:valAx>
    </c:plotArea>
    <c:legend>
      <c:legendPos val="r"/>
      <c:layout>
        <c:manualLayout>
          <c:xMode val="edge"/>
          <c:yMode val="edge"/>
          <c:x val="0.1331757119579306"/>
          <c:y val="0.92965127162430961"/>
          <c:w val="0.78956963497429944"/>
          <c:h val="7.0348795360765853E-2"/>
        </c:manualLayout>
      </c:layout>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'Ark1'!$B$1</c:f>
              <c:strCache>
                <c:ptCount val="1"/>
                <c:pt idx="0">
                  <c:v>Ja</c:v>
                </c:pt>
              </c:strCache>
            </c:strRef>
          </c:tx>
          <c:spPr>
            <a:solidFill>
              <a:schemeClr val="accent1">
                <a:lumMod val="60000"/>
                <a:lumOff val="40000"/>
              </a:schemeClr>
            </a:solidFill>
          </c:spPr>
          <c:invertIfNegative val="0"/>
          <c:dLbls>
            <c:spPr>
              <a:noFill/>
              <a:ln>
                <a:noFill/>
              </a:ln>
              <a:effectLst/>
            </c:spPr>
            <c:txPr>
              <a:bodyPr/>
              <a:lstStyle/>
              <a:p>
                <a:pPr>
                  <a:defRPr b="1">
                    <a:solidFill>
                      <a:schemeClr val="bg1"/>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IMT NMBU</c:v>
                </c:pt>
                <c:pt idx="3">
                  <c:v>INA NMBU</c:v>
                </c:pt>
                <c:pt idx="4">
                  <c:v>IHA NMBU</c:v>
                </c:pt>
                <c:pt idx="5">
                  <c:v>IKBM NMBU</c:v>
                </c:pt>
                <c:pt idx="6">
                  <c:v>IPM NMBU</c:v>
                </c:pt>
                <c:pt idx="7">
                  <c:v>ILP NMBU</c:v>
                </c:pt>
                <c:pt idx="8">
                  <c:v>NOR NMBU</c:v>
                </c:pt>
                <c:pt idx="9">
                  <c:v>HH NMBU</c:v>
                </c:pt>
              </c:strCache>
            </c:strRef>
          </c:cat>
          <c:val>
            <c:numRef>
              <c:f>'Ark1'!$B$2:$B$11</c:f>
              <c:numCache>
                <c:formatCode>General</c:formatCode>
                <c:ptCount val="10"/>
                <c:pt idx="0" formatCode="0">
                  <c:v>57.65</c:v>
                </c:pt>
                <c:pt idx="2" formatCode="0">
                  <c:v>69.83</c:v>
                </c:pt>
                <c:pt idx="3" formatCode="0">
                  <c:v>63.97</c:v>
                </c:pt>
                <c:pt idx="4" formatCode="0">
                  <c:v>63.88</c:v>
                </c:pt>
                <c:pt idx="5" formatCode="0">
                  <c:v>58.32</c:v>
                </c:pt>
                <c:pt idx="6" formatCode="0">
                  <c:v>54.7</c:v>
                </c:pt>
                <c:pt idx="7" formatCode="0">
                  <c:v>52.95</c:v>
                </c:pt>
                <c:pt idx="8" formatCode="0">
                  <c:v>48.03</c:v>
                </c:pt>
                <c:pt idx="9" formatCode="0">
                  <c:v>46.45</c:v>
                </c:pt>
              </c:numCache>
            </c:numRef>
          </c:val>
        </c:ser>
        <c:ser>
          <c:idx val="1"/>
          <c:order val="1"/>
          <c:tx>
            <c:strRef>
              <c:f>'Ark1'!$C$1</c:f>
              <c:strCache>
                <c:ptCount val="1"/>
                <c:pt idx="0">
                  <c:v>Nei</c:v>
                </c:pt>
              </c:strCache>
            </c:strRef>
          </c:tx>
          <c:spPr>
            <a:solidFill>
              <a:schemeClr val="tx2"/>
            </a:solidFill>
          </c:spPr>
          <c:invertIfNegative val="0"/>
          <c:dLbls>
            <c:spPr>
              <a:noFill/>
              <a:ln>
                <a:noFill/>
              </a:ln>
              <a:effectLst/>
            </c:spPr>
            <c:txPr>
              <a:bodyPr/>
              <a:lstStyle/>
              <a:p>
                <a:pPr>
                  <a:defRPr sz="1200" b="1">
                    <a:solidFill>
                      <a:schemeClr val="bg1"/>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IMT NMBU</c:v>
                </c:pt>
                <c:pt idx="3">
                  <c:v>INA NMBU</c:v>
                </c:pt>
                <c:pt idx="4">
                  <c:v>IHA NMBU</c:v>
                </c:pt>
                <c:pt idx="5">
                  <c:v>IKBM NMBU</c:v>
                </c:pt>
                <c:pt idx="6">
                  <c:v>IPM NMBU</c:v>
                </c:pt>
                <c:pt idx="7">
                  <c:v>ILP NMBU</c:v>
                </c:pt>
                <c:pt idx="8">
                  <c:v>NOR NMBU</c:v>
                </c:pt>
                <c:pt idx="9">
                  <c:v>HH NMBU</c:v>
                </c:pt>
              </c:strCache>
            </c:strRef>
          </c:cat>
          <c:val>
            <c:numRef>
              <c:f>'Ark1'!$C$2:$C$11</c:f>
              <c:numCache>
                <c:formatCode>General</c:formatCode>
                <c:ptCount val="10"/>
                <c:pt idx="0" formatCode="0">
                  <c:v>42.35</c:v>
                </c:pt>
                <c:pt idx="2" formatCode="0">
                  <c:v>30.17</c:v>
                </c:pt>
                <c:pt idx="3" formatCode="0">
                  <c:v>36.03</c:v>
                </c:pt>
                <c:pt idx="4" formatCode="0">
                  <c:v>36.119999999999997</c:v>
                </c:pt>
                <c:pt idx="5" formatCode="0">
                  <c:v>41.68</c:v>
                </c:pt>
                <c:pt idx="6" formatCode="0">
                  <c:v>45.3</c:v>
                </c:pt>
                <c:pt idx="7" formatCode="0">
                  <c:v>47.05</c:v>
                </c:pt>
                <c:pt idx="8" formatCode="0">
                  <c:v>51.97</c:v>
                </c:pt>
                <c:pt idx="9" formatCode="0">
                  <c:v>53.55</c:v>
                </c:pt>
              </c:numCache>
            </c:numRef>
          </c:val>
        </c:ser>
        <c:dLbls>
          <c:showLegendKey val="0"/>
          <c:showVal val="0"/>
          <c:showCatName val="0"/>
          <c:showSerName val="0"/>
          <c:showPercent val="0"/>
          <c:showBubbleSize val="0"/>
        </c:dLbls>
        <c:gapWidth val="50"/>
        <c:overlap val="100"/>
        <c:axId val="282439536"/>
        <c:axId val="282439144"/>
      </c:barChart>
      <c:catAx>
        <c:axId val="282439536"/>
        <c:scaling>
          <c:orientation val="minMax"/>
        </c:scaling>
        <c:delete val="0"/>
        <c:axPos val="b"/>
        <c:numFmt formatCode="General" sourceLinked="0"/>
        <c:majorTickMark val="out"/>
        <c:minorTickMark val="none"/>
        <c:tickLblPos val="nextTo"/>
        <c:txPr>
          <a:bodyPr/>
          <a:lstStyle/>
          <a:p>
            <a:pPr>
              <a:defRPr sz="1400"/>
            </a:pPr>
            <a:endParaRPr lang="nb-NO"/>
          </a:p>
        </c:txPr>
        <c:crossAx val="282439144"/>
        <c:crosses val="autoZero"/>
        <c:auto val="1"/>
        <c:lblAlgn val="ctr"/>
        <c:lblOffset val="100"/>
        <c:noMultiLvlLbl val="0"/>
      </c:catAx>
      <c:valAx>
        <c:axId val="282439144"/>
        <c:scaling>
          <c:orientation val="minMax"/>
          <c:max val="100"/>
        </c:scaling>
        <c:delete val="1"/>
        <c:axPos val="l"/>
        <c:numFmt formatCode="0" sourceLinked="1"/>
        <c:majorTickMark val="out"/>
        <c:minorTickMark val="none"/>
        <c:tickLblPos val="nextTo"/>
        <c:crossAx val="282439536"/>
        <c:crosses val="autoZero"/>
        <c:crossBetween val="between"/>
      </c:valAx>
    </c:plotArea>
    <c:legend>
      <c:legendPos val="b"/>
      <c:layout>
        <c:manualLayout>
          <c:xMode val="edge"/>
          <c:yMode val="edge"/>
          <c:x val="0.36566070346293961"/>
          <c:y val="0.88731418731252087"/>
          <c:w val="0.10521425803636994"/>
          <c:h val="5.3896048587194018E-2"/>
        </c:manualLayout>
      </c:layout>
      <c:overlay val="0"/>
      <c:txPr>
        <a:bodyPr/>
        <a:lstStyle/>
        <a:p>
          <a:pPr>
            <a:defRPr sz="1400"/>
          </a:pPr>
          <a:endParaRPr lang="nb-NO"/>
        </a:p>
      </c:txPr>
    </c:legend>
    <c:plotVisOnly val="1"/>
    <c:dispBlanksAs val="gap"/>
    <c:showDLblsOverMax val="0"/>
  </c:chart>
  <c:txPr>
    <a:bodyPr/>
    <a:lstStyle/>
    <a:p>
      <a:pPr>
        <a:defRPr sz="1200"/>
      </a:pPr>
      <a:endParaRPr lang="nb-NO"/>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3.4375000000000072E-2"/>
          <c:w val="0.82046719160104709"/>
          <c:h val="0.81038804133858511"/>
        </c:manualLayout>
      </c:layout>
      <c:barChart>
        <c:barDir val="bar"/>
        <c:grouping val="stacked"/>
        <c:varyColors val="0"/>
        <c:ser>
          <c:idx val="0"/>
          <c:order val="0"/>
          <c:tx>
            <c:strRef>
              <c:f>'Ark1'!$B$1</c:f>
              <c:strCache>
                <c:ptCount val="1"/>
                <c:pt idx="0">
                  <c:v>Meget lite meningsfullt</c:v>
                </c:pt>
              </c:strCache>
            </c:strRef>
          </c:tx>
          <c:spPr>
            <a:solidFill>
              <a:srgbClr val="C00000"/>
            </a:solidFill>
            <a:ln>
              <a:noFill/>
            </a:ln>
          </c:spPr>
          <c:invertIfNegative val="0"/>
          <c:dLbls>
            <c:spPr>
              <a:noFill/>
              <a:ln>
                <a:noFill/>
              </a:ln>
              <a:effectLst/>
            </c:spPr>
            <c:txPr>
              <a:bodyPr/>
              <a:lstStyle/>
              <a:p>
                <a:pPr>
                  <a:defRPr sz="11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'Ark1'!$A$2:$A$14</c:f>
              <c:strCache>
                <c:ptCount val="13"/>
                <c:pt idx="0">
                  <c:v>NMBU</c:v>
                </c:pt>
                <c:pt idx="2">
                  <c:v>Kvinne</c:v>
                </c:pt>
                <c:pt idx="3">
                  <c:v>Mann</c:v>
                </c:pt>
                <c:pt idx="5">
                  <c:v>ILP NMBU</c:v>
                </c:pt>
                <c:pt idx="6">
                  <c:v>IKBM NMBU</c:v>
                </c:pt>
                <c:pt idx="7">
                  <c:v>IMT NMBU</c:v>
                </c:pt>
                <c:pt idx="8">
                  <c:v>IHA NMBU</c:v>
                </c:pt>
                <c:pt idx="9">
                  <c:v>INA NMBU</c:v>
                </c:pt>
                <c:pt idx="10">
                  <c:v>HH NMBU</c:v>
                </c:pt>
                <c:pt idx="11">
                  <c:v>IPM NMBU</c:v>
                </c:pt>
                <c:pt idx="12">
                  <c:v>NOR NMBU</c:v>
                </c:pt>
              </c:strCache>
            </c:strRef>
          </c:cat>
          <c:val>
            <c:numRef>
              <c:f>'Ark1'!$B$2:$B$14</c:f>
              <c:numCache>
                <c:formatCode>General</c:formatCode>
                <c:ptCount val="13"/>
                <c:pt idx="0" formatCode="0">
                  <c:v>1.47</c:v>
                </c:pt>
                <c:pt idx="2" formatCode="0">
                  <c:v>0.97</c:v>
                </c:pt>
                <c:pt idx="3" formatCode="0">
                  <c:v>2.2999999999999998</c:v>
                </c:pt>
                <c:pt idx="5" formatCode="0">
                  <c:v>1.06</c:v>
                </c:pt>
                <c:pt idx="6" formatCode="0">
                  <c:v>0</c:v>
                </c:pt>
                <c:pt idx="7" formatCode="0">
                  <c:v>1.67</c:v>
                </c:pt>
                <c:pt idx="8" formatCode="0">
                  <c:v>3.49</c:v>
                </c:pt>
                <c:pt idx="9" formatCode="0">
                  <c:v>1.89</c:v>
                </c:pt>
                <c:pt idx="10" formatCode="0">
                  <c:v>0.69</c:v>
                </c:pt>
                <c:pt idx="11" formatCode="0">
                  <c:v>2.68</c:v>
                </c:pt>
                <c:pt idx="12" formatCode="0">
                  <c:v>1.77</c:v>
                </c:pt>
              </c:numCache>
            </c:numRef>
          </c:val>
        </c:ser>
        <c:ser>
          <c:idx val="1"/>
          <c:order val="1"/>
          <c:tx>
            <c:strRef>
              <c:f>'Ark1'!$C$1</c:f>
              <c:strCache>
                <c:ptCount val="1"/>
                <c:pt idx="0">
                  <c:v>Ganske lite meningsfullt</c:v>
                </c:pt>
              </c:strCache>
            </c:strRef>
          </c:tx>
          <c:spPr>
            <a:solidFill>
              <a:schemeClr val="accent2">
                <a:lumMod val="60000"/>
                <a:lumOff val="40000"/>
              </a:schemeClr>
            </a:solidFill>
            <a:ln>
              <a:noFill/>
            </a:ln>
          </c:spPr>
          <c:invertIfNegative val="0"/>
          <c:dLbls>
            <c:spPr>
              <a:noFill/>
              <a:ln>
                <a:noFill/>
              </a:ln>
              <a:effectLst/>
            </c:spPr>
            <c:txPr>
              <a:bodyPr/>
              <a:lstStyle/>
              <a:p>
                <a:pPr>
                  <a:defRPr sz="1100" b="1"/>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'Ark1'!$A$2:$A$14</c:f>
              <c:strCache>
                <c:ptCount val="13"/>
                <c:pt idx="0">
                  <c:v>NMBU</c:v>
                </c:pt>
                <c:pt idx="2">
                  <c:v>Kvinne</c:v>
                </c:pt>
                <c:pt idx="3">
                  <c:v>Mann</c:v>
                </c:pt>
                <c:pt idx="5">
                  <c:v>ILP NMBU</c:v>
                </c:pt>
                <c:pt idx="6">
                  <c:v>IKBM NMBU</c:v>
                </c:pt>
                <c:pt idx="7">
                  <c:v>IMT NMBU</c:v>
                </c:pt>
                <c:pt idx="8">
                  <c:v>IHA NMBU</c:v>
                </c:pt>
                <c:pt idx="9">
                  <c:v>INA NMBU</c:v>
                </c:pt>
                <c:pt idx="10">
                  <c:v>HH NMBU</c:v>
                </c:pt>
                <c:pt idx="11">
                  <c:v>IPM NMBU</c:v>
                </c:pt>
                <c:pt idx="12">
                  <c:v>NOR NMBU</c:v>
                </c:pt>
              </c:strCache>
            </c:strRef>
          </c:cat>
          <c:val>
            <c:numRef>
              <c:f>'Ark1'!$C$2:$C$14</c:f>
              <c:numCache>
                <c:formatCode>General</c:formatCode>
                <c:ptCount val="13"/>
                <c:pt idx="0" formatCode="0">
                  <c:v>4.03</c:v>
                </c:pt>
                <c:pt idx="2" formatCode="0">
                  <c:v>2.74</c:v>
                </c:pt>
                <c:pt idx="3" formatCode="0">
                  <c:v>6.38</c:v>
                </c:pt>
                <c:pt idx="5" formatCode="0">
                  <c:v>0.44</c:v>
                </c:pt>
                <c:pt idx="6" formatCode="0">
                  <c:v>1.4</c:v>
                </c:pt>
                <c:pt idx="7" formatCode="0">
                  <c:v>2.3199999999999998</c:v>
                </c:pt>
                <c:pt idx="8" formatCode="0">
                  <c:v>1.25</c:v>
                </c:pt>
                <c:pt idx="9" formatCode="0">
                  <c:v>2.42</c:v>
                </c:pt>
                <c:pt idx="10" formatCode="0">
                  <c:v>6.07</c:v>
                </c:pt>
                <c:pt idx="11" formatCode="0">
                  <c:v>4.75</c:v>
                </c:pt>
                <c:pt idx="12" formatCode="0">
                  <c:v>14.96</c:v>
                </c:pt>
              </c:numCache>
            </c:numRef>
          </c:val>
        </c:ser>
        <c:ser>
          <c:idx val="2"/>
          <c:order val="2"/>
          <c:tx>
            <c:strRef>
              <c:f>'Ark1'!$D$1</c:f>
              <c:strCache>
                <c:ptCount val="1"/>
                <c:pt idx="0">
                  <c:v>Verken/eller</c:v>
                </c:pt>
              </c:strCache>
            </c:strRef>
          </c:tx>
          <c:spPr>
            <a:solidFill>
              <a:schemeClr val="accent4">
                <a:lumMod val="60000"/>
                <a:lumOff val="40000"/>
              </a:schemeClr>
            </a:solidFill>
            <a:ln>
              <a:noFill/>
            </a:ln>
          </c:spPr>
          <c:invertIfNegative val="0"/>
          <c:dLbls>
            <c:spPr>
              <a:noFill/>
              <a:ln>
                <a:noFill/>
              </a:ln>
              <a:effectLst/>
            </c:spPr>
            <c:txPr>
              <a:bodyPr/>
              <a:lstStyle/>
              <a:p>
                <a:pPr>
                  <a:defRPr sz="1100" b="1"/>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'Ark1'!$A$2:$A$14</c:f>
              <c:strCache>
                <c:ptCount val="13"/>
                <c:pt idx="0">
                  <c:v>NMBU</c:v>
                </c:pt>
                <c:pt idx="2">
                  <c:v>Kvinne</c:v>
                </c:pt>
                <c:pt idx="3">
                  <c:v>Mann</c:v>
                </c:pt>
                <c:pt idx="5">
                  <c:v>ILP NMBU</c:v>
                </c:pt>
                <c:pt idx="6">
                  <c:v>IKBM NMBU</c:v>
                </c:pt>
                <c:pt idx="7">
                  <c:v>IMT NMBU</c:v>
                </c:pt>
                <c:pt idx="8">
                  <c:v>IHA NMBU</c:v>
                </c:pt>
                <c:pt idx="9">
                  <c:v>INA NMBU</c:v>
                </c:pt>
                <c:pt idx="10">
                  <c:v>HH NMBU</c:v>
                </c:pt>
                <c:pt idx="11">
                  <c:v>IPM NMBU</c:v>
                </c:pt>
                <c:pt idx="12">
                  <c:v>NOR NMBU</c:v>
                </c:pt>
              </c:strCache>
            </c:strRef>
          </c:cat>
          <c:val>
            <c:numRef>
              <c:f>'Ark1'!$D$2:$D$14</c:f>
              <c:numCache>
                <c:formatCode>General</c:formatCode>
                <c:ptCount val="13"/>
                <c:pt idx="0" formatCode="0">
                  <c:v>7.35</c:v>
                </c:pt>
                <c:pt idx="2" formatCode="0">
                  <c:v>7.46</c:v>
                </c:pt>
                <c:pt idx="3" formatCode="0">
                  <c:v>11.91</c:v>
                </c:pt>
                <c:pt idx="5" formatCode="0">
                  <c:v>3.68</c:v>
                </c:pt>
                <c:pt idx="6" formatCode="0">
                  <c:v>6.14</c:v>
                </c:pt>
                <c:pt idx="7" formatCode="0">
                  <c:v>4.3600000000000003</c:v>
                </c:pt>
                <c:pt idx="8" formatCode="0">
                  <c:v>7.48</c:v>
                </c:pt>
                <c:pt idx="9" formatCode="0">
                  <c:v>8.61</c:v>
                </c:pt>
                <c:pt idx="10" formatCode="0">
                  <c:v>10.8</c:v>
                </c:pt>
                <c:pt idx="11" formatCode="0">
                  <c:v>11.39</c:v>
                </c:pt>
                <c:pt idx="12" formatCode="0">
                  <c:v>9.25</c:v>
                </c:pt>
              </c:numCache>
            </c:numRef>
          </c:val>
        </c:ser>
        <c:ser>
          <c:idx val="3"/>
          <c:order val="3"/>
          <c:tx>
            <c:strRef>
              <c:f>'Ark1'!$E$1</c:f>
              <c:strCache>
                <c:ptCount val="1"/>
                <c:pt idx="0">
                  <c:v>Ganske meningsfullt</c:v>
                </c:pt>
              </c:strCache>
            </c:strRef>
          </c:tx>
          <c:spPr>
            <a:solidFill>
              <a:srgbClr val="92D050"/>
            </a:solidFill>
            <a:ln>
              <a:noFill/>
            </a:ln>
          </c:spPr>
          <c:invertIfNegative val="0"/>
          <c:dLbls>
            <c:spPr>
              <a:noFill/>
              <a:ln>
                <a:noFill/>
              </a:ln>
              <a:effectLst/>
            </c:spPr>
            <c:txPr>
              <a:bodyPr/>
              <a:lstStyle/>
              <a:p>
                <a:pPr>
                  <a:defRPr sz="1100" b="1"/>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'Ark1'!$A$2:$A$14</c:f>
              <c:strCache>
                <c:ptCount val="13"/>
                <c:pt idx="0">
                  <c:v>NMBU</c:v>
                </c:pt>
                <c:pt idx="2">
                  <c:v>Kvinne</c:v>
                </c:pt>
                <c:pt idx="3">
                  <c:v>Mann</c:v>
                </c:pt>
                <c:pt idx="5">
                  <c:v>ILP NMBU</c:v>
                </c:pt>
                <c:pt idx="6">
                  <c:v>IKBM NMBU</c:v>
                </c:pt>
                <c:pt idx="7">
                  <c:v>IMT NMBU</c:v>
                </c:pt>
                <c:pt idx="8">
                  <c:v>IHA NMBU</c:v>
                </c:pt>
                <c:pt idx="9">
                  <c:v>INA NMBU</c:v>
                </c:pt>
                <c:pt idx="10">
                  <c:v>HH NMBU</c:v>
                </c:pt>
                <c:pt idx="11">
                  <c:v>IPM NMBU</c:v>
                </c:pt>
                <c:pt idx="12">
                  <c:v>NOR NMBU</c:v>
                </c:pt>
              </c:strCache>
            </c:strRef>
          </c:cat>
          <c:val>
            <c:numRef>
              <c:f>'Ark1'!$E$2:$E$14</c:f>
              <c:numCache>
                <c:formatCode>General</c:formatCode>
                <c:ptCount val="13"/>
                <c:pt idx="0" formatCode="0">
                  <c:v>49.07</c:v>
                </c:pt>
                <c:pt idx="2" formatCode="0">
                  <c:v>38.44</c:v>
                </c:pt>
                <c:pt idx="3" formatCode="0">
                  <c:v>48.15</c:v>
                </c:pt>
                <c:pt idx="5" formatCode="0">
                  <c:v>56.93</c:v>
                </c:pt>
                <c:pt idx="6" formatCode="0">
                  <c:v>50.12</c:v>
                </c:pt>
                <c:pt idx="7" formatCode="0">
                  <c:v>46.38</c:v>
                </c:pt>
                <c:pt idx="8" formatCode="0">
                  <c:v>58.35</c:v>
                </c:pt>
                <c:pt idx="9" formatCode="0">
                  <c:v>42.93</c:v>
                </c:pt>
                <c:pt idx="10" formatCode="0">
                  <c:v>53.34</c:v>
                </c:pt>
                <c:pt idx="11" formatCode="0">
                  <c:v>43.48</c:v>
                </c:pt>
                <c:pt idx="12" formatCode="0">
                  <c:v>44.49</c:v>
                </c:pt>
              </c:numCache>
            </c:numRef>
          </c:val>
        </c:ser>
        <c:ser>
          <c:idx val="4"/>
          <c:order val="4"/>
          <c:tx>
            <c:strRef>
              <c:f>'Ark1'!$F$1</c:f>
              <c:strCache>
                <c:ptCount val="1"/>
                <c:pt idx="0">
                  <c:v>Meget meningsfullt</c:v>
                </c:pt>
              </c:strCache>
            </c:strRef>
          </c:tx>
          <c:spPr>
            <a:solidFill>
              <a:srgbClr val="00B050"/>
            </a:solidFill>
            <a:ln>
              <a:noFill/>
            </a:ln>
          </c:spPr>
          <c:invertIfNegative val="0"/>
          <c:dLbls>
            <c:spPr>
              <a:noFill/>
              <a:ln>
                <a:noFill/>
              </a:ln>
              <a:effectLst/>
            </c:spPr>
            <c:txPr>
              <a:bodyPr/>
              <a:lstStyle/>
              <a:p>
                <a:pPr>
                  <a:defRPr sz="1100" b="1" baseline="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'Ark1'!$A$2:$A$14</c:f>
              <c:strCache>
                <c:ptCount val="13"/>
                <c:pt idx="0">
                  <c:v>NMBU</c:v>
                </c:pt>
                <c:pt idx="2">
                  <c:v>Kvinne</c:v>
                </c:pt>
                <c:pt idx="3">
                  <c:v>Mann</c:v>
                </c:pt>
                <c:pt idx="5">
                  <c:v>ILP NMBU</c:v>
                </c:pt>
                <c:pt idx="6">
                  <c:v>IKBM NMBU</c:v>
                </c:pt>
                <c:pt idx="7">
                  <c:v>IMT NMBU</c:v>
                </c:pt>
                <c:pt idx="8">
                  <c:v>IHA NMBU</c:v>
                </c:pt>
                <c:pt idx="9">
                  <c:v>INA NMBU</c:v>
                </c:pt>
                <c:pt idx="10">
                  <c:v>HH NMBU</c:v>
                </c:pt>
                <c:pt idx="11">
                  <c:v>IPM NMBU</c:v>
                </c:pt>
                <c:pt idx="12">
                  <c:v>NOR NMBU</c:v>
                </c:pt>
              </c:strCache>
            </c:strRef>
          </c:cat>
          <c:val>
            <c:numRef>
              <c:f>'Ark1'!$F$2:$F$14</c:f>
              <c:numCache>
                <c:formatCode>General</c:formatCode>
                <c:ptCount val="13"/>
                <c:pt idx="0" formatCode="0">
                  <c:v>38.08</c:v>
                </c:pt>
                <c:pt idx="2" formatCode="0">
                  <c:v>50.39</c:v>
                </c:pt>
                <c:pt idx="3" formatCode="0">
                  <c:v>31.27</c:v>
                </c:pt>
                <c:pt idx="5" formatCode="0">
                  <c:v>37.89</c:v>
                </c:pt>
                <c:pt idx="6" formatCode="0">
                  <c:v>42.35</c:v>
                </c:pt>
                <c:pt idx="7" formatCode="0">
                  <c:v>45.27</c:v>
                </c:pt>
                <c:pt idx="8" formatCode="0">
                  <c:v>29.43</c:v>
                </c:pt>
                <c:pt idx="9" formatCode="0">
                  <c:v>44.15</c:v>
                </c:pt>
                <c:pt idx="10" formatCode="0">
                  <c:v>29.11</c:v>
                </c:pt>
                <c:pt idx="11" formatCode="0">
                  <c:v>37.71</c:v>
                </c:pt>
                <c:pt idx="12" formatCode="0">
                  <c:v>29.53</c:v>
                </c:pt>
              </c:numCache>
            </c:numRef>
          </c:val>
        </c:ser>
        <c:dLbls>
          <c:showLegendKey val="0"/>
          <c:showVal val="0"/>
          <c:showCatName val="0"/>
          <c:showSerName val="0"/>
          <c:showPercent val="0"/>
          <c:showBubbleSize val="0"/>
        </c:dLbls>
        <c:gapWidth val="30"/>
        <c:overlap val="100"/>
        <c:axId val="282441496"/>
        <c:axId val="282436792"/>
      </c:barChart>
      <c:catAx>
        <c:axId val="282441496"/>
        <c:scaling>
          <c:orientation val="maxMin"/>
        </c:scaling>
        <c:delete val="0"/>
        <c:axPos val="l"/>
        <c:numFmt formatCode="General" sourceLinked="0"/>
        <c:majorTickMark val="out"/>
        <c:minorTickMark val="none"/>
        <c:tickLblPos val="nextTo"/>
        <c:txPr>
          <a:bodyPr/>
          <a:lstStyle/>
          <a:p>
            <a:pPr>
              <a:defRPr sz="1200"/>
            </a:pPr>
            <a:endParaRPr lang="nb-NO"/>
          </a:p>
        </c:txPr>
        <c:crossAx val="282436792"/>
        <c:crosses val="autoZero"/>
        <c:auto val="1"/>
        <c:lblAlgn val="ctr"/>
        <c:lblOffset val="100"/>
        <c:noMultiLvlLbl val="0"/>
      </c:catAx>
      <c:valAx>
        <c:axId val="282436792"/>
        <c:scaling>
          <c:orientation val="minMax"/>
          <c:max val="100"/>
          <c:min val="0"/>
        </c:scaling>
        <c:delete val="1"/>
        <c:axPos val="t"/>
        <c:majorGridlines/>
        <c:numFmt formatCode="0" sourceLinked="1"/>
        <c:majorTickMark val="out"/>
        <c:minorTickMark val="none"/>
        <c:tickLblPos val="none"/>
        <c:crossAx val="282441496"/>
        <c:crosses val="autoZero"/>
        <c:crossBetween val="between"/>
      </c:valAx>
    </c:plotArea>
    <c:legend>
      <c:legendPos val="r"/>
      <c:layout>
        <c:manualLayout>
          <c:xMode val="edge"/>
          <c:yMode val="edge"/>
          <c:x val="0"/>
          <c:y val="0.84660059425741363"/>
          <c:w val="1"/>
          <c:h val="0.10452603659834316"/>
        </c:manualLayout>
      </c:layout>
      <c:overlay val="0"/>
      <c:txPr>
        <a:bodyPr/>
        <a:lstStyle/>
        <a:p>
          <a:pPr>
            <a:defRPr sz="12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'Ark1'!$B$1</c:f>
              <c:strCache>
                <c:ptCount val="1"/>
                <c:pt idx="0">
                  <c:v>Normert</c:v>
                </c:pt>
              </c:strCache>
            </c:strRef>
          </c:tx>
          <c:spPr>
            <a:solidFill>
              <a:srgbClr val="00B050"/>
            </a:solidFill>
          </c:spPr>
          <c:invertIfNegative val="0"/>
          <c:dLbls>
            <c:spPr>
              <a:noFill/>
              <a:ln>
                <a:noFill/>
              </a:ln>
              <a:effectLst/>
            </c:spPr>
            <c:txPr>
              <a:bodyPr/>
              <a:lstStyle/>
              <a:p>
                <a:pPr>
                  <a:defRPr sz="1100" b="1">
                    <a:solidFill>
                      <a:schemeClr val="bg1"/>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NOR NMBU</c:v>
                </c:pt>
                <c:pt idx="1">
                  <c:v>IHA NMBU</c:v>
                </c:pt>
                <c:pt idx="2">
                  <c:v>IKBM NMBU</c:v>
                </c:pt>
                <c:pt idx="3">
                  <c:v>IPM NMBU</c:v>
                </c:pt>
                <c:pt idx="4">
                  <c:v>INA NMBU</c:v>
                </c:pt>
                <c:pt idx="5">
                  <c:v>IMT NMBU</c:v>
                </c:pt>
                <c:pt idx="6">
                  <c:v>ILP NMBU</c:v>
                </c:pt>
                <c:pt idx="7">
                  <c:v>HH NMBU</c:v>
                </c:pt>
                <c:pt idx="9">
                  <c:v>NMBU</c:v>
                </c:pt>
              </c:strCache>
            </c:strRef>
          </c:cat>
          <c:val>
            <c:numRef>
              <c:f>'Ark1'!$B$2:$B$11</c:f>
              <c:numCache>
                <c:formatCode>0</c:formatCode>
                <c:ptCount val="10"/>
                <c:pt idx="0">
                  <c:v>58.67</c:v>
                </c:pt>
                <c:pt idx="1">
                  <c:v>63.34</c:v>
                </c:pt>
                <c:pt idx="2">
                  <c:v>71.290000000000006</c:v>
                </c:pt>
                <c:pt idx="3">
                  <c:v>73.08</c:v>
                </c:pt>
                <c:pt idx="4">
                  <c:v>73.55</c:v>
                </c:pt>
                <c:pt idx="5">
                  <c:v>75.790000000000006</c:v>
                </c:pt>
                <c:pt idx="6">
                  <c:v>75.8</c:v>
                </c:pt>
                <c:pt idx="7">
                  <c:v>83.82</c:v>
                </c:pt>
                <c:pt idx="9">
                  <c:v>73.569999999999993</c:v>
                </c:pt>
              </c:numCache>
            </c:numRef>
          </c:val>
        </c:ser>
        <c:ser>
          <c:idx val="1"/>
          <c:order val="1"/>
          <c:tx>
            <c:strRef>
              <c:f>'Ark1'!$C$1</c:f>
              <c:strCache>
                <c:ptCount val="1"/>
                <c:pt idx="0">
                  <c:v>Nå, men ikke tidligere</c:v>
                </c:pt>
              </c:strCache>
            </c:strRef>
          </c:tx>
          <c:spPr>
            <a:solidFill>
              <a:schemeClr val="tx2">
                <a:lumMod val="40000"/>
                <a:lumOff val="60000"/>
              </a:schemeClr>
            </a:solidFill>
          </c:spPr>
          <c:invertIfNegative val="0"/>
          <c:dLbls>
            <c:spPr>
              <a:noFill/>
              <a:ln>
                <a:noFill/>
              </a:ln>
              <a:effectLst/>
            </c:spPr>
            <c:txPr>
              <a:bodyPr/>
              <a:lstStyle/>
              <a:p>
                <a:pPr>
                  <a:defRPr sz="1100" b="1">
                    <a:solidFill>
                      <a:schemeClr val="bg1"/>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NOR NMBU</c:v>
                </c:pt>
                <c:pt idx="1">
                  <c:v>IHA NMBU</c:v>
                </c:pt>
                <c:pt idx="2">
                  <c:v>IKBM NMBU</c:v>
                </c:pt>
                <c:pt idx="3">
                  <c:v>IPM NMBU</c:v>
                </c:pt>
                <c:pt idx="4">
                  <c:v>INA NMBU</c:v>
                </c:pt>
                <c:pt idx="5">
                  <c:v>IMT NMBU</c:v>
                </c:pt>
                <c:pt idx="6">
                  <c:v>ILP NMBU</c:v>
                </c:pt>
                <c:pt idx="7">
                  <c:v>HH NMBU</c:v>
                </c:pt>
                <c:pt idx="9">
                  <c:v>NMBU</c:v>
                </c:pt>
              </c:strCache>
            </c:strRef>
          </c:cat>
          <c:val>
            <c:numRef>
              <c:f>'Ark1'!$C$2:$C$11</c:f>
              <c:numCache>
                <c:formatCode>0</c:formatCode>
                <c:ptCount val="10"/>
                <c:pt idx="0">
                  <c:v>3.54</c:v>
                </c:pt>
                <c:pt idx="1">
                  <c:v>8.73</c:v>
                </c:pt>
                <c:pt idx="2">
                  <c:v>8.64</c:v>
                </c:pt>
                <c:pt idx="3">
                  <c:v>12.69</c:v>
                </c:pt>
                <c:pt idx="4">
                  <c:v>5.22</c:v>
                </c:pt>
                <c:pt idx="5">
                  <c:v>7.93</c:v>
                </c:pt>
                <c:pt idx="6">
                  <c:v>5.81</c:v>
                </c:pt>
                <c:pt idx="7">
                  <c:v>4.7300000000000004</c:v>
                </c:pt>
                <c:pt idx="9">
                  <c:v>7.11</c:v>
                </c:pt>
              </c:numCache>
            </c:numRef>
          </c:val>
        </c:ser>
        <c:ser>
          <c:idx val="2"/>
          <c:order val="2"/>
          <c:tx>
            <c:strRef>
              <c:f>'Ark1'!$D$1</c:f>
              <c:strCache>
                <c:ptCount val="1"/>
                <c:pt idx="0">
                  <c:v>Tidligere, men ikke nå</c:v>
                </c:pt>
              </c:strCache>
            </c:strRef>
          </c:tx>
          <c:spPr>
            <a:solidFill>
              <a:srgbClr val="FFC000"/>
            </a:solidFill>
          </c:spPr>
          <c:invertIfNegative val="0"/>
          <c:dLbls>
            <c:spPr>
              <a:noFill/>
              <a:ln>
                <a:noFill/>
              </a:ln>
              <a:effectLst/>
            </c:spPr>
            <c:txPr>
              <a:bodyPr/>
              <a:lstStyle/>
              <a:p>
                <a:pPr>
                  <a:defRPr sz="1100" b="1">
                    <a:solidFill>
                      <a:schemeClr val="bg1"/>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NOR NMBU</c:v>
                </c:pt>
                <c:pt idx="1">
                  <c:v>IHA NMBU</c:v>
                </c:pt>
                <c:pt idx="2">
                  <c:v>IKBM NMBU</c:v>
                </c:pt>
                <c:pt idx="3">
                  <c:v>IPM NMBU</c:v>
                </c:pt>
                <c:pt idx="4">
                  <c:v>INA NMBU</c:v>
                </c:pt>
                <c:pt idx="5">
                  <c:v>IMT NMBU</c:v>
                </c:pt>
                <c:pt idx="6">
                  <c:v>ILP NMBU</c:v>
                </c:pt>
                <c:pt idx="7">
                  <c:v>HH NMBU</c:v>
                </c:pt>
                <c:pt idx="9">
                  <c:v>NMBU</c:v>
                </c:pt>
              </c:strCache>
            </c:strRef>
          </c:cat>
          <c:val>
            <c:numRef>
              <c:f>'Ark1'!$D$2:$D$11</c:f>
              <c:numCache>
                <c:formatCode>0</c:formatCode>
                <c:ptCount val="10"/>
                <c:pt idx="0">
                  <c:v>30.31</c:v>
                </c:pt>
                <c:pt idx="1">
                  <c:v>13.47</c:v>
                </c:pt>
                <c:pt idx="2">
                  <c:v>7.25</c:v>
                </c:pt>
                <c:pt idx="3">
                  <c:v>6.81</c:v>
                </c:pt>
                <c:pt idx="4">
                  <c:v>6.57</c:v>
                </c:pt>
                <c:pt idx="5">
                  <c:v>6.4</c:v>
                </c:pt>
                <c:pt idx="6">
                  <c:v>8.08</c:v>
                </c:pt>
                <c:pt idx="7">
                  <c:v>2.71</c:v>
                </c:pt>
                <c:pt idx="9">
                  <c:v>9.01</c:v>
                </c:pt>
              </c:numCache>
            </c:numRef>
          </c:val>
        </c:ser>
        <c:ser>
          <c:idx val="3"/>
          <c:order val="3"/>
          <c:tx>
            <c:strRef>
              <c:f>'Ark1'!$E$1</c:f>
              <c:strCache>
                <c:ptCount val="1"/>
                <c:pt idx="0">
                  <c:v>Ikke tidligere, ikke nå</c:v>
                </c:pt>
              </c:strCache>
            </c:strRef>
          </c:tx>
          <c:spPr>
            <a:solidFill>
              <a:srgbClr val="C00000"/>
            </a:solidFill>
          </c:spPr>
          <c:invertIfNegative val="0"/>
          <c:dLbls>
            <c:spPr>
              <a:noFill/>
              <a:ln>
                <a:noFill/>
              </a:ln>
              <a:effectLst/>
            </c:spPr>
            <c:txPr>
              <a:bodyPr/>
              <a:lstStyle/>
              <a:p>
                <a:pPr>
                  <a:defRPr sz="1100" b="1">
                    <a:solidFill>
                      <a:schemeClr val="bg1"/>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NOR NMBU</c:v>
                </c:pt>
                <c:pt idx="1">
                  <c:v>IHA NMBU</c:v>
                </c:pt>
                <c:pt idx="2">
                  <c:v>IKBM NMBU</c:v>
                </c:pt>
                <c:pt idx="3">
                  <c:v>IPM NMBU</c:v>
                </c:pt>
                <c:pt idx="4">
                  <c:v>INA NMBU</c:v>
                </c:pt>
                <c:pt idx="5">
                  <c:v>IMT NMBU</c:v>
                </c:pt>
                <c:pt idx="6">
                  <c:v>ILP NMBU</c:v>
                </c:pt>
                <c:pt idx="7">
                  <c:v>HH NMBU</c:v>
                </c:pt>
                <c:pt idx="9">
                  <c:v>NMBU</c:v>
                </c:pt>
              </c:strCache>
            </c:strRef>
          </c:cat>
          <c:val>
            <c:numRef>
              <c:f>'Ark1'!$E$2:$E$11</c:f>
              <c:numCache>
                <c:formatCode>0</c:formatCode>
                <c:ptCount val="10"/>
                <c:pt idx="0">
                  <c:v>7.48</c:v>
                </c:pt>
                <c:pt idx="1">
                  <c:v>9.73</c:v>
                </c:pt>
                <c:pt idx="2">
                  <c:v>8.6300000000000008</c:v>
                </c:pt>
                <c:pt idx="3">
                  <c:v>6.04</c:v>
                </c:pt>
                <c:pt idx="4">
                  <c:v>10.75</c:v>
                </c:pt>
                <c:pt idx="5">
                  <c:v>8.7200000000000006</c:v>
                </c:pt>
                <c:pt idx="6">
                  <c:v>9.25</c:v>
                </c:pt>
                <c:pt idx="7">
                  <c:v>8.0500000000000007</c:v>
                </c:pt>
                <c:pt idx="9">
                  <c:v>8.5</c:v>
                </c:pt>
              </c:numCache>
            </c:numRef>
          </c:val>
        </c:ser>
        <c:ser>
          <c:idx val="4"/>
          <c:order val="4"/>
          <c:tx>
            <c:strRef>
              <c:f>'Ark1'!$F$1</c:f>
              <c:strCache>
                <c:ptCount val="1"/>
                <c:pt idx="0">
                  <c:v>Usikre</c:v>
                </c:pt>
              </c:strCache>
            </c:strRef>
          </c:tx>
          <c:spPr>
            <a:solidFill>
              <a:schemeClr val="bg1">
                <a:lumMod val="75000"/>
              </a:schemeClr>
            </a:solidFill>
          </c:spPr>
          <c:invertIfNegative val="0"/>
          <c:dLbls>
            <c:spPr>
              <a:noFill/>
              <a:ln>
                <a:noFill/>
              </a:ln>
              <a:effectLst/>
            </c:spPr>
            <c:txPr>
              <a:bodyPr/>
              <a:lstStyle/>
              <a:p>
                <a:pPr>
                  <a:defRPr sz="1100" b="1">
                    <a:solidFill>
                      <a:schemeClr val="bg1"/>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NOR NMBU</c:v>
                </c:pt>
                <c:pt idx="1">
                  <c:v>IHA NMBU</c:v>
                </c:pt>
                <c:pt idx="2">
                  <c:v>IKBM NMBU</c:v>
                </c:pt>
                <c:pt idx="3">
                  <c:v>IPM NMBU</c:v>
                </c:pt>
                <c:pt idx="4">
                  <c:v>INA NMBU</c:v>
                </c:pt>
                <c:pt idx="5">
                  <c:v>IMT NMBU</c:v>
                </c:pt>
                <c:pt idx="6">
                  <c:v>ILP NMBU</c:v>
                </c:pt>
                <c:pt idx="7">
                  <c:v>HH NMBU</c:v>
                </c:pt>
                <c:pt idx="9">
                  <c:v>NMBU</c:v>
                </c:pt>
              </c:strCache>
            </c:strRef>
          </c:cat>
          <c:val>
            <c:numRef>
              <c:f>'Ark1'!$F$2:$F$11</c:f>
              <c:numCache>
                <c:formatCode>0</c:formatCode>
                <c:ptCount val="10"/>
                <c:pt idx="0">
                  <c:v>0</c:v>
                </c:pt>
                <c:pt idx="1">
                  <c:v>4.74</c:v>
                </c:pt>
                <c:pt idx="2">
                  <c:v>4.1900000000000004</c:v>
                </c:pt>
                <c:pt idx="3">
                  <c:v>1.38</c:v>
                </c:pt>
                <c:pt idx="4">
                  <c:v>3.9</c:v>
                </c:pt>
                <c:pt idx="5">
                  <c:v>1.1599999999999999</c:v>
                </c:pt>
                <c:pt idx="6">
                  <c:v>1.06</c:v>
                </c:pt>
                <c:pt idx="7">
                  <c:v>0.69</c:v>
                </c:pt>
                <c:pt idx="9">
                  <c:v>1.81</c:v>
                </c:pt>
              </c:numCache>
            </c:numRef>
          </c:val>
        </c:ser>
        <c:dLbls>
          <c:dLblPos val="ctr"/>
          <c:showLegendKey val="0"/>
          <c:showVal val="1"/>
          <c:showCatName val="0"/>
          <c:showSerName val="0"/>
          <c:showPercent val="0"/>
          <c:showBubbleSize val="0"/>
        </c:dLbls>
        <c:gapWidth val="45"/>
        <c:overlap val="100"/>
        <c:axId val="282442280"/>
        <c:axId val="282437184"/>
      </c:barChart>
      <c:catAx>
        <c:axId val="282442280"/>
        <c:scaling>
          <c:orientation val="minMax"/>
        </c:scaling>
        <c:delete val="0"/>
        <c:axPos val="l"/>
        <c:numFmt formatCode="General" sourceLinked="0"/>
        <c:majorTickMark val="out"/>
        <c:minorTickMark val="none"/>
        <c:tickLblPos val="nextTo"/>
        <c:txPr>
          <a:bodyPr/>
          <a:lstStyle/>
          <a:p>
            <a:pPr>
              <a:defRPr sz="1400"/>
            </a:pPr>
            <a:endParaRPr lang="nb-NO"/>
          </a:p>
        </c:txPr>
        <c:crossAx val="282437184"/>
        <c:crosses val="autoZero"/>
        <c:auto val="1"/>
        <c:lblAlgn val="ctr"/>
        <c:lblOffset val="100"/>
        <c:noMultiLvlLbl val="0"/>
      </c:catAx>
      <c:valAx>
        <c:axId val="282437184"/>
        <c:scaling>
          <c:orientation val="minMax"/>
          <c:max val="100"/>
        </c:scaling>
        <c:delete val="1"/>
        <c:axPos val="b"/>
        <c:numFmt formatCode="0" sourceLinked="1"/>
        <c:majorTickMark val="out"/>
        <c:minorTickMark val="none"/>
        <c:tickLblPos val="nextTo"/>
        <c:crossAx val="282442280"/>
        <c:crosses val="autoZero"/>
        <c:crossBetween val="between"/>
      </c:valAx>
    </c:plotArea>
    <c:legend>
      <c:legendPos val="b"/>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3043870248439"/>
          <c:y val="3.288241042897324E-2"/>
          <c:w val="0.84427873304146162"/>
          <c:h val="0.93423517914205356"/>
        </c:manualLayout>
      </c:layout>
      <c:barChart>
        <c:barDir val="bar"/>
        <c:grouping val="clustered"/>
        <c:varyColors val="0"/>
        <c:ser>
          <c:idx val="0"/>
          <c:order val="0"/>
          <c:tx>
            <c:strRef>
              <c:f>'Ark1'!$B$1</c:f>
              <c:strCache>
                <c:ptCount val="1"/>
                <c:pt idx="0">
                  <c:v>Mann</c:v>
                </c:pt>
              </c:strCache>
            </c:strRef>
          </c:tx>
          <c:spPr>
            <a:solidFill>
              <a:schemeClr val="accent1">
                <a:lumMod val="75000"/>
              </a:schemeClr>
            </a:solidFill>
            <a:ln>
              <a:noFill/>
            </a:ln>
          </c:spPr>
          <c:invertIfNegative val="0"/>
          <c:dLbls>
            <c:spPr>
              <a:noFill/>
              <a:ln>
                <a:noFill/>
              </a:ln>
              <a:effectLst/>
            </c:spPr>
            <c:txPr>
              <a:bodyPr/>
              <a:lstStyle/>
              <a:p>
                <a:pPr>
                  <a:defRPr sz="105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IHA NMBU</c:v>
                </c:pt>
                <c:pt idx="3">
                  <c:v>IKBM NMBU</c:v>
                </c:pt>
                <c:pt idx="4">
                  <c:v>ILP NMBU</c:v>
                </c:pt>
                <c:pt idx="5">
                  <c:v>IMT NMBU</c:v>
                </c:pt>
                <c:pt idx="6">
                  <c:v>INA NMBU</c:v>
                </c:pt>
                <c:pt idx="7">
                  <c:v>IPM NMBU</c:v>
                </c:pt>
                <c:pt idx="8">
                  <c:v>NOR NMBU</c:v>
                </c:pt>
                <c:pt idx="9">
                  <c:v>HH NMBU</c:v>
                </c:pt>
              </c:strCache>
            </c:strRef>
          </c:cat>
          <c:val>
            <c:numRef>
              <c:f>'Ark1'!$B$2:$B$11</c:f>
              <c:numCache>
                <c:formatCode>General</c:formatCode>
                <c:ptCount val="10"/>
                <c:pt idx="0" formatCode="0">
                  <c:v>5</c:v>
                </c:pt>
                <c:pt idx="2" formatCode="0">
                  <c:v>0</c:v>
                </c:pt>
                <c:pt idx="3" formatCode="0">
                  <c:v>9</c:v>
                </c:pt>
                <c:pt idx="4" formatCode="0">
                  <c:v>3</c:v>
                </c:pt>
                <c:pt idx="5" formatCode="0">
                  <c:v>3</c:v>
                </c:pt>
                <c:pt idx="6" formatCode="0">
                  <c:v>9</c:v>
                </c:pt>
                <c:pt idx="7" formatCode="0">
                  <c:v>12</c:v>
                </c:pt>
                <c:pt idx="8" formatCode="0">
                  <c:v>0</c:v>
                </c:pt>
                <c:pt idx="9" formatCode="0">
                  <c:v>5</c:v>
                </c:pt>
              </c:numCache>
            </c:numRef>
          </c:val>
        </c:ser>
        <c:ser>
          <c:idx val="1"/>
          <c:order val="1"/>
          <c:tx>
            <c:strRef>
              <c:f>'Ark1'!$C$1</c:f>
              <c:strCache>
                <c:ptCount val="1"/>
                <c:pt idx="0">
                  <c:v>Kvinne</c:v>
                </c:pt>
              </c:strCache>
            </c:strRef>
          </c:tx>
          <c:invertIfNegative val="0"/>
          <c:dLbls>
            <c:spPr>
              <a:noFill/>
              <a:ln>
                <a:noFill/>
              </a:ln>
              <a:effectLst/>
            </c:spPr>
            <c:txPr>
              <a:bodyPr/>
              <a:lstStyle/>
              <a:p>
                <a:pPr>
                  <a:defRPr sz="105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IHA NMBU</c:v>
                </c:pt>
                <c:pt idx="3">
                  <c:v>IKBM NMBU</c:v>
                </c:pt>
                <c:pt idx="4">
                  <c:v>ILP NMBU</c:v>
                </c:pt>
                <c:pt idx="5">
                  <c:v>IMT NMBU</c:v>
                </c:pt>
                <c:pt idx="6">
                  <c:v>INA NMBU</c:v>
                </c:pt>
                <c:pt idx="7">
                  <c:v>IPM NMBU</c:v>
                </c:pt>
                <c:pt idx="8">
                  <c:v>NOR NMBU</c:v>
                </c:pt>
                <c:pt idx="9">
                  <c:v>HH NMBU</c:v>
                </c:pt>
              </c:strCache>
            </c:strRef>
          </c:cat>
          <c:val>
            <c:numRef>
              <c:f>'Ark1'!$C$2:$C$11</c:f>
              <c:numCache>
                <c:formatCode>General</c:formatCode>
                <c:ptCount val="10"/>
                <c:pt idx="0" formatCode="0">
                  <c:v>4</c:v>
                </c:pt>
                <c:pt idx="2" formatCode="0">
                  <c:v>2</c:v>
                </c:pt>
                <c:pt idx="3" formatCode="0">
                  <c:v>3</c:v>
                </c:pt>
                <c:pt idx="4" formatCode="0">
                  <c:v>4</c:v>
                </c:pt>
                <c:pt idx="5" formatCode="0">
                  <c:v>3</c:v>
                </c:pt>
                <c:pt idx="6" formatCode="0">
                  <c:v>8</c:v>
                </c:pt>
                <c:pt idx="7" formatCode="0">
                  <c:v>5</c:v>
                </c:pt>
                <c:pt idx="8" formatCode="0">
                  <c:v>6</c:v>
                </c:pt>
                <c:pt idx="9" formatCode="0">
                  <c:v>2</c:v>
                </c:pt>
              </c:numCache>
            </c:numRef>
          </c:val>
        </c:ser>
        <c:dLbls>
          <c:showLegendKey val="0"/>
          <c:showVal val="0"/>
          <c:showCatName val="0"/>
          <c:showSerName val="0"/>
          <c:showPercent val="0"/>
          <c:showBubbleSize val="0"/>
        </c:dLbls>
        <c:gapWidth val="40"/>
        <c:axId val="282437968"/>
        <c:axId val="280681880"/>
      </c:barChart>
      <c:catAx>
        <c:axId val="282437968"/>
        <c:scaling>
          <c:orientation val="maxMin"/>
        </c:scaling>
        <c:delete val="0"/>
        <c:axPos val="l"/>
        <c:numFmt formatCode="General" sourceLinked="0"/>
        <c:majorTickMark val="none"/>
        <c:minorTickMark val="none"/>
        <c:tickLblPos val="nextTo"/>
        <c:txPr>
          <a:bodyPr/>
          <a:lstStyle/>
          <a:p>
            <a:pPr>
              <a:defRPr sz="1200"/>
            </a:pPr>
            <a:endParaRPr lang="nb-NO"/>
          </a:p>
        </c:txPr>
        <c:crossAx val="280681880"/>
        <c:crosses val="autoZero"/>
        <c:auto val="1"/>
        <c:lblAlgn val="ctr"/>
        <c:lblOffset val="100"/>
        <c:noMultiLvlLbl val="0"/>
      </c:catAx>
      <c:valAx>
        <c:axId val="280681880"/>
        <c:scaling>
          <c:orientation val="minMax"/>
          <c:max val="100"/>
          <c:min val="0"/>
        </c:scaling>
        <c:delete val="1"/>
        <c:axPos val="t"/>
        <c:numFmt formatCode="0" sourceLinked="1"/>
        <c:majorTickMark val="none"/>
        <c:minorTickMark val="none"/>
        <c:tickLblPos val="none"/>
        <c:crossAx val="282437968"/>
        <c:crosses val="autoZero"/>
        <c:crossBetween val="between"/>
        <c:majorUnit val="10"/>
      </c:valAx>
      <c:spPr>
        <a:noFill/>
        <a:ln w="25400">
          <a:noFill/>
        </a:ln>
        <a:effectLst/>
      </c:spPr>
    </c:plotArea>
    <c:legend>
      <c:legendPos val="r"/>
      <c:layout>
        <c:manualLayout>
          <c:xMode val="edge"/>
          <c:yMode val="edge"/>
          <c:x val="0.24245093711318211"/>
          <c:y val="4.1347507934553822E-2"/>
          <c:w val="0.11606429177485705"/>
          <c:h val="0.11827045493443673"/>
        </c:manualLayout>
      </c:layout>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458196564018138"/>
          <c:y val="3.288241042897324E-2"/>
          <c:w val="0.73541803435981856"/>
          <c:h val="0.93423517914205356"/>
        </c:manualLayout>
      </c:layout>
      <c:barChart>
        <c:barDir val="bar"/>
        <c:grouping val="clustered"/>
        <c:varyColors val="0"/>
        <c:ser>
          <c:idx val="0"/>
          <c:order val="0"/>
          <c:tx>
            <c:strRef>
              <c:f>'Ark1'!$B$1</c:f>
              <c:strCache>
                <c:ptCount val="1"/>
                <c:pt idx="0">
                  <c:v>Mann</c:v>
                </c:pt>
              </c:strCache>
            </c:strRef>
          </c:tx>
          <c:spPr>
            <a:solidFill>
              <a:schemeClr val="accent1">
                <a:lumMod val="75000"/>
              </a:schemeClr>
            </a:solidFill>
            <a:ln>
              <a:noFill/>
            </a:ln>
          </c:spPr>
          <c:invertIfNegative val="0"/>
          <c:dLbls>
            <c:spPr>
              <a:noFill/>
              <a:ln>
                <a:noFill/>
              </a:ln>
              <a:effectLst/>
            </c:spPr>
            <c:txPr>
              <a:bodyPr/>
              <a:lstStyle/>
              <a:p>
                <a:pPr>
                  <a:defRPr sz="105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IHA NMBU</c:v>
                </c:pt>
                <c:pt idx="3">
                  <c:v>IKBM NMBU</c:v>
                </c:pt>
                <c:pt idx="4">
                  <c:v>ILP NMBU</c:v>
                </c:pt>
                <c:pt idx="5">
                  <c:v>IMT NMBU</c:v>
                </c:pt>
                <c:pt idx="6">
                  <c:v>INA NMBU</c:v>
                </c:pt>
                <c:pt idx="7">
                  <c:v>IPM NMBU</c:v>
                </c:pt>
                <c:pt idx="8">
                  <c:v>NOR NMBU</c:v>
                </c:pt>
                <c:pt idx="9">
                  <c:v>HH NMBU</c:v>
                </c:pt>
              </c:strCache>
            </c:strRef>
          </c:cat>
          <c:val>
            <c:numRef>
              <c:f>'Ark1'!$B$2:$B$11</c:f>
              <c:numCache>
                <c:formatCode>General</c:formatCode>
                <c:ptCount val="10"/>
                <c:pt idx="0" formatCode="0">
                  <c:v>15.2</c:v>
                </c:pt>
                <c:pt idx="2" formatCode="0">
                  <c:v>11.11</c:v>
                </c:pt>
                <c:pt idx="3" formatCode="0">
                  <c:v>17.14</c:v>
                </c:pt>
                <c:pt idx="4" formatCode="0">
                  <c:v>15</c:v>
                </c:pt>
                <c:pt idx="5" formatCode="0">
                  <c:v>10.45</c:v>
                </c:pt>
                <c:pt idx="6" formatCode="0">
                  <c:v>16.98</c:v>
                </c:pt>
                <c:pt idx="7" formatCode="0">
                  <c:v>37.5</c:v>
                </c:pt>
                <c:pt idx="8" formatCode="0">
                  <c:v>9.09</c:v>
                </c:pt>
                <c:pt idx="9" formatCode="0">
                  <c:v>14.63</c:v>
                </c:pt>
              </c:numCache>
            </c:numRef>
          </c:val>
        </c:ser>
        <c:ser>
          <c:idx val="1"/>
          <c:order val="1"/>
          <c:tx>
            <c:strRef>
              <c:f>'Ark1'!$C$1</c:f>
              <c:strCache>
                <c:ptCount val="1"/>
                <c:pt idx="0">
                  <c:v>Kvinne</c:v>
                </c:pt>
              </c:strCache>
            </c:strRef>
          </c:tx>
          <c:invertIfNegative val="0"/>
          <c:dLbls>
            <c:spPr>
              <a:noFill/>
              <a:ln>
                <a:noFill/>
              </a:ln>
              <a:effectLst/>
            </c:spPr>
            <c:txPr>
              <a:bodyPr/>
              <a:lstStyle/>
              <a:p>
                <a:pPr>
                  <a:defRPr sz="105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NMBU</c:v>
                </c:pt>
                <c:pt idx="2">
                  <c:v>IHA NMBU</c:v>
                </c:pt>
                <c:pt idx="3">
                  <c:v>IKBM NMBU</c:v>
                </c:pt>
                <c:pt idx="4">
                  <c:v>ILP NMBU</c:v>
                </c:pt>
                <c:pt idx="5">
                  <c:v>IMT NMBU</c:v>
                </c:pt>
                <c:pt idx="6">
                  <c:v>INA NMBU</c:v>
                </c:pt>
                <c:pt idx="7">
                  <c:v>IPM NMBU</c:v>
                </c:pt>
                <c:pt idx="8">
                  <c:v>NOR NMBU</c:v>
                </c:pt>
                <c:pt idx="9">
                  <c:v>HH NMBU</c:v>
                </c:pt>
              </c:strCache>
            </c:strRef>
          </c:cat>
          <c:val>
            <c:numRef>
              <c:f>'Ark1'!$C$2:$C$11</c:f>
              <c:numCache>
                <c:formatCode>General</c:formatCode>
                <c:ptCount val="10"/>
                <c:pt idx="0" formatCode="0">
                  <c:v>9.81</c:v>
                </c:pt>
                <c:pt idx="2" formatCode="0">
                  <c:v>9.6199999999999992</c:v>
                </c:pt>
                <c:pt idx="3" formatCode="0">
                  <c:v>7.02</c:v>
                </c:pt>
                <c:pt idx="4" formatCode="0">
                  <c:v>8.76</c:v>
                </c:pt>
                <c:pt idx="5" formatCode="0">
                  <c:v>2.83</c:v>
                </c:pt>
                <c:pt idx="6" formatCode="0">
                  <c:v>13.79</c:v>
                </c:pt>
                <c:pt idx="7" formatCode="0">
                  <c:v>13.04</c:v>
                </c:pt>
                <c:pt idx="8" formatCode="0">
                  <c:v>15.63</c:v>
                </c:pt>
                <c:pt idx="9" formatCode="0">
                  <c:v>12.5</c:v>
                </c:pt>
              </c:numCache>
            </c:numRef>
          </c:val>
        </c:ser>
        <c:dLbls>
          <c:showLegendKey val="0"/>
          <c:showVal val="0"/>
          <c:showCatName val="0"/>
          <c:showSerName val="0"/>
          <c:showPercent val="0"/>
          <c:showBubbleSize val="0"/>
        </c:dLbls>
        <c:gapWidth val="40"/>
        <c:axId val="280685016"/>
        <c:axId val="357035704"/>
      </c:barChart>
      <c:catAx>
        <c:axId val="280685016"/>
        <c:scaling>
          <c:orientation val="maxMin"/>
        </c:scaling>
        <c:delete val="0"/>
        <c:axPos val="l"/>
        <c:numFmt formatCode="General" sourceLinked="0"/>
        <c:majorTickMark val="none"/>
        <c:minorTickMark val="none"/>
        <c:tickLblPos val="nextTo"/>
        <c:txPr>
          <a:bodyPr/>
          <a:lstStyle/>
          <a:p>
            <a:pPr>
              <a:defRPr sz="1200"/>
            </a:pPr>
            <a:endParaRPr lang="nb-NO"/>
          </a:p>
        </c:txPr>
        <c:crossAx val="357035704"/>
        <c:crosses val="autoZero"/>
        <c:auto val="1"/>
        <c:lblAlgn val="ctr"/>
        <c:lblOffset val="100"/>
        <c:noMultiLvlLbl val="0"/>
      </c:catAx>
      <c:valAx>
        <c:axId val="357035704"/>
        <c:scaling>
          <c:orientation val="minMax"/>
          <c:max val="100"/>
          <c:min val="0"/>
        </c:scaling>
        <c:delete val="1"/>
        <c:axPos val="t"/>
        <c:numFmt formatCode="0" sourceLinked="1"/>
        <c:majorTickMark val="none"/>
        <c:minorTickMark val="none"/>
        <c:tickLblPos val="none"/>
        <c:crossAx val="280685016"/>
        <c:crosses val="autoZero"/>
        <c:crossBetween val="between"/>
        <c:majorUnit val="10"/>
      </c:valAx>
      <c:spPr>
        <a:noFill/>
        <a:ln w="25400">
          <a:noFill/>
        </a:ln>
        <a:effectLst/>
      </c:spPr>
    </c:plotArea>
    <c:legend>
      <c:legendPos val="r"/>
      <c:layout>
        <c:manualLayout>
          <c:xMode val="edge"/>
          <c:yMode val="edge"/>
          <c:x val="0.66894385472321261"/>
          <c:y val="4.1347507934553815E-2"/>
          <c:w val="0.26357323933704335"/>
          <c:h val="0.11827045493443673"/>
        </c:manualLayout>
      </c:layout>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382265218394536"/>
          <c:y val="3.437500000000001E-2"/>
          <c:w val="0.80516706595753362"/>
          <c:h val="0.9089347071830991"/>
        </c:manualLayout>
      </c:layout>
      <c:barChart>
        <c:barDir val="bar"/>
        <c:grouping val="stacked"/>
        <c:varyColors val="0"/>
        <c:ser>
          <c:idx val="0"/>
          <c:order val="0"/>
          <c:tx>
            <c:strRef>
              <c:f>'Ark1'!$B$1</c:f>
              <c:strCache>
                <c:ptCount val="1"/>
                <c:pt idx="0">
                  <c:v>Lav</c:v>
                </c:pt>
              </c:strCache>
            </c:strRef>
          </c:tx>
          <c:spPr>
            <a:solidFill>
              <a:srgbClr val="C00000"/>
            </a:solidFill>
            <a:ln>
              <a:noFill/>
            </a:ln>
          </c:spPr>
          <c:invertIfNegative val="0"/>
          <c:dLbls>
            <c:spPr>
              <a:noFill/>
              <a:ln>
                <a:noFill/>
              </a:ln>
              <a:effectLst/>
            </c:spPr>
            <c:txPr>
              <a:bodyPr/>
              <a:lstStyle/>
              <a:p>
                <a:pPr>
                  <a:defRPr sz="11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'Ark1'!$A$2:$A$14</c:f>
              <c:strCache>
                <c:ptCount val="13"/>
                <c:pt idx="0">
                  <c:v>NBMU</c:v>
                </c:pt>
                <c:pt idx="2">
                  <c:v>Menn</c:v>
                </c:pt>
                <c:pt idx="3">
                  <c:v>Kvinner</c:v>
                </c:pt>
                <c:pt idx="5">
                  <c:v>IHA NMBU</c:v>
                </c:pt>
                <c:pt idx="6">
                  <c:v>NOR NMBU</c:v>
                </c:pt>
                <c:pt idx="7">
                  <c:v>IKBM NMBU</c:v>
                </c:pt>
                <c:pt idx="8">
                  <c:v>IMT NMBU</c:v>
                </c:pt>
                <c:pt idx="9">
                  <c:v>INA NMBU</c:v>
                </c:pt>
                <c:pt idx="10">
                  <c:v>ILP NMBU</c:v>
                </c:pt>
                <c:pt idx="11">
                  <c:v>HH NMBU</c:v>
                </c:pt>
                <c:pt idx="12">
                  <c:v>IPM NMBU</c:v>
                </c:pt>
              </c:strCache>
            </c:strRef>
          </c:cat>
          <c:val>
            <c:numRef>
              <c:f>'Ark1'!$B$2:$B$14</c:f>
              <c:numCache>
                <c:formatCode>General</c:formatCode>
                <c:ptCount val="13"/>
                <c:pt idx="0" formatCode="0">
                  <c:v>10.49</c:v>
                </c:pt>
                <c:pt idx="2" formatCode="0">
                  <c:v>7.49</c:v>
                </c:pt>
                <c:pt idx="3" formatCode="0">
                  <c:v>13.03</c:v>
                </c:pt>
                <c:pt idx="5" formatCode="0">
                  <c:v>7.58</c:v>
                </c:pt>
                <c:pt idx="6" formatCode="0">
                  <c:v>16.34</c:v>
                </c:pt>
                <c:pt idx="7" formatCode="0">
                  <c:v>7.37</c:v>
                </c:pt>
                <c:pt idx="8" formatCode="0">
                  <c:v>8.06</c:v>
                </c:pt>
                <c:pt idx="9" formatCode="0">
                  <c:v>11.65</c:v>
                </c:pt>
                <c:pt idx="10" formatCode="0">
                  <c:v>9.0399999999999991</c:v>
                </c:pt>
                <c:pt idx="11" formatCode="0">
                  <c:v>10.01</c:v>
                </c:pt>
                <c:pt idx="12" formatCode="0">
                  <c:v>15.73</c:v>
                </c:pt>
              </c:numCache>
            </c:numRef>
          </c:val>
        </c:ser>
        <c:ser>
          <c:idx val="1"/>
          <c:order val="1"/>
          <c:tx>
            <c:strRef>
              <c:f>'Ark1'!$C$1</c:f>
              <c:strCache>
                <c:ptCount val="1"/>
                <c:pt idx="0">
                  <c:v>Middels</c:v>
                </c:pt>
              </c:strCache>
            </c:strRef>
          </c:tx>
          <c:spPr>
            <a:solidFill>
              <a:schemeClr val="accent1">
                <a:lumMod val="75000"/>
              </a:schemeClr>
            </a:solidFill>
            <a:ln>
              <a:noFill/>
            </a:ln>
          </c:spPr>
          <c:invertIfNegative val="0"/>
          <c:dLbls>
            <c:spPr>
              <a:noFill/>
              <a:ln>
                <a:noFill/>
              </a:ln>
              <a:effectLst/>
            </c:spPr>
            <c:txPr>
              <a:bodyPr/>
              <a:lstStyle/>
              <a:p>
                <a:pPr>
                  <a:defRPr sz="11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'Ark1'!$A$2:$A$14</c:f>
              <c:strCache>
                <c:ptCount val="13"/>
                <c:pt idx="0">
                  <c:v>NBMU</c:v>
                </c:pt>
                <c:pt idx="2">
                  <c:v>Menn</c:v>
                </c:pt>
                <c:pt idx="3">
                  <c:v>Kvinner</c:v>
                </c:pt>
                <c:pt idx="5">
                  <c:v>IHA NMBU</c:v>
                </c:pt>
                <c:pt idx="6">
                  <c:v>NOR NMBU</c:v>
                </c:pt>
                <c:pt idx="7">
                  <c:v>IKBM NMBU</c:v>
                </c:pt>
                <c:pt idx="8">
                  <c:v>IMT NMBU</c:v>
                </c:pt>
                <c:pt idx="9">
                  <c:v>INA NMBU</c:v>
                </c:pt>
                <c:pt idx="10">
                  <c:v>ILP NMBU</c:v>
                </c:pt>
                <c:pt idx="11">
                  <c:v>HH NMBU</c:v>
                </c:pt>
                <c:pt idx="12">
                  <c:v>IPM NMBU</c:v>
                </c:pt>
              </c:strCache>
            </c:strRef>
          </c:cat>
          <c:val>
            <c:numRef>
              <c:f>'Ark1'!$C$2:$C$14</c:f>
              <c:numCache>
                <c:formatCode>General</c:formatCode>
                <c:ptCount val="13"/>
                <c:pt idx="0" formatCode="0">
                  <c:v>65.48</c:v>
                </c:pt>
                <c:pt idx="2" formatCode="0">
                  <c:v>61.65</c:v>
                </c:pt>
                <c:pt idx="3" formatCode="0">
                  <c:v>68.73</c:v>
                </c:pt>
                <c:pt idx="5" formatCode="0">
                  <c:v>63.39</c:v>
                </c:pt>
                <c:pt idx="6" formatCode="0">
                  <c:v>55.51</c:v>
                </c:pt>
                <c:pt idx="7" formatCode="0">
                  <c:v>65.48</c:v>
                </c:pt>
                <c:pt idx="8" formatCode="0">
                  <c:v>67.260000000000005</c:v>
                </c:pt>
                <c:pt idx="9" formatCode="0">
                  <c:v>64.22</c:v>
                </c:pt>
                <c:pt idx="10" formatCode="0">
                  <c:v>68.61</c:v>
                </c:pt>
                <c:pt idx="11" formatCode="0">
                  <c:v>68.84</c:v>
                </c:pt>
                <c:pt idx="12" formatCode="0">
                  <c:v>65.03</c:v>
                </c:pt>
              </c:numCache>
            </c:numRef>
          </c:val>
        </c:ser>
        <c:ser>
          <c:idx val="2"/>
          <c:order val="2"/>
          <c:tx>
            <c:strRef>
              <c:f>'Ark1'!$D$1</c:f>
              <c:strCache>
                <c:ptCount val="1"/>
                <c:pt idx="0">
                  <c:v>Høy</c:v>
                </c:pt>
              </c:strCache>
            </c:strRef>
          </c:tx>
          <c:spPr>
            <a:solidFill>
              <a:srgbClr val="00B050"/>
            </a:solidFill>
            <a:ln>
              <a:noFill/>
            </a:ln>
          </c:spPr>
          <c:invertIfNegative val="0"/>
          <c:dLbls>
            <c:spPr>
              <a:noFill/>
              <a:ln>
                <a:noFill/>
              </a:ln>
              <a:effectLst/>
            </c:spPr>
            <c:txPr>
              <a:bodyPr/>
              <a:lstStyle/>
              <a:p>
                <a:pPr>
                  <a:defRPr sz="1100" b="1">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'Ark1'!$A$2:$A$14</c:f>
              <c:strCache>
                <c:ptCount val="13"/>
                <c:pt idx="0">
                  <c:v>NBMU</c:v>
                </c:pt>
                <c:pt idx="2">
                  <c:v>Menn</c:v>
                </c:pt>
                <c:pt idx="3">
                  <c:v>Kvinner</c:v>
                </c:pt>
                <c:pt idx="5">
                  <c:v>IHA NMBU</c:v>
                </c:pt>
                <c:pt idx="6">
                  <c:v>NOR NMBU</c:v>
                </c:pt>
                <c:pt idx="7">
                  <c:v>IKBM NMBU</c:v>
                </c:pt>
                <c:pt idx="8">
                  <c:v>IMT NMBU</c:v>
                </c:pt>
                <c:pt idx="9">
                  <c:v>INA NMBU</c:v>
                </c:pt>
                <c:pt idx="10">
                  <c:v>ILP NMBU</c:v>
                </c:pt>
                <c:pt idx="11">
                  <c:v>HH NMBU</c:v>
                </c:pt>
                <c:pt idx="12">
                  <c:v>IPM NMBU</c:v>
                </c:pt>
              </c:strCache>
            </c:strRef>
          </c:cat>
          <c:val>
            <c:numRef>
              <c:f>'Ark1'!$D$2:$D$14</c:f>
              <c:numCache>
                <c:formatCode>General</c:formatCode>
                <c:ptCount val="13"/>
                <c:pt idx="0" formatCode="0">
                  <c:v>24.03</c:v>
                </c:pt>
                <c:pt idx="2" formatCode="0">
                  <c:v>30.86</c:v>
                </c:pt>
                <c:pt idx="3" formatCode="0">
                  <c:v>18.239999999999998</c:v>
                </c:pt>
                <c:pt idx="5" formatCode="0">
                  <c:v>29.03</c:v>
                </c:pt>
                <c:pt idx="6" formatCode="0">
                  <c:v>28.15</c:v>
                </c:pt>
                <c:pt idx="7" formatCode="0">
                  <c:v>27.15</c:v>
                </c:pt>
                <c:pt idx="8" formatCode="0">
                  <c:v>24.68</c:v>
                </c:pt>
                <c:pt idx="9" formatCode="0">
                  <c:v>24.13</c:v>
                </c:pt>
                <c:pt idx="10" formatCode="0">
                  <c:v>22.34</c:v>
                </c:pt>
                <c:pt idx="11" formatCode="0">
                  <c:v>21.16</c:v>
                </c:pt>
                <c:pt idx="12" formatCode="0">
                  <c:v>19.23</c:v>
                </c:pt>
              </c:numCache>
            </c:numRef>
          </c:val>
        </c:ser>
        <c:dLbls>
          <c:showLegendKey val="0"/>
          <c:showVal val="0"/>
          <c:showCatName val="0"/>
          <c:showSerName val="0"/>
          <c:showPercent val="0"/>
          <c:showBubbleSize val="0"/>
        </c:dLbls>
        <c:gapWidth val="40"/>
        <c:overlap val="100"/>
        <c:axId val="357029432"/>
        <c:axId val="281706600"/>
      </c:barChart>
      <c:catAx>
        <c:axId val="357029432"/>
        <c:scaling>
          <c:orientation val="maxMin"/>
        </c:scaling>
        <c:delete val="0"/>
        <c:axPos val="l"/>
        <c:numFmt formatCode="General" sourceLinked="0"/>
        <c:majorTickMark val="out"/>
        <c:minorTickMark val="none"/>
        <c:tickLblPos val="nextTo"/>
        <c:txPr>
          <a:bodyPr/>
          <a:lstStyle/>
          <a:p>
            <a:pPr>
              <a:defRPr sz="1200"/>
            </a:pPr>
            <a:endParaRPr lang="nb-NO"/>
          </a:p>
        </c:txPr>
        <c:crossAx val="281706600"/>
        <c:crosses val="autoZero"/>
        <c:auto val="1"/>
        <c:lblAlgn val="ctr"/>
        <c:lblOffset val="100"/>
        <c:noMultiLvlLbl val="0"/>
      </c:catAx>
      <c:valAx>
        <c:axId val="281706600"/>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357029432"/>
        <c:crosses val="autoZero"/>
        <c:crossBetween val="between"/>
      </c:valAx>
    </c:plotArea>
    <c:legend>
      <c:legendPos val="r"/>
      <c:layout>
        <c:manualLayout>
          <c:xMode val="edge"/>
          <c:yMode val="edge"/>
          <c:x val="2.3871041869042084E-2"/>
          <c:y val="0.94248374264728085"/>
          <c:w val="0.96586063087007412"/>
          <c:h val="4.1535732621074496E-2"/>
        </c:manualLayout>
      </c:layout>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1CBFC7C-84D3-4EED-8E17-6AE355F36042}" type="datetimeFigureOut">
              <a:rPr lang="nb-NO" smtClean="0"/>
              <a:pPr/>
              <a:t>26.01.2015</a:t>
            </a:fld>
            <a:endParaRPr lang="nb-NO"/>
          </a:p>
        </p:txBody>
      </p:sp>
      <p:sp>
        <p:nvSpPr>
          <p:cNvPr id="4" name="Plassholder for lysbil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20C7482-477C-4051-8849-4E7FCEFC4307}" type="slidenum">
              <a:rPr lang="nb-NO" smtClean="0"/>
              <a:pPr/>
              <a:t>‹#›</a:t>
            </a:fld>
            <a:endParaRPr lang="nb-NO"/>
          </a:p>
        </p:txBody>
      </p:sp>
    </p:spTree>
    <p:extLst>
      <p:ext uri="{BB962C8B-B14F-4D97-AF65-F5344CB8AC3E}">
        <p14:creationId xmlns:p14="http://schemas.microsoft.com/office/powerpoint/2010/main" val="3588157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C20C7482-477C-4051-8849-4E7FCEFC4307}" type="slidenum">
              <a:rPr lang="nb-NO" smtClean="0"/>
              <a:pPr/>
              <a:t>13</a:t>
            </a:fld>
            <a:endParaRPr lang="nb-NO"/>
          </a:p>
        </p:txBody>
      </p:sp>
    </p:spTree>
    <p:extLst>
      <p:ext uri="{BB962C8B-B14F-4D97-AF65-F5344CB8AC3E}">
        <p14:creationId xmlns:p14="http://schemas.microsoft.com/office/powerpoint/2010/main" val="2286064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7" name="Plassholder for lysbildenummer 5"/>
          <p:cNvSpPr>
            <a:spLocks noGrp="1"/>
          </p:cNvSpPr>
          <p:nvPr>
            <p:ph type="sldNum" sz="quarter" idx="4"/>
          </p:nvPr>
        </p:nvSpPr>
        <p:spPr>
          <a:xfrm>
            <a:off x="3347864" y="630932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AFE8F94D-F3D7-4644-A710-F5E14A17E550}" type="slidenum">
              <a:rPr lang="nb-NO" smtClean="0"/>
              <a:pPr/>
              <a:t>‹#›</a:t>
            </a:fld>
            <a:endParaRPr lang="nb-NO"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a:prstGeom prst="rect">
            <a:avLst/>
          </a:prstGeom>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1600200"/>
            <a:ext cx="8229600" cy="4525963"/>
          </a:xfrm>
          <a:prstGeom prst="rect">
            <a:avLst/>
          </a:prstGeo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457200" y="6356350"/>
            <a:ext cx="2133600" cy="365125"/>
          </a:xfrm>
          <a:prstGeom prst="rect">
            <a:avLst/>
          </a:prstGeom>
        </p:spPr>
        <p:txBody>
          <a:bodyPr/>
          <a:lstStyle/>
          <a:p>
            <a:endParaRPr lang="nb-NO"/>
          </a:p>
        </p:txBody>
      </p:sp>
      <p:sp>
        <p:nvSpPr>
          <p:cNvPr id="5" name="Plassholder for bunntekst 4"/>
          <p:cNvSpPr>
            <a:spLocks noGrp="1"/>
          </p:cNvSpPr>
          <p:nvPr>
            <p:ph type="ftr" sz="quarter" idx="11"/>
          </p:nvPr>
        </p:nvSpPr>
        <p:spPr>
          <a:xfrm>
            <a:off x="467544" y="6309320"/>
            <a:ext cx="28956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3347864" y="6309320"/>
            <a:ext cx="2133600" cy="365125"/>
          </a:xfrm>
          <a:prstGeom prst="rect">
            <a:avLst/>
          </a:prstGeom>
        </p:spPr>
        <p:txBody>
          <a:bodyPr/>
          <a:lstStyle/>
          <a:p>
            <a:fld id="{A63255A3-1F07-4293-B8AD-DDA47A7F67A6}" type="slidenum">
              <a:rPr lang="nb-NO" smtClean="0"/>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a:prstGeom prst="rect">
            <a:avLst/>
          </a:prstGeo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a:prstGeom prst="rect">
            <a:avLst/>
          </a:prstGeo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457200" y="6356350"/>
            <a:ext cx="2133600" cy="365125"/>
          </a:xfrm>
          <a:prstGeom prst="rect">
            <a:avLst/>
          </a:prstGeom>
        </p:spPr>
        <p:txBody>
          <a:bodyPr/>
          <a:lstStyle/>
          <a:p>
            <a:endParaRPr lang="nb-NO"/>
          </a:p>
        </p:txBody>
      </p:sp>
      <p:sp>
        <p:nvSpPr>
          <p:cNvPr id="5" name="Plassholder for bunntekst 4"/>
          <p:cNvSpPr>
            <a:spLocks noGrp="1"/>
          </p:cNvSpPr>
          <p:nvPr>
            <p:ph type="ftr" sz="quarter" idx="11"/>
          </p:nvPr>
        </p:nvSpPr>
        <p:spPr>
          <a:xfrm>
            <a:off x="467544" y="6309320"/>
            <a:ext cx="28956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3347864" y="6309320"/>
            <a:ext cx="2133600" cy="365125"/>
          </a:xfrm>
          <a:prstGeom prst="rect">
            <a:avLst/>
          </a:prstGeom>
        </p:spPr>
        <p:txBody>
          <a:bodyPr/>
          <a:lstStyle/>
          <a:p>
            <a:fld id="{A63255A3-1F07-4293-B8AD-DDA47A7F67A6}" type="slidenum">
              <a:rPr lang="nb-NO" smtClean="0"/>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lysbildenummer 5"/>
          <p:cNvSpPr>
            <a:spLocks noGrp="1"/>
          </p:cNvSpPr>
          <p:nvPr>
            <p:ph type="sldNum" sz="quarter" idx="4"/>
          </p:nvPr>
        </p:nvSpPr>
        <p:spPr>
          <a:xfrm>
            <a:off x="3347864" y="630932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AFE8F94D-F3D7-4644-A710-F5E14A17E550}" type="slidenum">
              <a:rPr lang="nb-NO" smtClean="0"/>
              <a:pPr/>
              <a:t>‹#›</a:t>
            </a:fld>
            <a:endParaRPr lang="nb-NO" dirty="0"/>
          </a:p>
        </p:txBody>
      </p:sp>
      <p:sp>
        <p:nvSpPr>
          <p:cNvPr id="8" name="Plassholder for bunntekst 4"/>
          <p:cNvSpPr>
            <a:spLocks noGrp="1"/>
          </p:cNvSpPr>
          <p:nvPr>
            <p:ph type="ftr" sz="quarter" idx="3"/>
          </p:nvPr>
        </p:nvSpPr>
        <p:spPr>
          <a:xfrm>
            <a:off x="467544" y="630932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b-NO"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a:xfrm>
            <a:off x="457200" y="6356350"/>
            <a:ext cx="2133600" cy="365125"/>
          </a:xfrm>
          <a:prstGeom prst="rect">
            <a:avLst/>
          </a:prstGeom>
        </p:spPr>
        <p:txBody>
          <a:bodyPr/>
          <a:lstStyle/>
          <a:p>
            <a:endParaRPr lang="nb-NO"/>
          </a:p>
        </p:txBody>
      </p:sp>
      <p:sp>
        <p:nvSpPr>
          <p:cNvPr id="5" name="Plassholder for bunntekst 4"/>
          <p:cNvSpPr>
            <a:spLocks noGrp="1"/>
          </p:cNvSpPr>
          <p:nvPr>
            <p:ph type="ftr" sz="quarter" idx="11"/>
          </p:nvPr>
        </p:nvSpPr>
        <p:spPr>
          <a:xfrm>
            <a:off x="467544" y="6309320"/>
            <a:ext cx="28956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3347864" y="6309320"/>
            <a:ext cx="2133600" cy="365125"/>
          </a:xfrm>
          <a:prstGeom prst="rect">
            <a:avLst/>
          </a:prstGeom>
        </p:spPr>
        <p:txBody>
          <a:bodyPr/>
          <a:lstStyle/>
          <a:p>
            <a:fld id="{A63255A3-1F07-4293-B8AD-DDA47A7F67A6}" type="slidenum">
              <a:rPr lang="nb-NO" smtClean="0"/>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a:prstGeom prst="rect">
            <a:avLst/>
          </a:prstGeom>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a:xfrm>
            <a:off x="457200" y="6356350"/>
            <a:ext cx="2133600" cy="365125"/>
          </a:xfrm>
          <a:prstGeom prst="rect">
            <a:avLst/>
          </a:prstGeom>
        </p:spPr>
        <p:txBody>
          <a:bodyPr/>
          <a:lstStyle/>
          <a:p>
            <a:endParaRPr lang="nb-NO"/>
          </a:p>
        </p:txBody>
      </p:sp>
      <p:sp>
        <p:nvSpPr>
          <p:cNvPr id="6" name="Plassholder for bunntekst 5"/>
          <p:cNvSpPr>
            <a:spLocks noGrp="1"/>
          </p:cNvSpPr>
          <p:nvPr>
            <p:ph type="ftr" sz="quarter" idx="11"/>
          </p:nvPr>
        </p:nvSpPr>
        <p:spPr>
          <a:xfrm>
            <a:off x="467544" y="6309320"/>
            <a:ext cx="28956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3347864" y="6309320"/>
            <a:ext cx="2133600" cy="365125"/>
          </a:xfrm>
          <a:prstGeom prst="rect">
            <a:avLst/>
          </a:prstGeom>
        </p:spPr>
        <p:txBody>
          <a:bodyPr/>
          <a:lstStyle/>
          <a:p>
            <a:fld id="{A63255A3-1F07-4293-B8AD-DDA47A7F67A6}" type="slidenum">
              <a:rPr lang="nb-NO" smtClean="0"/>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a:prstGeom prst="rect">
            <a:avLst/>
          </a:prstGeo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a:xfrm>
            <a:off x="457200" y="6356350"/>
            <a:ext cx="2133600" cy="365125"/>
          </a:xfrm>
          <a:prstGeom prst="rect">
            <a:avLst/>
          </a:prstGeom>
        </p:spPr>
        <p:txBody>
          <a:bodyPr/>
          <a:lstStyle/>
          <a:p>
            <a:endParaRPr lang="nb-NO"/>
          </a:p>
        </p:txBody>
      </p:sp>
      <p:sp>
        <p:nvSpPr>
          <p:cNvPr id="8" name="Plassholder for bunntekst 7"/>
          <p:cNvSpPr>
            <a:spLocks noGrp="1"/>
          </p:cNvSpPr>
          <p:nvPr>
            <p:ph type="ftr" sz="quarter" idx="11"/>
          </p:nvPr>
        </p:nvSpPr>
        <p:spPr>
          <a:xfrm>
            <a:off x="467544" y="6309320"/>
            <a:ext cx="2895600" cy="365125"/>
          </a:xfrm>
          <a:prstGeom prst="rect">
            <a:avLst/>
          </a:prstGeom>
        </p:spPr>
        <p:txBody>
          <a:bodyPr/>
          <a:lstStyle/>
          <a:p>
            <a:endParaRPr lang="nb-NO"/>
          </a:p>
        </p:txBody>
      </p:sp>
      <p:sp>
        <p:nvSpPr>
          <p:cNvPr id="9" name="Plassholder for lysbildenummer 8"/>
          <p:cNvSpPr>
            <a:spLocks noGrp="1"/>
          </p:cNvSpPr>
          <p:nvPr>
            <p:ph type="sldNum" sz="quarter" idx="12"/>
          </p:nvPr>
        </p:nvSpPr>
        <p:spPr>
          <a:xfrm>
            <a:off x="3347864" y="6309320"/>
            <a:ext cx="2133600" cy="365125"/>
          </a:xfrm>
          <a:prstGeom prst="rect">
            <a:avLst/>
          </a:prstGeom>
        </p:spPr>
        <p:txBody>
          <a:bodyPr/>
          <a:lstStyle/>
          <a:p>
            <a:fld id="{A63255A3-1F07-4293-B8AD-DDA47A7F67A6}" type="slidenum">
              <a:rPr lang="nb-NO" smtClean="0"/>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a:prstGeom prst="rect">
            <a:avLst/>
          </a:prstGeom>
        </p:spPr>
        <p:txBody>
          <a:bodyPr/>
          <a:lstStyle/>
          <a:p>
            <a:r>
              <a:rPr lang="nb-NO" smtClean="0"/>
              <a:t>Klikk for å redigere tittelstil</a:t>
            </a:r>
            <a:endParaRPr lang="nb-NO"/>
          </a:p>
        </p:txBody>
      </p:sp>
      <p:sp>
        <p:nvSpPr>
          <p:cNvPr id="3" name="Plassholder for dato 2"/>
          <p:cNvSpPr>
            <a:spLocks noGrp="1"/>
          </p:cNvSpPr>
          <p:nvPr>
            <p:ph type="dt" sz="half" idx="10"/>
          </p:nvPr>
        </p:nvSpPr>
        <p:spPr>
          <a:xfrm>
            <a:off x="457200" y="6356350"/>
            <a:ext cx="2133600" cy="365125"/>
          </a:xfrm>
          <a:prstGeom prst="rect">
            <a:avLst/>
          </a:prstGeom>
        </p:spPr>
        <p:txBody>
          <a:bodyPr/>
          <a:lstStyle/>
          <a:p>
            <a:endParaRPr lang="nb-NO"/>
          </a:p>
        </p:txBody>
      </p:sp>
      <p:sp>
        <p:nvSpPr>
          <p:cNvPr id="4" name="Plassholder for bunntekst 3"/>
          <p:cNvSpPr>
            <a:spLocks noGrp="1"/>
          </p:cNvSpPr>
          <p:nvPr>
            <p:ph type="ftr" sz="quarter" idx="11"/>
          </p:nvPr>
        </p:nvSpPr>
        <p:spPr>
          <a:xfrm>
            <a:off x="467544" y="6309320"/>
            <a:ext cx="2895600" cy="365125"/>
          </a:xfrm>
          <a:prstGeom prst="rect">
            <a:avLst/>
          </a:prstGeom>
        </p:spPr>
        <p:txBody>
          <a:bodyPr/>
          <a:lstStyle/>
          <a:p>
            <a:endParaRPr lang="nb-NO"/>
          </a:p>
        </p:txBody>
      </p:sp>
      <p:sp>
        <p:nvSpPr>
          <p:cNvPr id="5" name="Plassholder for lysbildenummer 4"/>
          <p:cNvSpPr>
            <a:spLocks noGrp="1"/>
          </p:cNvSpPr>
          <p:nvPr>
            <p:ph type="sldNum" sz="quarter" idx="12"/>
          </p:nvPr>
        </p:nvSpPr>
        <p:spPr>
          <a:xfrm>
            <a:off x="3347864" y="6309320"/>
            <a:ext cx="2133600" cy="365125"/>
          </a:xfrm>
          <a:prstGeom prst="rect">
            <a:avLst/>
          </a:prstGeom>
        </p:spPr>
        <p:txBody>
          <a:bodyPr/>
          <a:lstStyle/>
          <a:p>
            <a:fld id="{A63255A3-1F07-4293-B8AD-DDA47A7F67A6}" type="slidenum">
              <a:rPr lang="nb-NO" smtClean="0"/>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457200" y="6356350"/>
            <a:ext cx="2133600" cy="365125"/>
          </a:xfrm>
          <a:prstGeom prst="rect">
            <a:avLst/>
          </a:prstGeom>
        </p:spPr>
        <p:txBody>
          <a:bodyPr/>
          <a:lstStyle/>
          <a:p>
            <a:endParaRPr lang="nb-NO"/>
          </a:p>
        </p:txBody>
      </p:sp>
      <p:sp>
        <p:nvSpPr>
          <p:cNvPr id="3" name="Plassholder for bunntekst 2"/>
          <p:cNvSpPr>
            <a:spLocks noGrp="1"/>
          </p:cNvSpPr>
          <p:nvPr>
            <p:ph type="ftr" sz="quarter" idx="11"/>
          </p:nvPr>
        </p:nvSpPr>
        <p:spPr>
          <a:xfrm>
            <a:off x="467544" y="6309320"/>
            <a:ext cx="2895600" cy="365125"/>
          </a:xfrm>
          <a:prstGeom prst="rect">
            <a:avLst/>
          </a:prstGeom>
        </p:spPr>
        <p:txBody>
          <a:bodyPr/>
          <a:lstStyle/>
          <a:p>
            <a:endParaRPr lang="nb-NO"/>
          </a:p>
        </p:txBody>
      </p:sp>
      <p:sp>
        <p:nvSpPr>
          <p:cNvPr id="4" name="Plassholder for lysbildenummer 3"/>
          <p:cNvSpPr>
            <a:spLocks noGrp="1"/>
          </p:cNvSpPr>
          <p:nvPr>
            <p:ph type="sldNum" sz="quarter" idx="12"/>
          </p:nvPr>
        </p:nvSpPr>
        <p:spPr>
          <a:xfrm>
            <a:off x="3347864" y="6309320"/>
            <a:ext cx="2133600" cy="365125"/>
          </a:xfrm>
          <a:prstGeom prst="rect">
            <a:avLst/>
          </a:prstGeom>
        </p:spPr>
        <p:txBody>
          <a:bodyPr/>
          <a:lstStyle/>
          <a:p>
            <a:fld id="{A63255A3-1F07-4293-B8AD-DDA47A7F67A6}" type="slidenum">
              <a:rPr lang="nb-NO" smtClean="0"/>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a:xfrm>
            <a:off x="457200" y="6356350"/>
            <a:ext cx="2133600" cy="365125"/>
          </a:xfrm>
          <a:prstGeom prst="rect">
            <a:avLst/>
          </a:prstGeom>
        </p:spPr>
        <p:txBody>
          <a:bodyPr/>
          <a:lstStyle/>
          <a:p>
            <a:endParaRPr lang="nb-NO"/>
          </a:p>
        </p:txBody>
      </p:sp>
      <p:sp>
        <p:nvSpPr>
          <p:cNvPr id="6" name="Plassholder for bunntekst 5"/>
          <p:cNvSpPr>
            <a:spLocks noGrp="1"/>
          </p:cNvSpPr>
          <p:nvPr>
            <p:ph type="ftr" sz="quarter" idx="11"/>
          </p:nvPr>
        </p:nvSpPr>
        <p:spPr>
          <a:xfrm>
            <a:off x="467544" y="6309320"/>
            <a:ext cx="28956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3347864" y="6309320"/>
            <a:ext cx="2133600" cy="365125"/>
          </a:xfrm>
          <a:prstGeom prst="rect">
            <a:avLst/>
          </a:prstGeom>
        </p:spPr>
        <p:txBody>
          <a:bodyPr/>
          <a:lstStyle/>
          <a:p>
            <a:fld id="{A63255A3-1F07-4293-B8AD-DDA47A7F67A6}" type="slidenum">
              <a:rPr lang="nb-NO" smtClean="0"/>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a:xfrm>
            <a:off x="457200" y="6356350"/>
            <a:ext cx="2133600" cy="365125"/>
          </a:xfrm>
          <a:prstGeom prst="rect">
            <a:avLst/>
          </a:prstGeom>
        </p:spPr>
        <p:txBody>
          <a:bodyPr/>
          <a:lstStyle/>
          <a:p>
            <a:endParaRPr lang="nb-NO"/>
          </a:p>
        </p:txBody>
      </p:sp>
      <p:sp>
        <p:nvSpPr>
          <p:cNvPr id="6" name="Plassholder for bunntekst 5"/>
          <p:cNvSpPr>
            <a:spLocks noGrp="1"/>
          </p:cNvSpPr>
          <p:nvPr>
            <p:ph type="ftr" sz="quarter" idx="11"/>
          </p:nvPr>
        </p:nvSpPr>
        <p:spPr>
          <a:xfrm>
            <a:off x="467544" y="6309320"/>
            <a:ext cx="28956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3347864" y="6309320"/>
            <a:ext cx="2133600" cy="365125"/>
          </a:xfrm>
          <a:prstGeom prst="rect">
            <a:avLst/>
          </a:prstGeom>
        </p:spPr>
        <p:txBody>
          <a:bodyPr/>
          <a:lstStyle/>
          <a:p>
            <a:fld id="{A63255A3-1F07-4293-B8AD-DDA47A7F67A6}" type="slidenum">
              <a:rPr lang="nb-NO" smtClean="0"/>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2" descr="D:\Gallup\SHoT 2014\Logo_SHoT\SHoT2014_logo.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524328" y="6402660"/>
            <a:ext cx="1396991" cy="2507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STUDIOTERM\Clients\TNS Global\TNS_002 Templates\4. Design\4. Active\PPT Files\2. 5th April Redesign\From Client\TNS_logo_72ppi.png"/>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23528" y="6135960"/>
            <a:ext cx="533400" cy="533400"/>
          </a:xfrm>
          <a:prstGeom prst="rect">
            <a:avLst/>
          </a:prstGeom>
          <a:noFill/>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image" Target="../media/image5.png"/><Relationship Id="rId7" Type="http://schemas.openxmlformats.org/officeDocument/2006/relationships/package" Target="../embeddings/Microsoft_Word_Document1.docx"/><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xml"/><Relationship Id="rId4" Type="http://schemas.openxmlformats.org/officeDocument/2006/relationships/chart" Target="../charts/chart24.xml"/></Relationships>
</file>

<file path=ppt/slides/_rels/slide33.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lysbildenummer 4"/>
          <p:cNvSpPr>
            <a:spLocks noGrp="1"/>
          </p:cNvSpPr>
          <p:nvPr>
            <p:ph type="sldNum" sz="quarter" idx="4"/>
          </p:nvPr>
        </p:nvSpPr>
        <p:spPr/>
        <p:txBody>
          <a:bodyPr/>
          <a:lstStyle/>
          <a:p>
            <a:fld id="{AFE8F94D-F3D7-4644-A710-F5E14A17E550}" type="slidenum">
              <a:rPr lang="nb-NO" smtClean="0"/>
              <a:pPr/>
              <a:t>1</a:t>
            </a:fld>
            <a:endParaRPr lang="nb-NO" dirty="0"/>
          </a:p>
        </p:txBody>
      </p:sp>
      <p:pic>
        <p:nvPicPr>
          <p:cNvPr id="2" name="Bil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296766"/>
          </a:xfrm>
          <a:prstGeom prst="rect">
            <a:avLst/>
          </a:prstGeom>
        </p:spPr>
      </p:pic>
      <p:grpSp>
        <p:nvGrpSpPr>
          <p:cNvPr id="7" name="Gruppe 6"/>
          <p:cNvGrpSpPr/>
          <p:nvPr/>
        </p:nvGrpSpPr>
        <p:grpSpPr>
          <a:xfrm>
            <a:off x="251520" y="5949280"/>
            <a:ext cx="8784976" cy="792088"/>
            <a:chOff x="251520" y="5949280"/>
            <a:chExt cx="8784976" cy="792088"/>
          </a:xfrm>
        </p:grpSpPr>
        <p:sp>
          <p:nvSpPr>
            <p:cNvPr id="3" name="Rektangel 2"/>
            <p:cNvSpPr/>
            <p:nvPr/>
          </p:nvSpPr>
          <p:spPr>
            <a:xfrm>
              <a:off x="251520" y="5949280"/>
              <a:ext cx="648072"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Rektangel 3"/>
            <p:cNvSpPr/>
            <p:nvPr/>
          </p:nvSpPr>
          <p:spPr>
            <a:xfrm>
              <a:off x="7524328" y="6345324"/>
              <a:ext cx="1512168" cy="396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ktangel 5"/>
            <p:cNvSpPr/>
            <p:nvPr/>
          </p:nvSpPr>
          <p:spPr>
            <a:xfrm>
              <a:off x="3995936" y="6309320"/>
              <a:ext cx="936104" cy="396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8" name="Rektangel 7"/>
          <p:cNvSpPr/>
          <p:nvPr/>
        </p:nvSpPr>
        <p:spPr>
          <a:xfrm>
            <a:off x="5724128" y="3148383"/>
            <a:ext cx="2376264" cy="71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i="1" dirty="0" smtClean="0">
                <a:solidFill>
                  <a:schemeClr val="tx1"/>
                </a:solidFill>
              </a:rPr>
              <a:t>Grafikkrapport NMBU</a:t>
            </a:r>
            <a:endParaRPr lang="nb-NO" i="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10</a:t>
            </a:fld>
            <a:endParaRPr lang="nb-NO" dirty="0"/>
          </a:p>
        </p:txBody>
      </p:sp>
      <p:sp>
        <p:nvSpPr>
          <p:cNvPr id="6" name="TekstSylinder 5"/>
          <p:cNvSpPr txBox="1"/>
          <p:nvPr/>
        </p:nvSpPr>
        <p:spPr>
          <a:xfrm>
            <a:off x="251520" y="76562"/>
            <a:ext cx="5073505" cy="400110"/>
          </a:xfrm>
          <a:prstGeom prst="rect">
            <a:avLst/>
          </a:prstGeom>
          <a:noFill/>
        </p:spPr>
        <p:txBody>
          <a:bodyPr wrap="none" rtlCol="0">
            <a:spAutoFit/>
          </a:bodyPr>
          <a:lstStyle/>
          <a:p>
            <a:r>
              <a:rPr lang="nb-NO" sz="2000" dirty="0" smtClean="0"/>
              <a:t>Opplevelse av fadderordningen (poeng 0 - 100)</a:t>
            </a:r>
          </a:p>
        </p:txBody>
      </p:sp>
      <p:sp>
        <p:nvSpPr>
          <p:cNvPr id="7" name="Rektangel 6"/>
          <p:cNvSpPr/>
          <p:nvPr/>
        </p:nvSpPr>
        <p:spPr>
          <a:xfrm>
            <a:off x="467544" y="1124744"/>
            <a:ext cx="7920880" cy="276999"/>
          </a:xfrm>
          <a:prstGeom prst="rect">
            <a:avLst/>
          </a:prstGeom>
        </p:spPr>
        <p:txBody>
          <a:bodyPr wrap="square">
            <a:spAutoFit/>
          </a:bodyPr>
          <a:lstStyle/>
          <a:p>
            <a:r>
              <a:rPr lang="nb-NO" sz="1200" i="1" dirty="0">
                <a:solidFill>
                  <a:schemeClr val="bg1">
                    <a:lumMod val="50000"/>
                  </a:schemeClr>
                </a:solidFill>
              </a:rPr>
              <a:t>Hvordan opplevde du fadderordningen (eller lignende) når det gjelder </a:t>
            </a:r>
            <a:r>
              <a:rPr lang="nb-NO" sz="1200" i="1" dirty="0" smtClean="0">
                <a:solidFill>
                  <a:schemeClr val="bg1">
                    <a:lumMod val="50000"/>
                  </a:schemeClr>
                </a:solidFill>
              </a:rPr>
              <a:t>.......? (Base: de som deltok helt eller delvis)</a:t>
            </a:r>
            <a:endParaRPr lang="nb-NO" sz="1200" i="1" dirty="0">
              <a:solidFill>
                <a:schemeClr val="bg1">
                  <a:lumMod val="50000"/>
                </a:schemeClr>
              </a:solidFill>
            </a:endParaRPr>
          </a:p>
        </p:txBody>
      </p:sp>
      <p:graphicFrame>
        <p:nvGraphicFramePr>
          <p:cNvPr id="4" name="Tabell 3"/>
          <p:cNvGraphicFramePr>
            <a:graphicFrameLocks noGrp="1"/>
          </p:cNvGraphicFramePr>
          <p:nvPr/>
        </p:nvGraphicFramePr>
        <p:xfrm>
          <a:off x="457200" y="2912281"/>
          <a:ext cx="8229601" cy="1901801"/>
        </p:xfrm>
        <a:graphic>
          <a:graphicData uri="http://schemas.openxmlformats.org/drawingml/2006/table">
            <a:tbl>
              <a:tblPr/>
              <a:tblGrid>
                <a:gridCol w="1024026"/>
                <a:gridCol w="1441115"/>
                <a:gridCol w="1441115"/>
                <a:gridCol w="1441115"/>
                <a:gridCol w="1441115"/>
                <a:gridCol w="1441115"/>
              </a:tblGrid>
              <a:tr h="345782">
                <a:tc>
                  <a:txBody>
                    <a:bodyPr/>
                    <a:lstStyle/>
                    <a:p>
                      <a:pPr algn="l" fontAlgn="b"/>
                      <a:r>
                        <a:rPr lang="en-US" sz="1000" b="0" i="0" u="none" strike="noStrike">
                          <a:solidFill>
                            <a:srgbClr val="000000"/>
                          </a:solidFill>
                          <a:effectLst/>
                          <a:latin typeface="Calibri"/>
                        </a:rPr>
                        <a:t> </a:t>
                      </a:r>
                    </a:p>
                  </a:txBody>
                  <a:tcPr marL="8645" marR="8645" marT="8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De sosiale arrangementene</a:t>
                      </a:r>
                    </a:p>
                  </a:txBody>
                  <a:tcPr marL="8645" marR="8645" marT="864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1000" b="0" i="0" u="none" strike="noStrike">
                          <a:solidFill>
                            <a:srgbClr val="000000"/>
                          </a:solidFill>
                          <a:effectLst/>
                          <a:latin typeface="Calibri"/>
                        </a:rPr>
                        <a:t>Muligheten til å bli kjent med nye studenter</a:t>
                      </a:r>
                    </a:p>
                  </a:txBody>
                  <a:tcPr marL="8645" marR="8645" marT="86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1000" b="0" i="0" u="none" strike="noStrike">
                          <a:solidFill>
                            <a:srgbClr val="000000"/>
                          </a:solidFill>
                          <a:effectLst/>
                          <a:latin typeface="Calibri"/>
                        </a:rPr>
                        <a:t>Informasjonen du fikk om lærestedet</a:t>
                      </a:r>
                    </a:p>
                  </a:txBody>
                  <a:tcPr marL="8645" marR="8645" marT="86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1000" b="0" i="0" u="none" strike="noStrike">
                          <a:solidFill>
                            <a:srgbClr val="000000"/>
                          </a:solidFill>
                          <a:effectLst/>
                          <a:latin typeface="Calibri"/>
                        </a:rPr>
                        <a:t>Omfanget av alkohol/rus ifm. fadderordningen</a:t>
                      </a:r>
                    </a:p>
                  </a:txBody>
                  <a:tcPr marL="8645" marR="8645" marT="86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Fadderordningen totalt sett</a:t>
                      </a:r>
                    </a:p>
                  </a:txBody>
                  <a:tcPr marL="8645" marR="8645" marT="864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891">
                <a:tc>
                  <a:txBody>
                    <a:bodyPr/>
                    <a:lstStyle/>
                    <a:p>
                      <a:pPr algn="l" fontAlgn="b"/>
                      <a:r>
                        <a:rPr lang="en-US" sz="1000" b="0" i="0" u="none" strike="noStrike">
                          <a:solidFill>
                            <a:srgbClr val="000000"/>
                          </a:solidFill>
                          <a:effectLst/>
                          <a:latin typeface="Calibri"/>
                        </a:rPr>
                        <a:t>NMBU</a:t>
                      </a:r>
                    </a:p>
                  </a:txBody>
                  <a:tcPr marL="8645" marR="8645" marT="8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000" b="0" i="0" u="none" strike="noStrike">
                          <a:solidFill>
                            <a:srgbClr val="000000"/>
                          </a:solidFill>
                          <a:effectLst/>
                          <a:latin typeface="Calibri"/>
                        </a:rPr>
                        <a:t>77</a:t>
                      </a:r>
                    </a:p>
                  </a:txBody>
                  <a:tcPr marL="8645" marR="8645" marT="864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7DB81"/>
                    </a:solidFill>
                  </a:tcPr>
                </a:tc>
                <a:tc>
                  <a:txBody>
                    <a:bodyPr/>
                    <a:lstStyle/>
                    <a:p>
                      <a:pPr algn="ctr" fontAlgn="ctr"/>
                      <a:r>
                        <a:rPr lang="en-US" sz="1000" b="0" i="0" u="none" strike="noStrike">
                          <a:solidFill>
                            <a:srgbClr val="000000"/>
                          </a:solidFill>
                          <a:effectLst/>
                          <a:latin typeface="Calibri"/>
                        </a:rPr>
                        <a:t>80</a:t>
                      </a:r>
                    </a:p>
                  </a:txBody>
                  <a:tcPr marL="8645" marR="8645" marT="8645" marB="0" anchor="ctr">
                    <a:lnL>
                      <a:noFill/>
                    </a:lnL>
                    <a:lnR>
                      <a:noFill/>
                    </a:lnR>
                    <a:lnT w="6350" cap="flat" cmpd="sng" algn="ctr">
                      <a:solidFill>
                        <a:srgbClr val="000000"/>
                      </a:solidFill>
                      <a:prstDash val="solid"/>
                      <a:round/>
                      <a:headEnd type="none" w="med" len="med"/>
                      <a:tailEnd type="none" w="med" len="med"/>
                    </a:lnT>
                    <a:lnB>
                      <a:noFill/>
                    </a:lnB>
                    <a:solidFill>
                      <a:srgbClr val="94CC7E"/>
                    </a:solidFill>
                  </a:tcPr>
                </a:tc>
                <a:tc>
                  <a:txBody>
                    <a:bodyPr/>
                    <a:lstStyle/>
                    <a:p>
                      <a:pPr algn="ctr" fontAlgn="ctr"/>
                      <a:r>
                        <a:rPr lang="en-US" sz="1000" b="0" i="0" u="none" strike="noStrike">
                          <a:solidFill>
                            <a:srgbClr val="000000"/>
                          </a:solidFill>
                          <a:effectLst/>
                          <a:latin typeface="Calibri"/>
                        </a:rPr>
                        <a:t>70</a:t>
                      </a:r>
                    </a:p>
                  </a:txBody>
                  <a:tcPr marL="8645" marR="8645" marT="8645" marB="0" anchor="ctr">
                    <a:lnL>
                      <a:noFill/>
                    </a:lnL>
                    <a:lnR>
                      <a:noFill/>
                    </a:lnR>
                    <a:lnT w="6350" cap="flat" cmpd="sng" algn="ctr">
                      <a:solidFill>
                        <a:srgbClr val="000000"/>
                      </a:solidFill>
                      <a:prstDash val="solid"/>
                      <a:round/>
                      <a:headEnd type="none" w="med" len="med"/>
                      <a:tailEnd type="none" w="med" len="med"/>
                    </a:lnT>
                    <a:lnB>
                      <a:noFill/>
                    </a:lnB>
                    <a:solidFill>
                      <a:srgbClr val="FDD07E"/>
                    </a:solidFill>
                  </a:tcPr>
                </a:tc>
                <a:tc>
                  <a:txBody>
                    <a:bodyPr/>
                    <a:lstStyle/>
                    <a:p>
                      <a:pPr algn="ctr" fontAlgn="ctr"/>
                      <a:r>
                        <a:rPr lang="en-US" sz="1000" b="0" i="0" u="none" strike="noStrike">
                          <a:solidFill>
                            <a:srgbClr val="000000"/>
                          </a:solidFill>
                          <a:effectLst/>
                          <a:latin typeface="Calibri"/>
                        </a:rPr>
                        <a:t>67</a:t>
                      </a:r>
                    </a:p>
                  </a:txBody>
                  <a:tcPr marL="8645" marR="8645" marT="8645" marB="0" anchor="ctr">
                    <a:lnL>
                      <a:noFill/>
                    </a:lnL>
                    <a:lnR>
                      <a:noFill/>
                    </a:lnR>
                    <a:lnT w="6350" cap="flat" cmpd="sng" algn="ctr">
                      <a:solidFill>
                        <a:srgbClr val="000000"/>
                      </a:solidFill>
                      <a:prstDash val="solid"/>
                      <a:round/>
                      <a:headEnd type="none" w="med" len="med"/>
                      <a:tailEnd type="none" w="med" len="med"/>
                    </a:lnT>
                    <a:lnB>
                      <a:noFill/>
                    </a:lnB>
                    <a:solidFill>
                      <a:srgbClr val="FCB679"/>
                    </a:solidFill>
                  </a:tcPr>
                </a:tc>
                <a:tc>
                  <a:txBody>
                    <a:bodyPr/>
                    <a:lstStyle/>
                    <a:p>
                      <a:pPr algn="ctr" fontAlgn="ctr"/>
                      <a:r>
                        <a:rPr lang="en-US" sz="1000" b="0" i="0" u="none" strike="noStrike">
                          <a:solidFill>
                            <a:srgbClr val="000000"/>
                          </a:solidFill>
                          <a:effectLst/>
                          <a:latin typeface="Calibri"/>
                        </a:rPr>
                        <a:t>74</a:t>
                      </a:r>
                    </a:p>
                  </a:txBody>
                  <a:tcPr marL="8645" marR="8645" marT="864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AE583"/>
                    </a:solidFill>
                  </a:tcPr>
                </a:tc>
              </a:tr>
              <a:tr h="172891">
                <a:tc>
                  <a:txBody>
                    <a:bodyPr/>
                    <a:lstStyle/>
                    <a:p>
                      <a:pPr algn="l" fontAlgn="b"/>
                      <a:r>
                        <a:rPr lang="en-US" sz="1000" b="0" i="0" u="none" strike="noStrike">
                          <a:solidFill>
                            <a:srgbClr val="000000"/>
                          </a:solidFill>
                          <a:effectLst/>
                          <a:latin typeface="Calibri"/>
                        </a:rPr>
                        <a:t>IHA NMBU</a:t>
                      </a:r>
                    </a:p>
                  </a:txBody>
                  <a:tcPr marL="8645" marR="8645" marT="8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71</a:t>
                      </a:r>
                    </a:p>
                  </a:txBody>
                  <a:tcPr marL="8645" marR="8645" marT="8645" marB="0" anchor="ctr">
                    <a:lnL w="6350" cap="flat" cmpd="sng" algn="ctr">
                      <a:solidFill>
                        <a:srgbClr val="000000"/>
                      </a:solidFill>
                      <a:prstDash val="solid"/>
                      <a:round/>
                      <a:headEnd type="none" w="med" len="med"/>
                      <a:tailEnd type="none" w="med" len="med"/>
                    </a:lnL>
                    <a:lnR>
                      <a:noFill/>
                    </a:lnR>
                    <a:lnT>
                      <a:noFill/>
                    </a:lnT>
                    <a:lnB>
                      <a:noFill/>
                    </a:lnB>
                    <a:solidFill>
                      <a:srgbClr val="FED980"/>
                    </a:solidFill>
                  </a:tcPr>
                </a:tc>
                <a:tc>
                  <a:txBody>
                    <a:bodyPr/>
                    <a:lstStyle/>
                    <a:p>
                      <a:pPr algn="ctr" fontAlgn="ctr"/>
                      <a:r>
                        <a:rPr lang="en-US" sz="1000" b="0" i="0" u="none" strike="noStrike">
                          <a:solidFill>
                            <a:srgbClr val="000000"/>
                          </a:solidFill>
                          <a:effectLst/>
                          <a:latin typeface="Calibri"/>
                        </a:rPr>
                        <a:t>74</a:t>
                      </a:r>
                    </a:p>
                  </a:txBody>
                  <a:tcPr marL="8645" marR="8645" marT="8645" marB="0" anchor="ctr">
                    <a:lnL>
                      <a:noFill/>
                    </a:lnL>
                    <a:lnR>
                      <a:noFill/>
                    </a:lnR>
                    <a:lnT>
                      <a:noFill/>
                    </a:lnT>
                    <a:lnB>
                      <a:noFill/>
                    </a:lnB>
                    <a:solidFill>
                      <a:srgbClr val="E6E483"/>
                    </a:solidFill>
                  </a:tcPr>
                </a:tc>
                <a:tc>
                  <a:txBody>
                    <a:bodyPr/>
                    <a:lstStyle/>
                    <a:p>
                      <a:pPr algn="ctr" fontAlgn="ctr"/>
                      <a:r>
                        <a:rPr lang="en-US" sz="1000" b="0" i="0" u="none" strike="noStrike">
                          <a:solidFill>
                            <a:srgbClr val="000000"/>
                          </a:solidFill>
                          <a:effectLst/>
                          <a:latin typeface="Calibri"/>
                        </a:rPr>
                        <a:t>60</a:t>
                      </a:r>
                    </a:p>
                  </a:txBody>
                  <a:tcPr marL="8645" marR="8645" marT="8645" marB="0" anchor="ctr">
                    <a:lnL>
                      <a:noFill/>
                    </a:lnL>
                    <a:lnR>
                      <a:noFill/>
                    </a:lnR>
                    <a:lnT>
                      <a:noFill/>
                    </a:lnT>
                    <a:lnB>
                      <a:noFill/>
                    </a:lnB>
                    <a:solidFill>
                      <a:srgbClr val="F97C6E"/>
                    </a:solidFill>
                  </a:tcPr>
                </a:tc>
                <a:tc>
                  <a:txBody>
                    <a:bodyPr/>
                    <a:lstStyle/>
                    <a:p>
                      <a:pPr algn="ctr" fontAlgn="ctr"/>
                      <a:r>
                        <a:rPr lang="en-US" sz="1000" b="0" i="0" u="none" strike="noStrike">
                          <a:solidFill>
                            <a:srgbClr val="000000"/>
                          </a:solidFill>
                          <a:effectLst/>
                          <a:latin typeface="Calibri"/>
                        </a:rPr>
                        <a:t>58</a:t>
                      </a:r>
                    </a:p>
                  </a:txBody>
                  <a:tcPr marL="8645" marR="8645" marT="8645" marB="0" anchor="ctr">
                    <a:lnL>
                      <a:noFill/>
                    </a:lnL>
                    <a:lnR>
                      <a:noFill/>
                    </a:lnR>
                    <a:lnT>
                      <a:noFill/>
                    </a:lnT>
                    <a:lnB>
                      <a:noFill/>
                    </a:lnB>
                    <a:solidFill>
                      <a:srgbClr val="F8696B"/>
                    </a:solidFill>
                  </a:tcPr>
                </a:tc>
                <a:tc>
                  <a:txBody>
                    <a:bodyPr/>
                    <a:lstStyle/>
                    <a:p>
                      <a:pPr algn="ctr" fontAlgn="ctr"/>
                      <a:r>
                        <a:rPr lang="en-US" sz="1000" b="0" i="0" u="none" strike="noStrike">
                          <a:solidFill>
                            <a:srgbClr val="000000"/>
                          </a:solidFill>
                          <a:effectLst/>
                          <a:latin typeface="Calibri"/>
                        </a:rPr>
                        <a:t>69</a:t>
                      </a:r>
                    </a:p>
                  </a:txBody>
                  <a:tcPr marL="8645" marR="8645" marT="8645" marB="0" anchor="ctr">
                    <a:lnL>
                      <a:noFill/>
                    </a:lnL>
                    <a:lnR w="6350" cap="flat" cmpd="sng" algn="ctr">
                      <a:solidFill>
                        <a:srgbClr val="000000"/>
                      </a:solidFill>
                      <a:prstDash val="solid"/>
                      <a:round/>
                      <a:headEnd type="none" w="med" len="med"/>
                      <a:tailEnd type="none" w="med" len="med"/>
                    </a:lnR>
                    <a:lnT>
                      <a:noFill/>
                    </a:lnT>
                    <a:lnB>
                      <a:noFill/>
                    </a:lnB>
                    <a:solidFill>
                      <a:srgbClr val="FCC57C"/>
                    </a:solidFill>
                  </a:tcPr>
                </a:tc>
              </a:tr>
              <a:tr h="172891">
                <a:tc>
                  <a:txBody>
                    <a:bodyPr/>
                    <a:lstStyle/>
                    <a:p>
                      <a:pPr algn="l" fontAlgn="b"/>
                      <a:r>
                        <a:rPr lang="en-US" sz="1000" b="0" i="0" u="none" strike="noStrike">
                          <a:solidFill>
                            <a:srgbClr val="000000"/>
                          </a:solidFill>
                          <a:effectLst/>
                          <a:latin typeface="Calibri"/>
                        </a:rPr>
                        <a:t>IKBM NMBU</a:t>
                      </a:r>
                    </a:p>
                  </a:txBody>
                  <a:tcPr marL="8645" marR="8645" marT="8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78</a:t>
                      </a:r>
                    </a:p>
                  </a:txBody>
                  <a:tcPr marL="8645" marR="8645" marT="8645" marB="0" anchor="ctr">
                    <a:lnL w="6350" cap="flat" cmpd="sng" algn="ctr">
                      <a:solidFill>
                        <a:srgbClr val="000000"/>
                      </a:solidFill>
                      <a:prstDash val="solid"/>
                      <a:round/>
                      <a:headEnd type="none" w="med" len="med"/>
                      <a:tailEnd type="none" w="med" len="med"/>
                    </a:lnL>
                    <a:lnR>
                      <a:noFill/>
                    </a:lnR>
                    <a:lnT>
                      <a:noFill/>
                    </a:lnT>
                    <a:lnB>
                      <a:noFill/>
                    </a:lnB>
                    <a:solidFill>
                      <a:srgbClr val="B7D780"/>
                    </a:solidFill>
                  </a:tcPr>
                </a:tc>
                <a:tc>
                  <a:txBody>
                    <a:bodyPr/>
                    <a:lstStyle/>
                    <a:p>
                      <a:pPr algn="ctr" fontAlgn="ctr"/>
                      <a:r>
                        <a:rPr lang="en-US" sz="1000" b="0" i="0" u="none" strike="noStrike">
                          <a:solidFill>
                            <a:srgbClr val="000000"/>
                          </a:solidFill>
                          <a:effectLst/>
                          <a:latin typeface="Calibri"/>
                        </a:rPr>
                        <a:t>83</a:t>
                      </a:r>
                    </a:p>
                  </a:txBody>
                  <a:tcPr marL="8645" marR="8645" marT="8645" marB="0" anchor="ctr">
                    <a:lnL>
                      <a:noFill/>
                    </a:lnL>
                    <a:lnR>
                      <a:noFill/>
                    </a:lnR>
                    <a:lnT>
                      <a:noFill/>
                    </a:lnT>
                    <a:lnB>
                      <a:noFill/>
                    </a:lnB>
                    <a:solidFill>
                      <a:srgbClr val="63BE7B"/>
                    </a:solidFill>
                  </a:tcPr>
                </a:tc>
                <a:tc>
                  <a:txBody>
                    <a:bodyPr/>
                    <a:lstStyle/>
                    <a:p>
                      <a:pPr algn="ctr" fontAlgn="ctr"/>
                      <a:r>
                        <a:rPr lang="en-US" sz="1000" b="0" i="0" u="none" strike="noStrike">
                          <a:solidFill>
                            <a:srgbClr val="000000"/>
                          </a:solidFill>
                          <a:effectLst/>
                          <a:latin typeface="Calibri"/>
                        </a:rPr>
                        <a:t>72</a:t>
                      </a:r>
                    </a:p>
                  </a:txBody>
                  <a:tcPr marL="8645" marR="8645" marT="8645" marB="0" anchor="ctr">
                    <a:lnL>
                      <a:noFill/>
                    </a:lnL>
                    <a:lnR>
                      <a:noFill/>
                    </a:lnR>
                    <a:lnT>
                      <a:noFill/>
                    </a:lnT>
                    <a:lnB>
                      <a:noFill/>
                    </a:lnB>
                    <a:solidFill>
                      <a:srgbClr val="FEE282"/>
                    </a:solidFill>
                  </a:tcPr>
                </a:tc>
                <a:tc>
                  <a:txBody>
                    <a:bodyPr/>
                    <a:lstStyle/>
                    <a:p>
                      <a:pPr algn="ctr" fontAlgn="ctr"/>
                      <a:r>
                        <a:rPr lang="en-US" sz="1000" b="0" i="0" u="none" strike="noStrike">
                          <a:solidFill>
                            <a:srgbClr val="000000"/>
                          </a:solidFill>
                          <a:effectLst/>
                          <a:latin typeface="Calibri"/>
                        </a:rPr>
                        <a:t>65</a:t>
                      </a:r>
                    </a:p>
                  </a:txBody>
                  <a:tcPr marL="8645" marR="8645" marT="8645" marB="0" anchor="ctr">
                    <a:lnL>
                      <a:noFill/>
                    </a:lnL>
                    <a:lnR>
                      <a:noFill/>
                    </a:lnR>
                    <a:lnT>
                      <a:noFill/>
                    </a:lnT>
                    <a:lnB>
                      <a:noFill/>
                    </a:lnB>
                    <a:solidFill>
                      <a:srgbClr val="FBA676"/>
                    </a:solidFill>
                  </a:tcPr>
                </a:tc>
                <a:tc>
                  <a:txBody>
                    <a:bodyPr/>
                    <a:lstStyle/>
                    <a:p>
                      <a:pPr algn="ctr" fontAlgn="ctr"/>
                      <a:r>
                        <a:rPr lang="en-US" sz="1000" b="0" i="0" u="none" strike="noStrike">
                          <a:solidFill>
                            <a:srgbClr val="000000"/>
                          </a:solidFill>
                          <a:effectLst/>
                          <a:latin typeface="Calibri"/>
                        </a:rPr>
                        <a:t>76</a:t>
                      </a:r>
                    </a:p>
                  </a:txBody>
                  <a:tcPr marL="8645" marR="8645" marT="8645" marB="0" anchor="ctr">
                    <a:lnL>
                      <a:noFill/>
                    </a:lnL>
                    <a:lnR w="6350" cap="flat" cmpd="sng" algn="ctr">
                      <a:solidFill>
                        <a:srgbClr val="000000"/>
                      </a:solidFill>
                      <a:prstDash val="solid"/>
                      <a:round/>
                      <a:headEnd type="none" w="med" len="med"/>
                      <a:tailEnd type="none" w="med" len="med"/>
                    </a:lnR>
                    <a:lnT>
                      <a:noFill/>
                    </a:lnT>
                    <a:lnB>
                      <a:noFill/>
                    </a:lnB>
                    <a:solidFill>
                      <a:srgbClr val="D4DF82"/>
                    </a:solidFill>
                  </a:tcPr>
                </a:tc>
              </a:tr>
              <a:tr h="172891">
                <a:tc>
                  <a:txBody>
                    <a:bodyPr/>
                    <a:lstStyle/>
                    <a:p>
                      <a:pPr algn="l" fontAlgn="b"/>
                      <a:r>
                        <a:rPr lang="en-US" sz="1000" b="0" i="0" u="none" strike="noStrike">
                          <a:solidFill>
                            <a:srgbClr val="000000"/>
                          </a:solidFill>
                          <a:effectLst/>
                          <a:latin typeface="Calibri"/>
                        </a:rPr>
                        <a:t>ILP NMBU</a:t>
                      </a:r>
                    </a:p>
                  </a:txBody>
                  <a:tcPr marL="8645" marR="8645" marT="8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77</a:t>
                      </a:r>
                    </a:p>
                  </a:txBody>
                  <a:tcPr marL="8645" marR="8645" marT="8645" marB="0" anchor="ctr">
                    <a:lnL w="6350" cap="flat" cmpd="sng" algn="ctr">
                      <a:solidFill>
                        <a:srgbClr val="000000"/>
                      </a:solidFill>
                      <a:prstDash val="solid"/>
                      <a:round/>
                      <a:headEnd type="none" w="med" len="med"/>
                      <a:tailEnd type="none" w="med" len="med"/>
                    </a:lnL>
                    <a:lnR>
                      <a:noFill/>
                    </a:lnR>
                    <a:lnT>
                      <a:noFill/>
                    </a:lnT>
                    <a:lnB>
                      <a:noFill/>
                    </a:lnB>
                    <a:solidFill>
                      <a:srgbClr val="B9D780"/>
                    </a:solidFill>
                  </a:tcPr>
                </a:tc>
                <a:tc>
                  <a:txBody>
                    <a:bodyPr/>
                    <a:lstStyle/>
                    <a:p>
                      <a:pPr algn="ctr" fontAlgn="ctr"/>
                      <a:r>
                        <a:rPr lang="en-US" sz="1000" b="0" i="0" u="none" strike="noStrike">
                          <a:solidFill>
                            <a:srgbClr val="000000"/>
                          </a:solidFill>
                          <a:effectLst/>
                          <a:latin typeface="Calibri"/>
                        </a:rPr>
                        <a:t>80</a:t>
                      </a:r>
                    </a:p>
                  </a:txBody>
                  <a:tcPr marL="8645" marR="8645" marT="8645" marB="0" anchor="ctr">
                    <a:lnL>
                      <a:noFill/>
                    </a:lnL>
                    <a:lnR>
                      <a:noFill/>
                    </a:lnR>
                    <a:lnT>
                      <a:noFill/>
                    </a:lnT>
                    <a:lnB>
                      <a:noFill/>
                    </a:lnB>
                    <a:solidFill>
                      <a:srgbClr val="96CD7E"/>
                    </a:solidFill>
                  </a:tcPr>
                </a:tc>
                <a:tc>
                  <a:txBody>
                    <a:bodyPr/>
                    <a:lstStyle/>
                    <a:p>
                      <a:pPr algn="ctr" fontAlgn="ctr"/>
                      <a:r>
                        <a:rPr lang="en-US" sz="1000" b="0" i="0" u="none" strike="noStrike">
                          <a:solidFill>
                            <a:srgbClr val="000000"/>
                          </a:solidFill>
                          <a:effectLst/>
                          <a:latin typeface="Calibri"/>
                        </a:rPr>
                        <a:t>71</a:t>
                      </a:r>
                    </a:p>
                  </a:txBody>
                  <a:tcPr marL="8645" marR="8645" marT="8645" marB="0" anchor="ctr">
                    <a:lnL>
                      <a:noFill/>
                    </a:lnL>
                    <a:lnR>
                      <a:noFill/>
                    </a:lnR>
                    <a:lnT>
                      <a:noFill/>
                    </a:lnT>
                    <a:lnB>
                      <a:noFill/>
                    </a:lnB>
                    <a:solidFill>
                      <a:srgbClr val="FEDB81"/>
                    </a:solidFill>
                  </a:tcPr>
                </a:tc>
                <a:tc>
                  <a:txBody>
                    <a:bodyPr/>
                    <a:lstStyle/>
                    <a:p>
                      <a:pPr algn="ctr" fontAlgn="ctr"/>
                      <a:r>
                        <a:rPr lang="en-US" sz="1000" b="0" i="0" u="none" strike="noStrike">
                          <a:solidFill>
                            <a:srgbClr val="000000"/>
                          </a:solidFill>
                          <a:effectLst/>
                          <a:latin typeface="Calibri"/>
                        </a:rPr>
                        <a:t>72</a:t>
                      </a:r>
                    </a:p>
                  </a:txBody>
                  <a:tcPr marL="8645" marR="8645" marT="8645" marB="0" anchor="ctr">
                    <a:lnL>
                      <a:noFill/>
                    </a:lnL>
                    <a:lnR>
                      <a:noFill/>
                    </a:lnR>
                    <a:lnT>
                      <a:noFill/>
                    </a:lnT>
                    <a:lnB>
                      <a:noFill/>
                    </a:lnB>
                    <a:solidFill>
                      <a:srgbClr val="FEE783"/>
                    </a:solidFill>
                  </a:tcPr>
                </a:tc>
                <a:tc>
                  <a:txBody>
                    <a:bodyPr/>
                    <a:lstStyle/>
                    <a:p>
                      <a:pPr algn="ctr" fontAlgn="ctr"/>
                      <a:r>
                        <a:rPr lang="en-US" sz="1000" b="0" i="0" u="none" strike="noStrike">
                          <a:solidFill>
                            <a:srgbClr val="000000"/>
                          </a:solidFill>
                          <a:effectLst/>
                          <a:latin typeface="Calibri"/>
                        </a:rPr>
                        <a:t>75</a:t>
                      </a:r>
                    </a:p>
                  </a:txBody>
                  <a:tcPr marL="8645" marR="8645" marT="8645" marB="0" anchor="ctr">
                    <a:lnL>
                      <a:noFill/>
                    </a:lnL>
                    <a:lnR w="6350" cap="flat" cmpd="sng" algn="ctr">
                      <a:solidFill>
                        <a:srgbClr val="000000"/>
                      </a:solidFill>
                      <a:prstDash val="solid"/>
                      <a:round/>
                      <a:headEnd type="none" w="med" len="med"/>
                      <a:tailEnd type="none" w="med" len="med"/>
                    </a:lnR>
                    <a:lnT>
                      <a:noFill/>
                    </a:lnT>
                    <a:lnB>
                      <a:noFill/>
                    </a:lnB>
                    <a:solidFill>
                      <a:srgbClr val="DCE182"/>
                    </a:solidFill>
                  </a:tcPr>
                </a:tc>
              </a:tr>
              <a:tr h="172891">
                <a:tc>
                  <a:txBody>
                    <a:bodyPr/>
                    <a:lstStyle/>
                    <a:p>
                      <a:pPr algn="l" fontAlgn="b"/>
                      <a:r>
                        <a:rPr lang="en-US" sz="1000" b="0" i="0" u="none" strike="noStrike">
                          <a:solidFill>
                            <a:srgbClr val="000000"/>
                          </a:solidFill>
                          <a:effectLst/>
                          <a:latin typeface="Calibri"/>
                        </a:rPr>
                        <a:t>IMT NMBU</a:t>
                      </a:r>
                    </a:p>
                  </a:txBody>
                  <a:tcPr marL="8645" marR="8645" marT="8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79</a:t>
                      </a:r>
                    </a:p>
                  </a:txBody>
                  <a:tcPr marL="8645" marR="8645" marT="8645" marB="0" anchor="ctr">
                    <a:lnL w="6350" cap="flat" cmpd="sng" algn="ctr">
                      <a:solidFill>
                        <a:srgbClr val="000000"/>
                      </a:solidFill>
                      <a:prstDash val="solid"/>
                      <a:round/>
                      <a:headEnd type="none" w="med" len="med"/>
                      <a:tailEnd type="none" w="med" len="med"/>
                    </a:lnL>
                    <a:lnR>
                      <a:noFill/>
                    </a:lnR>
                    <a:lnT>
                      <a:noFill/>
                    </a:lnT>
                    <a:lnB>
                      <a:noFill/>
                    </a:lnB>
                    <a:solidFill>
                      <a:srgbClr val="A8D27F"/>
                    </a:solidFill>
                  </a:tcPr>
                </a:tc>
                <a:tc>
                  <a:txBody>
                    <a:bodyPr/>
                    <a:lstStyle/>
                    <a:p>
                      <a:pPr algn="ctr" fontAlgn="ctr"/>
                      <a:r>
                        <a:rPr lang="en-US" sz="1000" b="0" i="0" u="none" strike="noStrike">
                          <a:solidFill>
                            <a:srgbClr val="000000"/>
                          </a:solidFill>
                          <a:effectLst/>
                          <a:latin typeface="Calibri"/>
                        </a:rPr>
                        <a:t>82</a:t>
                      </a:r>
                    </a:p>
                  </a:txBody>
                  <a:tcPr marL="8645" marR="8645" marT="8645" marB="0" anchor="ctr">
                    <a:lnL>
                      <a:noFill/>
                    </a:lnL>
                    <a:lnR>
                      <a:noFill/>
                    </a:lnR>
                    <a:lnT>
                      <a:noFill/>
                    </a:lnT>
                    <a:lnB>
                      <a:noFill/>
                    </a:lnB>
                    <a:solidFill>
                      <a:srgbClr val="70C27C"/>
                    </a:solidFill>
                  </a:tcPr>
                </a:tc>
                <a:tc>
                  <a:txBody>
                    <a:bodyPr/>
                    <a:lstStyle/>
                    <a:p>
                      <a:pPr algn="ctr" fontAlgn="ctr"/>
                      <a:r>
                        <a:rPr lang="en-US" sz="1000" b="0" i="0" u="none" strike="noStrike">
                          <a:solidFill>
                            <a:srgbClr val="000000"/>
                          </a:solidFill>
                          <a:effectLst/>
                          <a:latin typeface="Calibri"/>
                        </a:rPr>
                        <a:t>69</a:t>
                      </a:r>
                    </a:p>
                  </a:txBody>
                  <a:tcPr marL="8645" marR="8645" marT="8645" marB="0" anchor="ctr">
                    <a:lnL>
                      <a:noFill/>
                    </a:lnL>
                    <a:lnR>
                      <a:noFill/>
                    </a:lnR>
                    <a:lnT>
                      <a:noFill/>
                    </a:lnT>
                    <a:lnB>
                      <a:noFill/>
                    </a:lnB>
                    <a:solidFill>
                      <a:srgbClr val="FDC87D"/>
                    </a:solidFill>
                  </a:tcPr>
                </a:tc>
                <a:tc>
                  <a:txBody>
                    <a:bodyPr/>
                    <a:lstStyle/>
                    <a:p>
                      <a:pPr algn="ctr" fontAlgn="ctr"/>
                      <a:r>
                        <a:rPr lang="en-US" sz="1000" b="0" i="0" u="none" strike="noStrike">
                          <a:solidFill>
                            <a:srgbClr val="000000"/>
                          </a:solidFill>
                          <a:effectLst/>
                          <a:latin typeface="Calibri"/>
                        </a:rPr>
                        <a:t>65</a:t>
                      </a:r>
                    </a:p>
                  </a:txBody>
                  <a:tcPr marL="8645" marR="8645" marT="8645" marB="0" anchor="ctr">
                    <a:lnL>
                      <a:noFill/>
                    </a:lnL>
                    <a:lnR>
                      <a:noFill/>
                    </a:lnR>
                    <a:lnT>
                      <a:noFill/>
                    </a:lnT>
                    <a:lnB>
                      <a:noFill/>
                    </a:lnB>
                    <a:solidFill>
                      <a:srgbClr val="FBA776"/>
                    </a:solidFill>
                  </a:tcPr>
                </a:tc>
                <a:tc>
                  <a:txBody>
                    <a:bodyPr/>
                    <a:lstStyle/>
                    <a:p>
                      <a:pPr algn="ctr" fontAlgn="ctr"/>
                      <a:r>
                        <a:rPr lang="en-US" sz="1000" b="0" i="0" u="none" strike="noStrike">
                          <a:solidFill>
                            <a:srgbClr val="000000"/>
                          </a:solidFill>
                          <a:effectLst/>
                          <a:latin typeface="Calibri"/>
                        </a:rPr>
                        <a:t>75</a:t>
                      </a:r>
                    </a:p>
                  </a:txBody>
                  <a:tcPr marL="8645" marR="8645" marT="8645" marB="0" anchor="ctr">
                    <a:lnL>
                      <a:noFill/>
                    </a:lnL>
                    <a:lnR w="6350" cap="flat" cmpd="sng" algn="ctr">
                      <a:solidFill>
                        <a:srgbClr val="000000"/>
                      </a:solidFill>
                      <a:prstDash val="solid"/>
                      <a:round/>
                      <a:headEnd type="none" w="med" len="med"/>
                      <a:tailEnd type="none" w="med" len="med"/>
                    </a:lnR>
                    <a:lnT>
                      <a:noFill/>
                    </a:lnT>
                    <a:lnB>
                      <a:noFill/>
                    </a:lnB>
                    <a:solidFill>
                      <a:srgbClr val="D7E082"/>
                    </a:solidFill>
                  </a:tcPr>
                </a:tc>
              </a:tr>
              <a:tr h="172891">
                <a:tc>
                  <a:txBody>
                    <a:bodyPr/>
                    <a:lstStyle/>
                    <a:p>
                      <a:pPr algn="l" fontAlgn="b"/>
                      <a:r>
                        <a:rPr lang="en-US" sz="1000" b="0" i="0" u="none" strike="noStrike">
                          <a:solidFill>
                            <a:srgbClr val="000000"/>
                          </a:solidFill>
                          <a:effectLst/>
                          <a:latin typeface="Calibri"/>
                        </a:rPr>
                        <a:t>INA NMBU</a:t>
                      </a:r>
                    </a:p>
                  </a:txBody>
                  <a:tcPr marL="8645" marR="8645" marT="8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76</a:t>
                      </a:r>
                    </a:p>
                  </a:txBody>
                  <a:tcPr marL="8645" marR="8645" marT="8645" marB="0" anchor="ctr">
                    <a:lnL w="6350" cap="flat" cmpd="sng" algn="ctr">
                      <a:solidFill>
                        <a:srgbClr val="000000"/>
                      </a:solidFill>
                      <a:prstDash val="solid"/>
                      <a:round/>
                      <a:headEnd type="none" w="med" len="med"/>
                      <a:tailEnd type="none" w="med" len="med"/>
                    </a:lnL>
                    <a:lnR>
                      <a:noFill/>
                    </a:lnR>
                    <a:lnT>
                      <a:noFill/>
                    </a:lnT>
                    <a:lnB>
                      <a:noFill/>
                    </a:lnB>
                    <a:solidFill>
                      <a:srgbClr val="CCDD82"/>
                    </a:solidFill>
                  </a:tcPr>
                </a:tc>
                <a:tc>
                  <a:txBody>
                    <a:bodyPr/>
                    <a:lstStyle/>
                    <a:p>
                      <a:pPr algn="ctr" fontAlgn="ctr"/>
                      <a:r>
                        <a:rPr lang="en-US" sz="1000" b="0" i="0" u="none" strike="noStrike">
                          <a:solidFill>
                            <a:srgbClr val="000000"/>
                          </a:solidFill>
                          <a:effectLst/>
                          <a:latin typeface="Calibri"/>
                        </a:rPr>
                        <a:t>83</a:t>
                      </a:r>
                    </a:p>
                  </a:txBody>
                  <a:tcPr marL="8645" marR="8645" marT="8645" marB="0" anchor="ctr">
                    <a:lnL>
                      <a:noFill/>
                    </a:lnL>
                    <a:lnR>
                      <a:noFill/>
                    </a:lnR>
                    <a:lnT>
                      <a:noFill/>
                    </a:lnT>
                    <a:lnB>
                      <a:noFill/>
                    </a:lnB>
                    <a:solidFill>
                      <a:srgbClr val="6AC07C"/>
                    </a:solidFill>
                  </a:tcPr>
                </a:tc>
                <a:tc>
                  <a:txBody>
                    <a:bodyPr/>
                    <a:lstStyle/>
                    <a:p>
                      <a:pPr algn="ctr" fontAlgn="ctr"/>
                      <a:r>
                        <a:rPr lang="en-US" sz="1000" b="0" i="0" u="none" strike="noStrike">
                          <a:solidFill>
                            <a:srgbClr val="000000"/>
                          </a:solidFill>
                          <a:effectLst/>
                          <a:latin typeface="Calibri"/>
                        </a:rPr>
                        <a:t>71</a:t>
                      </a:r>
                    </a:p>
                  </a:txBody>
                  <a:tcPr marL="8645" marR="8645" marT="8645" marB="0" anchor="ctr">
                    <a:lnL>
                      <a:noFill/>
                    </a:lnL>
                    <a:lnR>
                      <a:noFill/>
                    </a:lnR>
                    <a:lnT>
                      <a:noFill/>
                    </a:lnT>
                    <a:lnB>
                      <a:noFill/>
                    </a:lnB>
                    <a:solidFill>
                      <a:srgbClr val="FEDF81"/>
                    </a:solidFill>
                  </a:tcPr>
                </a:tc>
                <a:tc>
                  <a:txBody>
                    <a:bodyPr/>
                    <a:lstStyle/>
                    <a:p>
                      <a:pPr algn="ctr" fontAlgn="ctr"/>
                      <a:r>
                        <a:rPr lang="en-US" sz="1000" b="0" i="0" u="none" strike="noStrike">
                          <a:solidFill>
                            <a:srgbClr val="000000"/>
                          </a:solidFill>
                          <a:effectLst/>
                          <a:latin typeface="Calibri"/>
                        </a:rPr>
                        <a:t>70</a:t>
                      </a:r>
                    </a:p>
                  </a:txBody>
                  <a:tcPr marL="8645" marR="8645" marT="8645" marB="0" anchor="ctr">
                    <a:lnL>
                      <a:noFill/>
                    </a:lnL>
                    <a:lnR>
                      <a:noFill/>
                    </a:lnR>
                    <a:lnT>
                      <a:noFill/>
                    </a:lnT>
                    <a:lnB>
                      <a:noFill/>
                    </a:lnB>
                    <a:solidFill>
                      <a:srgbClr val="FDD27F"/>
                    </a:solidFill>
                  </a:tcPr>
                </a:tc>
                <a:tc>
                  <a:txBody>
                    <a:bodyPr/>
                    <a:lstStyle/>
                    <a:p>
                      <a:pPr algn="ctr" fontAlgn="ctr"/>
                      <a:r>
                        <a:rPr lang="en-US" sz="1000" b="0" i="0" u="none" strike="noStrike">
                          <a:solidFill>
                            <a:srgbClr val="000000"/>
                          </a:solidFill>
                          <a:effectLst/>
                          <a:latin typeface="Calibri"/>
                        </a:rPr>
                        <a:t>75</a:t>
                      </a:r>
                    </a:p>
                  </a:txBody>
                  <a:tcPr marL="8645" marR="8645" marT="8645" marB="0" anchor="ctr">
                    <a:lnL>
                      <a:noFill/>
                    </a:lnL>
                    <a:lnR w="6350" cap="flat" cmpd="sng" algn="ctr">
                      <a:solidFill>
                        <a:srgbClr val="000000"/>
                      </a:solidFill>
                      <a:prstDash val="solid"/>
                      <a:round/>
                      <a:headEnd type="none" w="med" len="med"/>
                      <a:tailEnd type="none" w="med" len="med"/>
                    </a:lnR>
                    <a:lnT>
                      <a:noFill/>
                    </a:lnT>
                    <a:lnB>
                      <a:noFill/>
                    </a:lnB>
                    <a:solidFill>
                      <a:srgbClr val="E5E483"/>
                    </a:solidFill>
                  </a:tcPr>
                </a:tc>
              </a:tr>
              <a:tr h="172891">
                <a:tc>
                  <a:txBody>
                    <a:bodyPr/>
                    <a:lstStyle/>
                    <a:p>
                      <a:pPr algn="l" fontAlgn="b"/>
                      <a:r>
                        <a:rPr lang="en-US" sz="1000" b="0" i="0" u="none" strike="noStrike">
                          <a:solidFill>
                            <a:srgbClr val="000000"/>
                          </a:solidFill>
                          <a:effectLst/>
                          <a:latin typeface="Calibri"/>
                        </a:rPr>
                        <a:t>IPM NMBU</a:t>
                      </a:r>
                    </a:p>
                  </a:txBody>
                  <a:tcPr marL="8645" marR="8645" marT="8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73</a:t>
                      </a:r>
                    </a:p>
                  </a:txBody>
                  <a:tcPr marL="8645" marR="8645" marT="8645" marB="0" anchor="ctr">
                    <a:lnL w="6350" cap="flat" cmpd="sng" algn="ctr">
                      <a:solidFill>
                        <a:srgbClr val="000000"/>
                      </a:solidFill>
                      <a:prstDash val="solid"/>
                      <a:round/>
                      <a:headEnd type="none" w="med" len="med"/>
                      <a:tailEnd type="none" w="med" len="med"/>
                    </a:lnL>
                    <a:lnR>
                      <a:noFill/>
                    </a:lnR>
                    <a:lnT>
                      <a:noFill/>
                    </a:lnT>
                    <a:lnB>
                      <a:noFill/>
                    </a:lnB>
                    <a:solidFill>
                      <a:srgbClr val="FBEA84"/>
                    </a:solidFill>
                  </a:tcPr>
                </a:tc>
                <a:tc>
                  <a:txBody>
                    <a:bodyPr/>
                    <a:lstStyle/>
                    <a:p>
                      <a:pPr algn="ctr" fontAlgn="ctr"/>
                      <a:r>
                        <a:rPr lang="en-US" sz="1000" b="0" i="0" u="none" strike="noStrike">
                          <a:solidFill>
                            <a:srgbClr val="000000"/>
                          </a:solidFill>
                          <a:effectLst/>
                          <a:latin typeface="Calibri"/>
                        </a:rPr>
                        <a:t>78</a:t>
                      </a:r>
                    </a:p>
                  </a:txBody>
                  <a:tcPr marL="8645" marR="8645" marT="8645" marB="0" anchor="ctr">
                    <a:lnL>
                      <a:noFill/>
                    </a:lnL>
                    <a:lnR>
                      <a:noFill/>
                    </a:lnR>
                    <a:lnT>
                      <a:noFill/>
                    </a:lnT>
                    <a:lnB>
                      <a:noFill/>
                    </a:lnB>
                    <a:solidFill>
                      <a:srgbClr val="B2D580"/>
                    </a:solidFill>
                  </a:tcPr>
                </a:tc>
                <a:tc>
                  <a:txBody>
                    <a:bodyPr/>
                    <a:lstStyle/>
                    <a:p>
                      <a:pPr algn="ctr" fontAlgn="ctr"/>
                      <a:r>
                        <a:rPr lang="en-US" sz="1000" b="0" i="0" u="none" strike="noStrike">
                          <a:solidFill>
                            <a:srgbClr val="000000"/>
                          </a:solidFill>
                          <a:effectLst/>
                          <a:latin typeface="Calibri"/>
                        </a:rPr>
                        <a:t>71</a:t>
                      </a:r>
                    </a:p>
                  </a:txBody>
                  <a:tcPr marL="8645" marR="8645" marT="8645" marB="0" anchor="ctr">
                    <a:lnL>
                      <a:noFill/>
                    </a:lnL>
                    <a:lnR>
                      <a:noFill/>
                    </a:lnR>
                    <a:lnT>
                      <a:noFill/>
                    </a:lnT>
                    <a:lnB>
                      <a:noFill/>
                    </a:lnB>
                    <a:solidFill>
                      <a:srgbClr val="FEDE81"/>
                    </a:solidFill>
                  </a:tcPr>
                </a:tc>
                <a:tc>
                  <a:txBody>
                    <a:bodyPr/>
                    <a:lstStyle/>
                    <a:p>
                      <a:pPr algn="ctr" fontAlgn="ctr"/>
                      <a:r>
                        <a:rPr lang="en-US" sz="1000" b="0" i="0" u="none" strike="noStrike">
                          <a:solidFill>
                            <a:srgbClr val="000000"/>
                          </a:solidFill>
                          <a:effectLst/>
                          <a:latin typeface="Calibri"/>
                        </a:rPr>
                        <a:t>60</a:t>
                      </a:r>
                    </a:p>
                  </a:txBody>
                  <a:tcPr marL="8645" marR="8645" marT="8645" marB="0" anchor="ctr">
                    <a:lnL>
                      <a:noFill/>
                    </a:lnL>
                    <a:lnR>
                      <a:noFill/>
                    </a:lnR>
                    <a:lnT>
                      <a:noFill/>
                    </a:lnT>
                    <a:lnB>
                      <a:noFill/>
                    </a:lnB>
                    <a:solidFill>
                      <a:srgbClr val="F97C6E"/>
                    </a:solidFill>
                  </a:tcPr>
                </a:tc>
                <a:tc>
                  <a:txBody>
                    <a:bodyPr/>
                    <a:lstStyle/>
                    <a:p>
                      <a:pPr algn="ctr" fontAlgn="ctr"/>
                      <a:r>
                        <a:rPr lang="en-US" sz="1000" b="0" i="0" u="none" strike="noStrike">
                          <a:solidFill>
                            <a:srgbClr val="000000"/>
                          </a:solidFill>
                          <a:effectLst/>
                          <a:latin typeface="Calibri"/>
                        </a:rPr>
                        <a:t>72</a:t>
                      </a:r>
                    </a:p>
                  </a:txBody>
                  <a:tcPr marL="8645" marR="8645" marT="8645" marB="0" anchor="ctr">
                    <a:lnL>
                      <a:noFill/>
                    </a:lnL>
                    <a:lnR w="6350" cap="flat" cmpd="sng" algn="ctr">
                      <a:solidFill>
                        <a:srgbClr val="000000"/>
                      </a:solidFill>
                      <a:prstDash val="solid"/>
                      <a:round/>
                      <a:headEnd type="none" w="med" len="med"/>
                      <a:tailEnd type="none" w="med" len="med"/>
                    </a:lnR>
                    <a:lnT>
                      <a:noFill/>
                    </a:lnT>
                    <a:lnB>
                      <a:noFill/>
                    </a:lnB>
                    <a:solidFill>
                      <a:srgbClr val="FEE081"/>
                    </a:solidFill>
                  </a:tcPr>
                </a:tc>
              </a:tr>
              <a:tr h="172891">
                <a:tc>
                  <a:txBody>
                    <a:bodyPr/>
                    <a:lstStyle/>
                    <a:p>
                      <a:pPr algn="l" fontAlgn="b"/>
                      <a:r>
                        <a:rPr lang="en-US" sz="1000" b="0" i="0" u="none" strike="noStrike">
                          <a:solidFill>
                            <a:srgbClr val="000000"/>
                          </a:solidFill>
                          <a:effectLst/>
                          <a:latin typeface="Calibri"/>
                        </a:rPr>
                        <a:t>NOR NMBU</a:t>
                      </a:r>
                    </a:p>
                  </a:txBody>
                  <a:tcPr marL="8645" marR="8645" marT="8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73</a:t>
                      </a:r>
                    </a:p>
                  </a:txBody>
                  <a:tcPr marL="8645" marR="8645" marT="8645" marB="0" anchor="ctr">
                    <a:lnL w="6350" cap="flat" cmpd="sng" algn="ctr">
                      <a:solidFill>
                        <a:srgbClr val="000000"/>
                      </a:solidFill>
                      <a:prstDash val="solid"/>
                      <a:round/>
                      <a:headEnd type="none" w="med" len="med"/>
                      <a:tailEnd type="none" w="med" len="med"/>
                    </a:lnL>
                    <a:lnR>
                      <a:noFill/>
                    </a:lnR>
                    <a:lnT>
                      <a:noFill/>
                    </a:lnT>
                    <a:lnB>
                      <a:noFill/>
                    </a:lnB>
                    <a:solidFill>
                      <a:srgbClr val="FFEB84"/>
                    </a:solidFill>
                  </a:tcPr>
                </a:tc>
                <a:tc>
                  <a:txBody>
                    <a:bodyPr/>
                    <a:lstStyle/>
                    <a:p>
                      <a:pPr algn="ctr" fontAlgn="ctr"/>
                      <a:r>
                        <a:rPr lang="en-US" sz="1000" b="0" i="0" u="none" strike="noStrike">
                          <a:solidFill>
                            <a:srgbClr val="000000"/>
                          </a:solidFill>
                          <a:effectLst/>
                          <a:latin typeface="Calibri"/>
                        </a:rPr>
                        <a:t>76</a:t>
                      </a:r>
                    </a:p>
                  </a:txBody>
                  <a:tcPr marL="8645" marR="8645" marT="8645" marB="0" anchor="ctr">
                    <a:lnL>
                      <a:noFill/>
                    </a:lnL>
                    <a:lnR>
                      <a:noFill/>
                    </a:lnR>
                    <a:lnT>
                      <a:noFill/>
                    </a:lnT>
                    <a:lnB>
                      <a:noFill/>
                    </a:lnB>
                    <a:solidFill>
                      <a:srgbClr val="C8DC81"/>
                    </a:solidFill>
                  </a:tcPr>
                </a:tc>
                <a:tc>
                  <a:txBody>
                    <a:bodyPr/>
                    <a:lstStyle/>
                    <a:p>
                      <a:pPr algn="ctr" fontAlgn="ctr"/>
                      <a:r>
                        <a:rPr lang="en-US" sz="1000" b="0" i="0" u="none" strike="noStrike">
                          <a:solidFill>
                            <a:srgbClr val="000000"/>
                          </a:solidFill>
                          <a:effectLst/>
                          <a:latin typeface="Calibri"/>
                        </a:rPr>
                        <a:t>71</a:t>
                      </a:r>
                    </a:p>
                  </a:txBody>
                  <a:tcPr marL="8645" marR="8645" marT="8645" marB="0" anchor="ctr">
                    <a:lnL>
                      <a:noFill/>
                    </a:lnL>
                    <a:lnR>
                      <a:noFill/>
                    </a:lnR>
                    <a:lnT>
                      <a:noFill/>
                    </a:lnT>
                    <a:lnB>
                      <a:noFill/>
                    </a:lnB>
                    <a:solidFill>
                      <a:srgbClr val="FEDC81"/>
                    </a:solidFill>
                  </a:tcPr>
                </a:tc>
                <a:tc>
                  <a:txBody>
                    <a:bodyPr/>
                    <a:lstStyle/>
                    <a:p>
                      <a:pPr algn="ctr" fontAlgn="ctr"/>
                      <a:r>
                        <a:rPr lang="en-US" sz="1000" b="0" i="0" u="none" strike="noStrike">
                          <a:solidFill>
                            <a:srgbClr val="000000"/>
                          </a:solidFill>
                          <a:effectLst/>
                          <a:latin typeface="Calibri"/>
                        </a:rPr>
                        <a:t>67</a:t>
                      </a:r>
                    </a:p>
                  </a:txBody>
                  <a:tcPr marL="8645" marR="8645" marT="8645" marB="0" anchor="ctr">
                    <a:lnL>
                      <a:noFill/>
                    </a:lnL>
                    <a:lnR>
                      <a:noFill/>
                    </a:lnR>
                    <a:lnT>
                      <a:noFill/>
                    </a:lnT>
                    <a:lnB>
                      <a:noFill/>
                    </a:lnB>
                    <a:solidFill>
                      <a:srgbClr val="FCB679"/>
                    </a:solidFill>
                  </a:tcPr>
                </a:tc>
                <a:tc>
                  <a:txBody>
                    <a:bodyPr/>
                    <a:lstStyle/>
                    <a:p>
                      <a:pPr algn="ctr" fontAlgn="ctr"/>
                      <a:r>
                        <a:rPr lang="en-US" sz="1000" b="0" i="0" u="none" strike="noStrike">
                          <a:solidFill>
                            <a:srgbClr val="000000"/>
                          </a:solidFill>
                          <a:effectLst/>
                          <a:latin typeface="Calibri"/>
                        </a:rPr>
                        <a:t>72</a:t>
                      </a:r>
                    </a:p>
                  </a:txBody>
                  <a:tcPr marL="8645" marR="8645" marT="8645" marB="0" anchor="ctr">
                    <a:lnL>
                      <a:noFill/>
                    </a:lnL>
                    <a:lnR w="6350" cap="flat" cmpd="sng" algn="ctr">
                      <a:solidFill>
                        <a:srgbClr val="000000"/>
                      </a:solidFill>
                      <a:prstDash val="solid"/>
                      <a:round/>
                      <a:headEnd type="none" w="med" len="med"/>
                      <a:tailEnd type="none" w="med" len="med"/>
                    </a:lnR>
                    <a:lnT>
                      <a:noFill/>
                    </a:lnT>
                    <a:lnB>
                      <a:noFill/>
                    </a:lnB>
                    <a:solidFill>
                      <a:srgbClr val="FEE683"/>
                    </a:solidFill>
                  </a:tcPr>
                </a:tc>
              </a:tr>
              <a:tr h="172891">
                <a:tc>
                  <a:txBody>
                    <a:bodyPr/>
                    <a:lstStyle/>
                    <a:p>
                      <a:pPr algn="l" fontAlgn="b"/>
                      <a:r>
                        <a:rPr lang="en-US" sz="1000" b="0" i="0" u="none" strike="noStrike">
                          <a:solidFill>
                            <a:srgbClr val="000000"/>
                          </a:solidFill>
                          <a:effectLst/>
                          <a:latin typeface="Calibri"/>
                        </a:rPr>
                        <a:t>HH NMBU</a:t>
                      </a:r>
                    </a:p>
                  </a:txBody>
                  <a:tcPr marL="8645" marR="8645" marT="8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78</a:t>
                      </a:r>
                    </a:p>
                  </a:txBody>
                  <a:tcPr marL="8645" marR="8645" marT="864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AFD480"/>
                    </a:solidFill>
                  </a:tcPr>
                </a:tc>
                <a:tc>
                  <a:txBody>
                    <a:bodyPr/>
                    <a:lstStyle/>
                    <a:p>
                      <a:pPr algn="ctr" fontAlgn="ctr"/>
                      <a:r>
                        <a:rPr lang="en-US" sz="1000" b="0" i="0" u="none" strike="noStrike">
                          <a:solidFill>
                            <a:srgbClr val="000000"/>
                          </a:solidFill>
                          <a:effectLst/>
                          <a:latin typeface="Calibri"/>
                        </a:rPr>
                        <a:t>77</a:t>
                      </a:r>
                    </a:p>
                  </a:txBody>
                  <a:tcPr marL="8645" marR="8645" marT="8645" marB="0" anchor="ctr">
                    <a:lnL>
                      <a:noFill/>
                    </a:lnL>
                    <a:lnR>
                      <a:noFill/>
                    </a:lnR>
                    <a:lnT>
                      <a:noFill/>
                    </a:lnT>
                    <a:lnB w="6350" cap="flat" cmpd="sng" algn="ctr">
                      <a:solidFill>
                        <a:srgbClr val="000000"/>
                      </a:solidFill>
                      <a:prstDash val="solid"/>
                      <a:round/>
                      <a:headEnd type="none" w="med" len="med"/>
                      <a:tailEnd type="none" w="med" len="med"/>
                    </a:lnB>
                    <a:solidFill>
                      <a:srgbClr val="C0D981"/>
                    </a:solidFill>
                  </a:tcPr>
                </a:tc>
                <a:tc>
                  <a:txBody>
                    <a:bodyPr/>
                    <a:lstStyle/>
                    <a:p>
                      <a:pPr algn="ctr" fontAlgn="ctr"/>
                      <a:r>
                        <a:rPr lang="en-US" sz="1000" b="0" i="0" u="none" strike="noStrike">
                          <a:solidFill>
                            <a:srgbClr val="000000"/>
                          </a:solidFill>
                          <a:effectLst/>
                          <a:latin typeface="Calibri"/>
                        </a:rPr>
                        <a:t>68</a:t>
                      </a:r>
                    </a:p>
                  </a:txBody>
                  <a:tcPr marL="8645" marR="8645" marT="8645" marB="0" anchor="ctr">
                    <a:lnL>
                      <a:noFill/>
                    </a:lnL>
                    <a:lnR>
                      <a:noFill/>
                    </a:lnR>
                    <a:lnT>
                      <a:noFill/>
                    </a:lnT>
                    <a:lnB w="6350" cap="flat" cmpd="sng" algn="ctr">
                      <a:solidFill>
                        <a:srgbClr val="000000"/>
                      </a:solidFill>
                      <a:prstDash val="solid"/>
                      <a:round/>
                      <a:headEnd type="none" w="med" len="med"/>
                      <a:tailEnd type="none" w="med" len="med"/>
                    </a:lnB>
                    <a:solidFill>
                      <a:srgbClr val="FCC47C"/>
                    </a:solidFill>
                  </a:tcPr>
                </a:tc>
                <a:tc>
                  <a:txBody>
                    <a:bodyPr/>
                    <a:lstStyle/>
                    <a:p>
                      <a:pPr algn="ctr" fontAlgn="ctr"/>
                      <a:r>
                        <a:rPr lang="en-US" sz="1000" b="0" i="0" u="none" strike="noStrike">
                          <a:solidFill>
                            <a:srgbClr val="000000"/>
                          </a:solidFill>
                          <a:effectLst/>
                          <a:latin typeface="Calibri"/>
                        </a:rPr>
                        <a:t>72</a:t>
                      </a:r>
                    </a:p>
                  </a:txBody>
                  <a:tcPr marL="8645" marR="8645" marT="8645" marB="0" anchor="ctr">
                    <a:lnL>
                      <a:noFill/>
                    </a:lnL>
                    <a:lnR>
                      <a:noFill/>
                    </a:lnR>
                    <a:lnT>
                      <a:noFill/>
                    </a:lnT>
                    <a:lnB w="6350" cap="flat" cmpd="sng" algn="ctr">
                      <a:solidFill>
                        <a:srgbClr val="000000"/>
                      </a:solidFill>
                      <a:prstDash val="solid"/>
                      <a:round/>
                      <a:headEnd type="none" w="med" len="med"/>
                      <a:tailEnd type="none" w="med" len="med"/>
                    </a:lnB>
                    <a:solidFill>
                      <a:srgbClr val="FEE081"/>
                    </a:solidFill>
                  </a:tcPr>
                </a:tc>
                <a:tc>
                  <a:txBody>
                    <a:bodyPr/>
                    <a:lstStyle/>
                    <a:p>
                      <a:pPr algn="ctr" fontAlgn="ctr"/>
                      <a:r>
                        <a:rPr lang="en-US" sz="1000" b="0" i="0" u="none" strike="noStrike" dirty="0">
                          <a:solidFill>
                            <a:srgbClr val="000000"/>
                          </a:solidFill>
                          <a:effectLst/>
                          <a:latin typeface="Calibri"/>
                        </a:rPr>
                        <a:t>75</a:t>
                      </a:r>
                    </a:p>
                  </a:txBody>
                  <a:tcPr marL="8645" marR="8645" marT="864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BE182"/>
                    </a:solidFill>
                  </a:tcPr>
                </a:tc>
              </a:tr>
            </a:tbl>
          </a:graphicData>
        </a:graphic>
      </p:graphicFrame>
    </p:spTree>
    <p:extLst>
      <p:ext uri="{BB962C8B-B14F-4D97-AF65-F5344CB8AC3E}">
        <p14:creationId xmlns:p14="http://schemas.microsoft.com/office/powerpoint/2010/main" val="5700551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a:xfrm>
            <a:off x="1619672" y="5877272"/>
            <a:ext cx="5472608" cy="365125"/>
          </a:xfrm>
        </p:spPr>
        <p:txBody>
          <a:bodyPr/>
          <a:lstStyle/>
          <a:p>
            <a:pPr algn="l"/>
            <a:r>
              <a:rPr lang="nb-NO" i="1" dirty="0"/>
              <a:t>Følte du deg godt mottatt på nåværende studieprogram da du var ny student? </a:t>
            </a:r>
          </a:p>
        </p:txBody>
      </p:sp>
      <p:graphicFrame>
        <p:nvGraphicFramePr>
          <p:cNvPr id="3" name="Diagram 2"/>
          <p:cNvGraphicFramePr/>
          <p:nvPr>
            <p:extLst>
              <p:ext uri="{D42A27DB-BD31-4B8C-83A1-F6EECF244321}">
                <p14:modId xmlns:p14="http://schemas.microsoft.com/office/powerpoint/2010/main" val="153506021"/>
              </p:ext>
            </p:extLst>
          </p:nvPr>
        </p:nvGraphicFramePr>
        <p:xfrm>
          <a:off x="251520" y="692696"/>
          <a:ext cx="8640960" cy="5256584"/>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Sylinder 3"/>
          <p:cNvSpPr txBox="1"/>
          <p:nvPr/>
        </p:nvSpPr>
        <p:spPr>
          <a:xfrm>
            <a:off x="251520" y="76562"/>
            <a:ext cx="5198924" cy="400110"/>
          </a:xfrm>
          <a:prstGeom prst="rect">
            <a:avLst/>
          </a:prstGeom>
          <a:noFill/>
        </p:spPr>
        <p:txBody>
          <a:bodyPr wrap="none" rtlCol="0">
            <a:spAutoFit/>
          </a:bodyPr>
          <a:lstStyle/>
          <a:p>
            <a:r>
              <a:rPr lang="nb-NO" sz="2000" dirty="0" smtClean="0"/>
              <a:t>Fornøyd med mottakelse på studieprogram? (%)</a:t>
            </a:r>
          </a:p>
        </p:txBody>
      </p:sp>
      <p:sp>
        <p:nvSpPr>
          <p:cNvPr id="5" name="Plassholder for lysbildenummer 1"/>
          <p:cNvSpPr txBox="1">
            <a:spLocks/>
          </p:cNvSpPr>
          <p:nvPr/>
        </p:nvSpPr>
        <p:spPr>
          <a:xfrm>
            <a:off x="3347864" y="6309320"/>
            <a:ext cx="2133600" cy="365125"/>
          </a:xfrm>
          <a:prstGeom prst="rect">
            <a:avLst/>
          </a:prstGeom>
        </p:spPr>
        <p:txBody>
          <a:bodyPr vert="horz" lIns="91440" tIns="45720" rIns="91440" bIns="45720" rtlCol="0" anchor="ctr"/>
          <a:lstStyle>
            <a:defPPr>
              <a:defRPr lang="nb-N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E8F94D-F3D7-4644-A710-F5E14A17E550}" type="slidenum">
              <a:rPr lang="nb-NO" smtClean="0"/>
              <a:pPr/>
              <a:t>11</a:t>
            </a:fld>
            <a:endParaRPr lang="nb-NO" dirty="0"/>
          </a:p>
        </p:txBody>
      </p:sp>
    </p:spTree>
    <p:extLst>
      <p:ext uri="{BB962C8B-B14F-4D97-AF65-F5344CB8AC3E}">
        <p14:creationId xmlns:p14="http://schemas.microsoft.com/office/powerpoint/2010/main" val="24279247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12</a:t>
            </a:fld>
            <a:endParaRPr lang="nb-NO" dirty="0"/>
          </a:p>
        </p:txBody>
      </p:sp>
      <p:graphicFrame>
        <p:nvGraphicFramePr>
          <p:cNvPr id="3" name="Diagram 2"/>
          <p:cNvGraphicFramePr/>
          <p:nvPr>
            <p:extLst>
              <p:ext uri="{D42A27DB-BD31-4B8C-83A1-F6EECF244321}">
                <p14:modId xmlns:p14="http://schemas.microsoft.com/office/powerpoint/2010/main" val="2919330230"/>
              </p:ext>
            </p:extLst>
          </p:nvPr>
        </p:nvGraphicFramePr>
        <p:xfrm>
          <a:off x="107504" y="692696"/>
          <a:ext cx="8856984" cy="54006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Sylinder 3"/>
          <p:cNvSpPr txBox="1"/>
          <p:nvPr/>
        </p:nvSpPr>
        <p:spPr>
          <a:xfrm>
            <a:off x="251520" y="76562"/>
            <a:ext cx="4734694" cy="400110"/>
          </a:xfrm>
          <a:prstGeom prst="rect">
            <a:avLst/>
          </a:prstGeom>
          <a:noFill/>
        </p:spPr>
        <p:txBody>
          <a:bodyPr wrap="none" rtlCol="0">
            <a:spAutoFit/>
          </a:bodyPr>
          <a:lstStyle/>
          <a:p>
            <a:r>
              <a:rPr lang="nb-NO" sz="2000" dirty="0" smtClean="0"/>
              <a:t>Deltakelse i frivillig studentengasjement (%)</a:t>
            </a:r>
          </a:p>
        </p:txBody>
      </p:sp>
      <p:sp>
        <p:nvSpPr>
          <p:cNvPr id="5" name="Rektangel 4"/>
          <p:cNvSpPr/>
          <p:nvPr/>
        </p:nvSpPr>
        <p:spPr>
          <a:xfrm>
            <a:off x="1043608" y="5805264"/>
            <a:ext cx="7776864" cy="276999"/>
          </a:xfrm>
          <a:prstGeom prst="rect">
            <a:avLst/>
          </a:prstGeom>
        </p:spPr>
        <p:txBody>
          <a:bodyPr wrap="square">
            <a:spAutoFit/>
          </a:bodyPr>
          <a:lstStyle/>
          <a:p>
            <a:r>
              <a:rPr lang="nb-NO" sz="1200" i="1" dirty="0">
                <a:solidFill>
                  <a:schemeClr val="bg1">
                    <a:lumMod val="50000"/>
                  </a:schemeClr>
                </a:solidFill>
              </a:rPr>
              <a:t>Har du et frivillig studentengasjement (for eksempel idrettslag, </a:t>
            </a:r>
            <a:r>
              <a:rPr lang="nb-NO" sz="1200" i="1" dirty="0" err="1">
                <a:solidFill>
                  <a:schemeClr val="bg1">
                    <a:lumMod val="50000"/>
                  </a:schemeClr>
                </a:solidFill>
              </a:rPr>
              <a:t>studentersamfund</a:t>
            </a:r>
            <a:r>
              <a:rPr lang="nb-NO" sz="1200" i="1" dirty="0">
                <a:solidFill>
                  <a:schemeClr val="bg1">
                    <a:lumMod val="50000"/>
                  </a:schemeClr>
                </a:solidFill>
              </a:rPr>
              <a:t>, studentpolitikk, linjeforeninger </a:t>
            </a:r>
            <a:r>
              <a:rPr lang="nb-NO" sz="1200" i="1" dirty="0" smtClean="0">
                <a:solidFill>
                  <a:schemeClr val="bg1">
                    <a:lumMod val="50000"/>
                  </a:schemeClr>
                </a:solidFill>
              </a:rPr>
              <a:t>etc.)?</a:t>
            </a:r>
            <a:endParaRPr lang="nb-NO" sz="1200" i="1" dirty="0">
              <a:solidFill>
                <a:schemeClr val="bg1">
                  <a:lumMod val="50000"/>
                </a:schemeClr>
              </a:solidFill>
            </a:endParaRPr>
          </a:p>
        </p:txBody>
      </p:sp>
    </p:spTree>
    <p:extLst>
      <p:ext uri="{BB962C8B-B14F-4D97-AF65-F5344CB8AC3E}">
        <p14:creationId xmlns:p14="http://schemas.microsoft.com/office/powerpoint/2010/main" val="224122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13</a:t>
            </a:fld>
            <a:endParaRPr lang="nb-NO" dirty="0"/>
          </a:p>
        </p:txBody>
      </p:sp>
      <p:graphicFrame>
        <p:nvGraphicFramePr>
          <p:cNvPr id="3" name="Diagram 2"/>
          <p:cNvGraphicFramePr/>
          <p:nvPr>
            <p:extLst>
              <p:ext uri="{D42A27DB-BD31-4B8C-83A1-F6EECF244321}">
                <p14:modId xmlns:p14="http://schemas.microsoft.com/office/powerpoint/2010/main" val="3858323154"/>
              </p:ext>
            </p:extLst>
          </p:nvPr>
        </p:nvGraphicFramePr>
        <p:xfrm>
          <a:off x="323528" y="476672"/>
          <a:ext cx="8568952" cy="5976664"/>
        </p:xfrm>
        <a:graphic>
          <a:graphicData uri="http://schemas.openxmlformats.org/drawingml/2006/chart">
            <c:chart xmlns:c="http://schemas.openxmlformats.org/drawingml/2006/chart" xmlns:r="http://schemas.openxmlformats.org/officeDocument/2006/relationships" r:id="rId3"/>
          </a:graphicData>
        </a:graphic>
      </p:graphicFrame>
      <p:sp>
        <p:nvSpPr>
          <p:cNvPr id="4" name="TekstSylinder 3"/>
          <p:cNvSpPr txBox="1"/>
          <p:nvPr/>
        </p:nvSpPr>
        <p:spPr>
          <a:xfrm>
            <a:off x="251520" y="76562"/>
            <a:ext cx="4681603" cy="400110"/>
          </a:xfrm>
          <a:prstGeom prst="rect">
            <a:avLst/>
          </a:prstGeom>
          <a:noFill/>
        </p:spPr>
        <p:txBody>
          <a:bodyPr wrap="none" rtlCol="0">
            <a:spAutoFit/>
          </a:bodyPr>
          <a:lstStyle/>
          <a:p>
            <a:r>
              <a:rPr lang="nb-NO" sz="2000" dirty="0" smtClean="0"/>
              <a:t>Oppfatning av studiet som meningsfullt (%)</a:t>
            </a:r>
          </a:p>
        </p:txBody>
      </p:sp>
      <p:sp>
        <p:nvSpPr>
          <p:cNvPr id="5" name="Rektangel 4"/>
          <p:cNvSpPr/>
          <p:nvPr/>
        </p:nvSpPr>
        <p:spPr>
          <a:xfrm>
            <a:off x="1979712" y="6093296"/>
            <a:ext cx="4572000" cy="276999"/>
          </a:xfrm>
          <a:prstGeom prst="rect">
            <a:avLst/>
          </a:prstGeom>
        </p:spPr>
        <p:txBody>
          <a:bodyPr>
            <a:spAutoFit/>
          </a:bodyPr>
          <a:lstStyle/>
          <a:p>
            <a:r>
              <a:rPr lang="nb-NO" sz="1200" i="1" dirty="0">
                <a:solidFill>
                  <a:schemeClr val="bg1">
                    <a:lumMod val="50000"/>
                  </a:schemeClr>
                </a:solidFill>
              </a:rPr>
              <a:t>I hvilken grad opplever du studiet du går på som meningsfullt?</a:t>
            </a:r>
          </a:p>
        </p:txBody>
      </p:sp>
    </p:spTree>
    <p:extLst>
      <p:ext uri="{BB962C8B-B14F-4D97-AF65-F5344CB8AC3E}">
        <p14:creationId xmlns:p14="http://schemas.microsoft.com/office/powerpoint/2010/main" val="8716244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14</a:t>
            </a:fld>
            <a:endParaRPr lang="nb-NO" dirty="0"/>
          </a:p>
        </p:txBody>
      </p:sp>
      <p:sp>
        <p:nvSpPr>
          <p:cNvPr id="6" name="TekstSylinder 5"/>
          <p:cNvSpPr txBox="1"/>
          <p:nvPr/>
        </p:nvSpPr>
        <p:spPr>
          <a:xfrm>
            <a:off x="251520" y="292586"/>
            <a:ext cx="6469913" cy="400110"/>
          </a:xfrm>
          <a:prstGeom prst="rect">
            <a:avLst/>
          </a:prstGeom>
          <a:noFill/>
        </p:spPr>
        <p:txBody>
          <a:bodyPr wrap="none" rtlCol="0">
            <a:spAutoFit/>
          </a:bodyPr>
          <a:lstStyle/>
          <a:p>
            <a:r>
              <a:rPr lang="nb-NO" sz="2000" dirty="0" smtClean="0"/>
              <a:t>Forhold som kan oppleves å påvirke studiet negativt (% ofte)</a:t>
            </a:r>
          </a:p>
        </p:txBody>
      </p:sp>
      <p:sp>
        <p:nvSpPr>
          <p:cNvPr id="4" name="Rektangel 3"/>
          <p:cNvSpPr/>
          <p:nvPr/>
        </p:nvSpPr>
        <p:spPr>
          <a:xfrm>
            <a:off x="467544" y="1844824"/>
            <a:ext cx="5688632" cy="276999"/>
          </a:xfrm>
          <a:prstGeom prst="rect">
            <a:avLst/>
          </a:prstGeom>
        </p:spPr>
        <p:txBody>
          <a:bodyPr wrap="square">
            <a:spAutoFit/>
          </a:bodyPr>
          <a:lstStyle/>
          <a:p>
            <a:r>
              <a:rPr lang="nb-NO" sz="1200" i="1" dirty="0">
                <a:solidFill>
                  <a:schemeClr val="bg1">
                    <a:lumMod val="50000"/>
                  </a:schemeClr>
                </a:solidFill>
              </a:rPr>
              <a:t>I hvilken grad opplever du at forholdene nedenfor påvirker ditt studie NEGATIVT?</a:t>
            </a:r>
          </a:p>
        </p:txBody>
      </p:sp>
      <p:graphicFrame>
        <p:nvGraphicFramePr>
          <p:cNvPr id="7" name="Tabell 6"/>
          <p:cNvGraphicFramePr>
            <a:graphicFrameLocks noGrp="1"/>
          </p:cNvGraphicFramePr>
          <p:nvPr>
            <p:extLst>
              <p:ext uri="{D42A27DB-BD31-4B8C-83A1-F6EECF244321}">
                <p14:modId xmlns:p14="http://schemas.microsoft.com/office/powerpoint/2010/main" val="3109295180"/>
              </p:ext>
            </p:extLst>
          </p:nvPr>
        </p:nvGraphicFramePr>
        <p:xfrm>
          <a:off x="1612900" y="2158206"/>
          <a:ext cx="5918200" cy="3409950"/>
        </p:xfrm>
        <a:graphic>
          <a:graphicData uri="http://schemas.openxmlformats.org/drawingml/2006/table">
            <a:tbl>
              <a:tblPr/>
              <a:tblGrid>
                <a:gridCol w="3124200"/>
                <a:gridCol w="254000"/>
                <a:gridCol w="254000"/>
                <a:gridCol w="254000"/>
                <a:gridCol w="254000"/>
                <a:gridCol w="254000"/>
                <a:gridCol w="254000"/>
                <a:gridCol w="254000"/>
                <a:gridCol w="254000"/>
                <a:gridCol w="254000"/>
                <a:gridCol w="254000"/>
                <a:gridCol w="254000"/>
              </a:tblGrid>
              <a:tr h="1123950">
                <a:tc>
                  <a:txBody>
                    <a:bodyPr/>
                    <a:lstStyle/>
                    <a:p>
                      <a:pPr algn="l" rtl="0" fontAlgn="ctr"/>
                      <a:r>
                        <a:rPr lang="en-US" sz="1100" b="0" i="1" u="none" strike="noStrike">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NMBU</a:t>
                      </a:r>
                    </a:p>
                  </a:txBody>
                  <a:tcPr vert="vert27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Mann</a:t>
                      </a:r>
                    </a:p>
                  </a:txBody>
                  <a:tcPr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err="1">
                          <a:solidFill>
                            <a:srgbClr val="000000"/>
                          </a:solidFill>
                          <a:effectLst/>
                          <a:latin typeface="Calibri"/>
                        </a:rPr>
                        <a:t>Kvinne</a:t>
                      </a:r>
                      <a:endParaRPr lang="en-US" sz="1100" b="0" i="0" u="none" strike="noStrike" dirty="0">
                        <a:solidFill>
                          <a:srgbClr val="000000"/>
                        </a:solidFill>
                        <a:effectLst/>
                        <a:latin typeface="Calibri"/>
                      </a:endParaRPr>
                    </a:p>
                  </a:txBody>
                  <a:tcPr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IHA NMBU</a:t>
                      </a:r>
                    </a:p>
                  </a:txBody>
                  <a:tcPr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IKBM NMBU</a:t>
                      </a:r>
                    </a:p>
                  </a:txBody>
                  <a:tcPr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ILP NMBU</a:t>
                      </a:r>
                    </a:p>
                  </a:txBody>
                  <a:tcPr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IMT NMBU</a:t>
                      </a:r>
                    </a:p>
                  </a:txBody>
                  <a:tcPr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INA NMBU</a:t>
                      </a:r>
                    </a:p>
                  </a:txBody>
                  <a:tcPr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IPM NMBU</a:t>
                      </a:r>
                    </a:p>
                  </a:txBody>
                  <a:tcPr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NOR NMBU</a:t>
                      </a:r>
                    </a:p>
                  </a:txBody>
                  <a:tcPr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HH NMBU</a:t>
                      </a:r>
                    </a:p>
                  </a:txBody>
                  <a:tcPr vert="vert27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a:solidFill>
                            <a:srgbClr val="000000"/>
                          </a:solidFill>
                          <a:effectLst/>
                          <a:latin typeface="Calibri"/>
                        </a:rPr>
                        <a:t>Arbeidspresset på studiet - ofte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Calibri"/>
                        </a:rPr>
                        <a:t>12</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DC27D"/>
                    </a:solidFill>
                  </a:tcPr>
                </a:tc>
                <a:tc>
                  <a:txBody>
                    <a:bodyPr/>
                    <a:lstStyle/>
                    <a:p>
                      <a:pPr algn="ctr" fontAlgn="ctr"/>
                      <a:r>
                        <a:rPr lang="en-US" sz="1100" b="0" i="0" u="none" strike="noStrike">
                          <a:solidFill>
                            <a:srgbClr val="000000"/>
                          </a:solidFill>
                          <a:effectLst/>
                          <a:latin typeface="Calibri"/>
                        </a:rPr>
                        <a:t>10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ECF7F"/>
                    </a:solidFill>
                  </a:tcPr>
                </a:tc>
                <a:tc>
                  <a:txBody>
                    <a:bodyPr/>
                    <a:lstStyle/>
                    <a:p>
                      <a:pPr algn="ctr" fontAlgn="ctr"/>
                      <a:r>
                        <a:rPr lang="en-US" sz="1100" b="0" i="0" u="none" strike="noStrike">
                          <a:solidFill>
                            <a:srgbClr val="000000"/>
                          </a:solidFill>
                          <a:effectLst/>
                          <a:latin typeface="Calibri"/>
                        </a:rPr>
                        <a:t>14</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DB87B"/>
                    </a:solidFill>
                  </a:tcPr>
                </a:tc>
                <a:tc>
                  <a:txBody>
                    <a:bodyPr/>
                    <a:lstStyle/>
                    <a:p>
                      <a:pPr algn="ctr" fontAlgn="ctr"/>
                      <a:r>
                        <a:rPr lang="en-US" sz="1100" b="0" i="0" u="none" strike="noStrike">
                          <a:solidFill>
                            <a:srgbClr val="000000"/>
                          </a:solidFill>
                          <a:effectLst/>
                          <a:latin typeface="Calibri"/>
                        </a:rPr>
                        <a:t>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6E883"/>
                    </a:solidFill>
                  </a:tcPr>
                </a:tc>
                <a:tc>
                  <a:txBody>
                    <a:bodyPr/>
                    <a:lstStyle/>
                    <a:p>
                      <a:pPr algn="ctr" fontAlgn="ctr"/>
                      <a:r>
                        <a:rPr lang="en-US" sz="1100" b="0" i="0" u="none" strike="noStrike">
                          <a:solidFill>
                            <a:srgbClr val="000000"/>
                          </a:solidFill>
                          <a:effectLst/>
                          <a:latin typeface="Calibri"/>
                        </a:rPr>
                        <a:t>11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EC97E"/>
                    </a:solidFill>
                  </a:tcPr>
                </a:tc>
                <a:tc>
                  <a:txBody>
                    <a:bodyPr/>
                    <a:lstStyle/>
                    <a:p>
                      <a:pPr algn="ctr" fontAlgn="ctr"/>
                      <a:r>
                        <a:rPr lang="en-US" sz="1100" b="0" i="0" u="none" strike="noStrike">
                          <a:solidFill>
                            <a:srgbClr val="000000"/>
                          </a:solidFill>
                          <a:effectLst/>
                          <a:latin typeface="Calibri"/>
                        </a:rPr>
                        <a:t>13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DB97B"/>
                    </a:solidFill>
                  </a:tcPr>
                </a:tc>
                <a:tc>
                  <a:txBody>
                    <a:bodyPr/>
                    <a:lstStyle/>
                    <a:p>
                      <a:pPr algn="ctr" fontAlgn="ctr"/>
                      <a:r>
                        <a:rPr lang="en-US" sz="1100" b="0" i="0" u="none" strike="noStrike">
                          <a:solidFill>
                            <a:srgbClr val="000000"/>
                          </a:solidFill>
                          <a:effectLst/>
                          <a:latin typeface="Calibri"/>
                        </a:rPr>
                        <a:t>12</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DC37D"/>
                    </a:solidFill>
                  </a:tcPr>
                </a:tc>
                <a:tc>
                  <a:txBody>
                    <a:bodyPr/>
                    <a:lstStyle/>
                    <a:p>
                      <a:pPr algn="ctr" fontAlgn="ctr"/>
                      <a:r>
                        <a:rPr lang="en-US" sz="1100" b="0" i="0" u="none" strike="noStrike">
                          <a:solidFill>
                            <a:srgbClr val="000000"/>
                          </a:solidFill>
                          <a:effectLst/>
                          <a:latin typeface="Calibri"/>
                        </a:rPr>
                        <a:t>14</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DB47A"/>
                    </a:solidFill>
                  </a:tcPr>
                </a:tc>
                <a:tc>
                  <a:txBody>
                    <a:bodyPr/>
                    <a:lstStyle/>
                    <a:p>
                      <a:pPr algn="ctr" fontAlgn="ctr"/>
                      <a:r>
                        <a:rPr lang="en-US" sz="1100" b="0" i="0" u="none" strike="noStrike">
                          <a:solidFill>
                            <a:srgbClr val="000000"/>
                          </a:solidFill>
                          <a:effectLst/>
                          <a:latin typeface="Calibri"/>
                        </a:rPr>
                        <a:t>15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CB079"/>
                    </a:solidFill>
                  </a:tcPr>
                </a:tc>
                <a:tc>
                  <a:txBody>
                    <a:bodyPr/>
                    <a:lstStyle/>
                    <a:p>
                      <a:pPr algn="ctr" fontAlgn="ctr"/>
                      <a:r>
                        <a:rPr lang="en-US" sz="1100" b="0" i="0" u="none" strike="noStrike">
                          <a:solidFill>
                            <a:srgbClr val="000000"/>
                          </a:solidFill>
                          <a:effectLst/>
                          <a:latin typeface="Calibri"/>
                        </a:rPr>
                        <a:t>17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CA577"/>
                    </a:solidFill>
                  </a:tcPr>
                </a:tc>
                <a:tc>
                  <a:txBody>
                    <a:bodyPr/>
                    <a:lstStyle/>
                    <a:p>
                      <a:pPr algn="ctr" fontAlgn="ctr"/>
                      <a:r>
                        <a:rPr lang="en-US" sz="1100" b="0" i="0" u="none" strike="noStrike">
                          <a:solidFill>
                            <a:srgbClr val="000000"/>
                          </a:solidFill>
                          <a:effectLst/>
                          <a:latin typeface="Calibri"/>
                        </a:rPr>
                        <a:t>7</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E283"/>
                    </a:solidFill>
                  </a:tcPr>
                </a:tc>
              </a:tr>
              <a:tr h="381000">
                <a:tc>
                  <a:txBody>
                    <a:bodyPr/>
                    <a:lstStyle/>
                    <a:p>
                      <a:pPr algn="l" fontAlgn="b"/>
                      <a:r>
                        <a:rPr lang="nb-NO" sz="1100" b="0" i="0" u="none" strike="noStrike">
                          <a:solidFill>
                            <a:srgbClr val="000000"/>
                          </a:solidFill>
                          <a:effectLst/>
                          <a:latin typeface="Calibri"/>
                        </a:rPr>
                        <a:t>Press fra foreldre eller annen slekt om at du skal gjøre det bra - ofte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a:rPr>
                        <a:t>6</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EA84"/>
                    </a:solidFill>
                  </a:tcPr>
                </a:tc>
                <a:tc>
                  <a:txBody>
                    <a:bodyPr/>
                    <a:lstStyle/>
                    <a:p>
                      <a:pPr algn="ctr" fontAlgn="ctr"/>
                      <a:r>
                        <a:rPr lang="en-US" sz="1100" b="0" i="0" u="none" strike="noStrike">
                          <a:solidFill>
                            <a:srgbClr val="000000"/>
                          </a:solidFill>
                          <a:effectLst/>
                          <a:latin typeface="Calibri"/>
                        </a:rPr>
                        <a:t>5</a:t>
                      </a:r>
                    </a:p>
                  </a:txBody>
                  <a:tcPr marL="9525" marR="9525" marT="9525" marB="0" anchor="ctr">
                    <a:lnL>
                      <a:noFill/>
                    </a:lnL>
                    <a:lnR>
                      <a:noFill/>
                    </a:lnR>
                    <a:lnT>
                      <a:noFill/>
                    </a:lnT>
                    <a:lnB>
                      <a:noFill/>
                    </a:lnB>
                    <a:solidFill>
                      <a:srgbClr val="FAE983"/>
                    </a:solidFill>
                  </a:tcPr>
                </a:tc>
                <a:tc>
                  <a:txBody>
                    <a:bodyPr/>
                    <a:lstStyle/>
                    <a:p>
                      <a:pPr algn="ctr" fontAlgn="ctr"/>
                      <a:r>
                        <a:rPr lang="en-US" sz="1100" b="0" i="0" u="none" strike="noStrike">
                          <a:solidFill>
                            <a:srgbClr val="000000"/>
                          </a:solidFill>
                          <a:effectLst/>
                          <a:latin typeface="Calibri"/>
                        </a:rPr>
                        <a:t>6</a:t>
                      </a:r>
                    </a:p>
                  </a:txBody>
                  <a:tcPr marL="9525" marR="9525" marT="9525" marB="0" anchor="ctr">
                    <a:lnL>
                      <a:noFill/>
                    </a:lnL>
                    <a:lnR>
                      <a:noFill/>
                    </a:lnR>
                    <a:lnT>
                      <a:noFill/>
                    </a:lnT>
                    <a:lnB>
                      <a:noFill/>
                    </a:lnB>
                    <a:solidFill>
                      <a:srgbClr val="FFE884"/>
                    </a:solidFill>
                  </a:tcPr>
                </a:tc>
                <a:tc>
                  <a:txBody>
                    <a:bodyPr/>
                    <a:lstStyle/>
                    <a:p>
                      <a:pPr algn="ctr" fontAlgn="ctr"/>
                      <a:r>
                        <a:rPr lang="en-US" sz="1100" b="0" i="0" u="none" strike="noStrike">
                          <a:solidFill>
                            <a:srgbClr val="000000"/>
                          </a:solidFill>
                          <a:effectLst/>
                          <a:latin typeface="Calibri"/>
                        </a:rPr>
                        <a:t>7</a:t>
                      </a:r>
                    </a:p>
                  </a:txBody>
                  <a:tcPr marL="9525" marR="9525" marT="9525" marB="0" anchor="ctr">
                    <a:lnL>
                      <a:noFill/>
                    </a:lnL>
                    <a:lnR>
                      <a:noFill/>
                    </a:lnR>
                    <a:lnT>
                      <a:noFill/>
                    </a:lnT>
                    <a:lnB>
                      <a:noFill/>
                    </a:lnB>
                    <a:solidFill>
                      <a:srgbClr val="FFDE82"/>
                    </a:solidFill>
                  </a:tcPr>
                </a:tc>
                <a:tc>
                  <a:txBody>
                    <a:bodyPr/>
                    <a:lstStyle/>
                    <a:p>
                      <a:pPr algn="ctr" fontAlgn="ctr"/>
                      <a:r>
                        <a:rPr lang="en-US" sz="1100" b="0" i="0" u="none" strike="noStrike">
                          <a:solidFill>
                            <a:srgbClr val="000000"/>
                          </a:solidFill>
                          <a:effectLst/>
                          <a:latin typeface="Calibri"/>
                        </a:rPr>
                        <a:t>5</a:t>
                      </a:r>
                    </a:p>
                  </a:txBody>
                  <a:tcPr marL="9525" marR="9525" marT="9525" marB="0" anchor="ctr">
                    <a:lnL>
                      <a:noFill/>
                    </a:lnL>
                    <a:lnR>
                      <a:noFill/>
                    </a:lnR>
                    <a:lnT>
                      <a:noFill/>
                    </a:lnT>
                    <a:lnB>
                      <a:noFill/>
                    </a:lnB>
                    <a:solidFill>
                      <a:srgbClr val="FFEB84"/>
                    </a:solidFill>
                  </a:tcPr>
                </a:tc>
                <a:tc>
                  <a:txBody>
                    <a:bodyPr/>
                    <a:lstStyle/>
                    <a:p>
                      <a:pPr algn="ctr" fontAlgn="ctr"/>
                      <a:r>
                        <a:rPr lang="en-US" sz="1100" b="0" i="0" u="none" strike="noStrike">
                          <a:solidFill>
                            <a:srgbClr val="000000"/>
                          </a:solidFill>
                          <a:effectLst/>
                          <a:latin typeface="Calibri"/>
                        </a:rPr>
                        <a:t>4</a:t>
                      </a:r>
                    </a:p>
                  </a:txBody>
                  <a:tcPr marL="9525" marR="9525" marT="9525" marB="0" anchor="ctr">
                    <a:lnL>
                      <a:noFill/>
                    </a:lnL>
                    <a:lnR>
                      <a:noFill/>
                    </a:lnR>
                    <a:lnT>
                      <a:noFill/>
                    </a:lnT>
                    <a:lnB>
                      <a:noFill/>
                    </a:lnB>
                    <a:solidFill>
                      <a:srgbClr val="D6DF81"/>
                    </a:solidFill>
                  </a:tcPr>
                </a:tc>
                <a:tc>
                  <a:txBody>
                    <a:bodyPr/>
                    <a:lstStyle/>
                    <a:p>
                      <a:pPr algn="ctr" fontAlgn="ctr"/>
                      <a:r>
                        <a:rPr lang="en-US" sz="1100" b="0" i="0" u="none" strike="noStrike">
                          <a:solidFill>
                            <a:srgbClr val="000000"/>
                          </a:solidFill>
                          <a:effectLst/>
                          <a:latin typeface="Calibri"/>
                        </a:rPr>
                        <a:t>6</a:t>
                      </a:r>
                    </a:p>
                  </a:txBody>
                  <a:tcPr marL="9525" marR="9525" marT="9525" marB="0" anchor="ctr">
                    <a:lnL>
                      <a:noFill/>
                    </a:lnL>
                    <a:lnR>
                      <a:noFill/>
                    </a:lnR>
                    <a:lnT>
                      <a:noFill/>
                    </a:lnT>
                    <a:lnB>
                      <a:noFill/>
                    </a:lnB>
                    <a:solidFill>
                      <a:srgbClr val="FFE884"/>
                    </a:solidFill>
                  </a:tcPr>
                </a:tc>
                <a:tc>
                  <a:txBody>
                    <a:bodyPr/>
                    <a:lstStyle/>
                    <a:p>
                      <a:pPr algn="ctr" fontAlgn="ctr"/>
                      <a:r>
                        <a:rPr lang="en-US" sz="1100" b="0" i="0" u="none" strike="noStrike">
                          <a:solidFill>
                            <a:srgbClr val="000000"/>
                          </a:solidFill>
                          <a:effectLst/>
                          <a:latin typeface="Calibri"/>
                        </a:rPr>
                        <a:t>6</a:t>
                      </a:r>
                    </a:p>
                  </a:txBody>
                  <a:tcPr marL="9525" marR="9525" marT="9525" marB="0" anchor="ctr">
                    <a:lnL>
                      <a:noFill/>
                    </a:lnL>
                    <a:lnR>
                      <a:noFill/>
                    </a:lnR>
                    <a:lnT>
                      <a:noFill/>
                    </a:lnT>
                    <a:lnB>
                      <a:noFill/>
                    </a:lnB>
                    <a:solidFill>
                      <a:srgbClr val="FFE784"/>
                    </a:solidFill>
                  </a:tcPr>
                </a:tc>
                <a:tc>
                  <a:txBody>
                    <a:bodyPr/>
                    <a:lstStyle/>
                    <a:p>
                      <a:pPr algn="ctr" fontAlgn="ctr"/>
                      <a:r>
                        <a:rPr lang="en-US" sz="1100" b="0" i="0" u="none" strike="noStrike">
                          <a:solidFill>
                            <a:srgbClr val="000000"/>
                          </a:solidFill>
                          <a:effectLst/>
                          <a:latin typeface="Calibri"/>
                        </a:rPr>
                        <a:t>9</a:t>
                      </a:r>
                    </a:p>
                  </a:txBody>
                  <a:tcPr marL="9525" marR="9525" marT="9525" marB="0" anchor="ctr">
                    <a:lnL>
                      <a:noFill/>
                    </a:lnL>
                    <a:lnR>
                      <a:noFill/>
                    </a:lnR>
                    <a:lnT>
                      <a:noFill/>
                    </a:lnT>
                    <a:lnB>
                      <a:noFill/>
                    </a:lnB>
                    <a:solidFill>
                      <a:srgbClr val="FED680"/>
                    </a:solidFill>
                  </a:tcPr>
                </a:tc>
                <a:tc>
                  <a:txBody>
                    <a:bodyPr/>
                    <a:lstStyle/>
                    <a:p>
                      <a:pPr algn="ctr" fontAlgn="ctr"/>
                      <a:r>
                        <a:rPr lang="en-US" sz="1100" b="0" i="0" u="none" strike="noStrike">
                          <a:solidFill>
                            <a:srgbClr val="000000"/>
                          </a:solidFill>
                          <a:effectLst/>
                          <a:latin typeface="Calibri"/>
                        </a:rPr>
                        <a:t>4</a:t>
                      </a:r>
                    </a:p>
                  </a:txBody>
                  <a:tcPr marL="9525" marR="9525" marT="9525" marB="0" anchor="ctr">
                    <a:lnL>
                      <a:noFill/>
                    </a:lnL>
                    <a:lnR>
                      <a:noFill/>
                    </a:lnR>
                    <a:lnT>
                      <a:noFill/>
                    </a:lnT>
                    <a:lnB>
                      <a:noFill/>
                    </a:lnB>
                    <a:solidFill>
                      <a:srgbClr val="CBDC81"/>
                    </a:solidFill>
                  </a:tcPr>
                </a:tc>
                <a:tc>
                  <a:txBody>
                    <a:bodyPr/>
                    <a:lstStyle/>
                    <a:p>
                      <a:pPr algn="ctr" fontAlgn="ctr"/>
                      <a:r>
                        <a:rPr lang="en-US" sz="1100" b="0" i="0" u="none" strike="noStrike">
                          <a:solidFill>
                            <a:srgbClr val="000000"/>
                          </a:solidFill>
                          <a:effectLst/>
                          <a:latin typeface="Calibri"/>
                        </a:rPr>
                        <a:t>5</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EEE683"/>
                    </a:solidFill>
                  </a:tcPr>
                </a:tc>
              </a:tr>
              <a:tr h="381000">
                <a:tc>
                  <a:txBody>
                    <a:bodyPr/>
                    <a:lstStyle/>
                    <a:p>
                      <a:pPr algn="l" fontAlgn="b"/>
                      <a:r>
                        <a:rPr lang="nb-NO" sz="1100" b="0" i="0" u="none" strike="noStrike">
                          <a:solidFill>
                            <a:srgbClr val="000000"/>
                          </a:solidFill>
                          <a:effectLst/>
                          <a:latin typeface="Calibri"/>
                        </a:rPr>
                        <a:t>Press fra medstudenter om at du skal gjøre det bra - ofte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a:rPr>
                        <a:t>4</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D4DE81"/>
                    </a:solidFill>
                  </a:tcPr>
                </a:tc>
                <a:tc>
                  <a:txBody>
                    <a:bodyPr/>
                    <a:lstStyle/>
                    <a:p>
                      <a:pPr algn="ctr" fontAlgn="ctr"/>
                      <a:r>
                        <a:rPr lang="en-US" sz="1100" b="0" i="0" u="none" strike="noStrike">
                          <a:solidFill>
                            <a:srgbClr val="000000"/>
                          </a:solidFill>
                          <a:effectLst/>
                          <a:latin typeface="Calibri"/>
                        </a:rPr>
                        <a:t>2</a:t>
                      </a:r>
                    </a:p>
                  </a:txBody>
                  <a:tcPr marL="9525" marR="9525" marT="9525" marB="0" anchor="ctr">
                    <a:lnL>
                      <a:noFill/>
                    </a:lnL>
                    <a:lnR>
                      <a:noFill/>
                    </a:lnR>
                    <a:lnT>
                      <a:noFill/>
                    </a:lnT>
                    <a:lnB>
                      <a:noFill/>
                    </a:lnB>
                    <a:solidFill>
                      <a:srgbClr val="9BCE7E"/>
                    </a:solidFill>
                  </a:tcPr>
                </a:tc>
                <a:tc>
                  <a:txBody>
                    <a:bodyPr/>
                    <a:lstStyle/>
                    <a:p>
                      <a:pPr algn="ctr" fontAlgn="ctr"/>
                      <a:r>
                        <a:rPr lang="en-US" sz="1100" b="0" i="0" u="none" strike="noStrike">
                          <a:solidFill>
                            <a:srgbClr val="000000"/>
                          </a:solidFill>
                          <a:effectLst/>
                          <a:latin typeface="Calibri"/>
                        </a:rPr>
                        <a:t>5</a:t>
                      </a:r>
                    </a:p>
                  </a:txBody>
                  <a:tcPr marL="9525" marR="9525" marT="9525" marB="0" anchor="ctr">
                    <a:lnL>
                      <a:noFill/>
                    </a:lnL>
                    <a:lnR>
                      <a:noFill/>
                    </a:lnR>
                    <a:lnT>
                      <a:noFill/>
                    </a:lnT>
                    <a:lnB>
                      <a:noFill/>
                    </a:lnB>
                    <a:solidFill>
                      <a:srgbClr val="FFEA84"/>
                    </a:solidFill>
                  </a:tcPr>
                </a:tc>
                <a:tc>
                  <a:txBody>
                    <a:bodyPr/>
                    <a:lstStyle/>
                    <a:p>
                      <a:pPr algn="ctr" fontAlgn="ctr"/>
                      <a:r>
                        <a:rPr lang="en-US" sz="1100" b="0" i="0" u="none" strike="noStrike">
                          <a:solidFill>
                            <a:srgbClr val="000000"/>
                          </a:solidFill>
                          <a:effectLst/>
                          <a:latin typeface="Calibri"/>
                        </a:rPr>
                        <a:t>4</a:t>
                      </a:r>
                    </a:p>
                  </a:txBody>
                  <a:tcPr marL="9525" marR="9525" marT="9525" marB="0" anchor="ctr">
                    <a:lnL>
                      <a:noFill/>
                    </a:lnL>
                    <a:lnR>
                      <a:noFill/>
                    </a:lnR>
                    <a:lnT>
                      <a:noFill/>
                    </a:lnT>
                    <a:lnB>
                      <a:noFill/>
                    </a:lnB>
                    <a:solidFill>
                      <a:srgbClr val="D1DD81"/>
                    </a:solidFill>
                  </a:tcPr>
                </a:tc>
                <a:tc>
                  <a:txBody>
                    <a:bodyPr/>
                    <a:lstStyle/>
                    <a:p>
                      <a:pPr algn="ctr" fontAlgn="ctr"/>
                      <a:r>
                        <a:rPr lang="en-US" sz="1100" b="0" i="0" u="none" strike="noStrike">
                          <a:solidFill>
                            <a:srgbClr val="000000"/>
                          </a:solidFill>
                          <a:effectLst/>
                          <a:latin typeface="Calibri"/>
                        </a:rPr>
                        <a:t>4</a:t>
                      </a:r>
                    </a:p>
                  </a:txBody>
                  <a:tcPr marL="9525" marR="9525" marT="9525" marB="0" anchor="ctr">
                    <a:lnL>
                      <a:noFill/>
                    </a:lnL>
                    <a:lnR>
                      <a:noFill/>
                    </a:lnR>
                    <a:lnT>
                      <a:noFill/>
                    </a:lnT>
                    <a:lnB>
                      <a:noFill/>
                    </a:lnB>
                    <a:solidFill>
                      <a:srgbClr val="CDDC81"/>
                    </a:solidFill>
                  </a:tcPr>
                </a:tc>
                <a:tc>
                  <a:txBody>
                    <a:bodyPr/>
                    <a:lstStyle/>
                    <a:p>
                      <a:pPr algn="ctr" fontAlgn="ctr"/>
                      <a:r>
                        <a:rPr lang="en-US" sz="1100" b="0" i="0" u="none" strike="noStrike">
                          <a:solidFill>
                            <a:srgbClr val="000000"/>
                          </a:solidFill>
                          <a:effectLst/>
                          <a:latin typeface="Calibri"/>
                        </a:rPr>
                        <a:t>5</a:t>
                      </a:r>
                    </a:p>
                  </a:txBody>
                  <a:tcPr marL="9525" marR="9525" marT="9525" marB="0" anchor="ctr">
                    <a:lnL>
                      <a:noFill/>
                    </a:lnL>
                    <a:lnR>
                      <a:noFill/>
                    </a:lnR>
                    <a:lnT>
                      <a:noFill/>
                    </a:lnT>
                    <a:lnB>
                      <a:noFill/>
                    </a:lnB>
                    <a:solidFill>
                      <a:srgbClr val="FDEA83"/>
                    </a:solidFill>
                  </a:tcPr>
                </a:tc>
                <a:tc>
                  <a:txBody>
                    <a:bodyPr/>
                    <a:lstStyle/>
                    <a:p>
                      <a:pPr algn="ctr" fontAlgn="ctr"/>
                      <a:r>
                        <a:rPr lang="en-US" sz="1100" b="0" i="0" u="none" strike="noStrike">
                          <a:solidFill>
                            <a:srgbClr val="000000"/>
                          </a:solidFill>
                          <a:effectLst/>
                          <a:latin typeface="Calibri"/>
                        </a:rPr>
                        <a:t>3</a:t>
                      </a:r>
                    </a:p>
                  </a:txBody>
                  <a:tcPr marL="9525" marR="9525" marT="9525" marB="0" anchor="ctr">
                    <a:lnL>
                      <a:noFill/>
                    </a:lnL>
                    <a:lnR>
                      <a:noFill/>
                    </a:lnR>
                    <a:lnT>
                      <a:noFill/>
                    </a:lnT>
                    <a:lnB>
                      <a:noFill/>
                    </a:lnB>
                    <a:solidFill>
                      <a:srgbClr val="C9DB80"/>
                    </a:solidFill>
                  </a:tcPr>
                </a:tc>
                <a:tc>
                  <a:txBody>
                    <a:bodyPr/>
                    <a:lstStyle/>
                    <a:p>
                      <a:pPr algn="ctr" fontAlgn="ctr"/>
                      <a:r>
                        <a:rPr lang="en-US" sz="1100" b="0" i="0" u="none" strike="noStrike">
                          <a:solidFill>
                            <a:srgbClr val="000000"/>
                          </a:solidFill>
                          <a:effectLst/>
                          <a:latin typeface="Calibri"/>
                        </a:rPr>
                        <a:t>3</a:t>
                      </a:r>
                    </a:p>
                  </a:txBody>
                  <a:tcPr marL="9525" marR="9525" marT="9525" marB="0" anchor="ctr">
                    <a:lnL>
                      <a:noFill/>
                    </a:lnL>
                    <a:lnR>
                      <a:noFill/>
                    </a:lnR>
                    <a:lnT>
                      <a:noFill/>
                    </a:lnT>
                    <a:lnB>
                      <a:noFill/>
                    </a:lnB>
                    <a:solidFill>
                      <a:srgbClr val="BED880"/>
                    </a:solidFill>
                  </a:tcPr>
                </a:tc>
                <a:tc>
                  <a:txBody>
                    <a:bodyPr/>
                    <a:lstStyle/>
                    <a:p>
                      <a:pPr algn="ctr" fontAlgn="ctr"/>
                      <a:r>
                        <a:rPr lang="en-US" sz="1100" b="0" i="0" u="none" strike="noStrike">
                          <a:solidFill>
                            <a:srgbClr val="000000"/>
                          </a:solidFill>
                          <a:effectLst/>
                          <a:latin typeface="Calibri"/>
                        </a:rPr>
                        <a:t>3</a:t>
                      </a:r>
                    </a:p>
                  </a:txBody>
                  <a:tcPr marL="9525" marR="9525" marT="9525" marB="0" anchor="ctr">
                    <a:lnL>
                      <a:noFill/>
                    </a:lnL>
                    <a:lnR>
                      <a:noFill/>
                    </a:lnR>
                    <a:lnT>
                      <a:noFill/>
                    </a:lnT>
                    <a:lnB>
                      <a:noFill/>
                    </a:lnB>
                    <a:solidFill>
                      <a:srgbClr val="C8DB80"/>
                    </a:solidFill>
                  </a:tcPr>
                </a:tc>
                <a:tc>
                  <a:txBody>
                    <a:bodyPr/>
                    <a:lstStyle/>
                    <a:p>
                      <a:pPr algn="ctr" fontAlgn="ctr"/>
                      <a:r>
                        <a:rPr lang="en-US" sz="1100" b="0" i="0" u="none" strike="noStrike">
                          <a:solidFill>
                            <a:srgbClr val="000000"/>
                          </a:solidFill>
                          <a:effectLst/>
                          <a:latin typeface="Calibri"/>
                        </a:rPr>
                        <a:t>2</a:t>
                      </a:r>
                    </a:p>
                  </a:txBody>
                  <a:tcPr marL="9525" marR="9525" marT="9525" marB="0" anchor="ctr">
                    <a:lnL>
                      <a:noFill/>
                    </a:lnL>
                    <a:lnR>
                      <a:noFill/>
                    </a:lnR>
                    <a:lnT>
                      <a:noFill/>
                    </a:lnT>
                    <a:lnB>
                      <a:noFill/>
                    </a:lnB>
                    <a:solidFill>
                      <a:srgbClr val="97CD7E"/>
                    </a:solidFill>
                  </a:tcPr>
                </a:tc>
                <a:tc>
                  <a:txBody>
                    <a:bodyPr/>
                    <a:lstStyle/>
                    <a:p>
                      <a:pPr algn="ctr" fontAlgn="ctr"/>
                      <a:r>
                        <a:rPr lang="en-US" sz="1100" b="0" i="0" u="none" strike="noStrike">
                          <a:solidFill>
                            <a:srgbClr val="000000"/>
                          </a:solidFill>
                          <a:effectLst/>
                          <a:latin typeface="Calibri"/>
                        </a:rPr>
                        <a:t>5</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EB84"/>
                    </a:solidFill>
                  </a:tcPr>
                </a:tc>
              </a:tr>
              <a:tr h="381000">
                <a:tc>
                  <a:txBody>
                    <a:bodyPr/>
                    <a:lstStyle/>
                    <a:p>
                      <a:pPr algn="l" fontAlgn="b"/>
                      <a:r>
                        <a:rPr lang="nb-NO" sz="1100" b="0" i="0" u="none" strike="noStrike">
                          <a:solidFill>
                            <a:srgbClr val="000000"/>
                          </a:solidFill>
                          <a:effectLst/>
                          <a:latin typeface="Calibri"/>
                        </a:rPr>
                        <a:t>Konsentrasjonsproblemer ift studiene eller undervisningen - ofte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a:rPr>
                        <a:t>20</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B9173"/>
                    </a:solidFill>
                  </a:tcPr>
                </a:tc>
                <a:tc>
                  <a:txBody>
                    <a:bodyPr/>
                    <a:lstStyle/>
                    <a:p>
                      <a:pPr algn="ctr" fontAlgn="ctr"/>
                      <a:r>
                        <a:rPr lang="en-US" sz="1100" b="0" i="0" u="none" strike="noStrike">
                          <a:solidFill>
                            <a:srgbClr val="000000"/>
                          </a:solidFill>
                          <a:effectLst/>
                          <a:latin typeface="Calibri"/>
                        </a:rPr>
                        <a:t>17</a:t>
                      </a:r>
                    </a:p>
                  </a:txBody>
                  <a:tcPr marL="9525" marR="9525" marT="9525" marB="0" anchor="ctr">
                    <a:lnL>
                      <a:noFill/>
                    </a:lnL>
                    <a:lnR>
                      <a:noFill/>
                    </a:lnR>
                    <a:lnT>
                      <a:noFill/>
                    </a:lnT>
                    <a:lnB>
                      <a:noFill/>
                    </a:lnB>
                    <a:solidFill>
                      <a:srgbClr val="FBA076"/>
                    </a:solidFill>
                  </a:tcPr>
                </a:tc>
                <a:tc>
                  <a:txBody>
                    <a:bodyPr/>
                    <a:lstStyle/>
                    <a:p>
                      <a:pPr algn="ctr" fontAlgn="ctr"/>
                      <a:r>
                        <a:rPr lang="en-US" sz="1100" b="0" i="0" u="none" strike="noStrike">
                          <a:solidFill>
                            <a:srgbClr val="000000"/>
                          </a:solidFill>
                          <a:effectLst/>
                          <a:latin typeface="Calibri"/>
                        </a:rPr>
                        <a:t>22</a:t>
                      </a:r>
                    </a:p>
                  </a:txBody>
                  <a:tcPr marL="9525" marR="9525" marT="9525" marB="0" anchor="ctr">
                    <a:lnL>
                      <a:noFill/>
                    </a:lnL>
                    <a:lnR>
                      <a:noFill/>
                    </a:lnR>
                    <a:lnT>
                      <a:noFill/>
                    </a:lnT>
                    <a:lnB>
                      <a:noFill/>
                    </a:lnB>
                    <a:solidFill>
                      <a:srgbClr val="FA8471"/>
                    </a:solidFill>
                  </a:tcPr>
                </a:tc>
                <a:tc>
                  <a:txBody>
                    <a:bodyPr/>
                    <a:lstStyle/>
                    <a:p>
                      <a:pPr algn="ctr" fontAlgn="ctr"/>
                      <a:r>
                        <a:rPr lang="en-US" sz="1100" b="0" i="0" u="none" strike="noStrike">
                          <a:solidFill>
                            <a:srgbClr val="000000"/>
                          </a:solidFill>
                          <a:effectLst/>
                          <a:latin typeface="Calibri"/>
                        </a:rPr>
                        <a:t>26</a:t>
                      </a:r>
                    </a:p>
                  </a:txBody>
                  <a:tcPr marL="9525" marR="9525" marT="9525" marB="0" anchor="ctr">
                    <a:lnL>
                      <a:noFill/>
                    </a:lnL>
                    <a:lnR>
                      <a:noFill/>
                    </a:lnR>
                    <a:lnT>
                      <a:noFill/>
                    </a:lnT>
                    <a:lnB>
                      <a:noFill/>
                    </a:lnB>
                    <a:solidFill>
                      <a:srgbClr val="F8696B"/>
                    </a:solidFill>
                  </a:tcPr>
                </a:tc>
                <a:tc>
                  <a:txBody>
                    <a:bodyPr/>
                    <a:lstStyle/>
                    <a:p>
                      <a:pPr algn="ctr" fontAlgn="ctr"/>
                      <a:r>
                        <a:rPr lang="en-US" sz="1100" b="0" i="0" u="none" strike="noStrike">
                          <a:solidFill>
                            <a:srgbClr val="000000"/>
                          </a:solidFill>
                          <a:effectLst/>
                          <a:latin typeface="Calibri"/>
                        </a:rPr>
                        <a:t>23</a:t>
                      </a:r>
                    </a:p>
                  </a:txBody>
                  <a:tcPr marL="9525" marR="9525" marT="9525" marB="0" anchor="ctr">
                    <a:lnL>
                      <a:noFill/>
                    </a:lnL>
                    <a:lnR>
                      <a:noFill/>
                    </a:lnR>
                    <a:lnT>
                      <a:noFill/>
                    </a:lnT>
                    <a:lnB>
                      <a:noFill/>
                    </a:lnB>
                    <a:solidFill>
                      <a:srgbClr val="FA7D6F"/>
                    </a:solidFill>
                  </a:tcPr>
                </a:tc>
                <a:tc>
                  <a:txBody>
                    <a:bodyPr/>
                    <a:lstStyle/>
                    <a:p>
                      <a:pPr algn="ctr" fontAlgn="ctr"/>
                      <a:r>
                        <a:rPr lang="en-US" sz="1100" b="0" i="0" u="none" strike="noStrike">
                          <a:solidFill>
                            <a:srgbClr val="000000"/>
                          </a:solidFill>
                          <a:effectLst/>
                          <a:latin typeface="Calibri"/>
                        </a:rPr>
                        <a:t>20</a:t>
                      </a:r>
                    </a:p>
                  </a:txBody>
                  <a:tcPr marL="9525" marR="9525" marT="9525" marB="0" anchor="ctr">
                    <a:lnL>
                      <a:noFill/>
                    </a:lnL>
                    <a:lnR>
                      <a:noFill/>
                    </a:lnR>
                    <a:lnT>
                      <a:noFill/>
                    </a:lnT>
                    <a:lnB>
                      <a:noFill/>
                    </a:lnB>
                    <a:solidFill>
                      <a:srgbClr val="FB9273"/>
                    </a:solidFill>
                  </a:tcPr>
                </a:tc>
                <a:tc>
                  <a:txBody>
                    <a:bodyPr/>
                    <a:lstStyle/>
                    <a:p>
                      <a:pPr algn="ctr" fontAlgn="ctr"/>
                      <a:r>
                        <a:rPr lang="en-US" sz="1100" b="0" i="0" u="none" strike="noStrike">
                          <a:solidFill>
                            <a:srgbClr val="000000"/>
                          </a:solidFill>
                          <a:effectLst/>
                          <a:latin typeface="Calibri"/>
                        </a:rPr>
                        <a:t>15</a:t>
                      </a:r>
                    </a:p>
                  </a:txBody>
                  <a:tcPr marL="9525" marR="9525" marT="9525" marB="0" anchor="ctr">
                    <a:lnL>
                      <a:noFill/>
                    </a:lnL>
                    <a:lnR>
                      <a:noFill/>
                    </a:lnR>
                    <a:lnT>
                      <a:noFill/>
                    </a:lnT>
                    <a:lnB>
                      <a:noFill/>
                    </a:lnB>
                    <a:solidFill>
                      <a:srgbClr val="FCAD78"/>
                    </a:solidFill>
                  </a:tcPr>
                </a:tc>
                <a:tc>
                  <a:txBody>
                    <a:bodyPr/>
                    <a:lstStyle/>
                    <a:p>
                      <a:pPr algn="ctr" fontAlgn="ctr"/>
                      <a:r>
                        <a:rPr lang="en-US" sz="1100" b="0" i="0" u="none" strike="noStrike">
                          <a:solidFill>
                            <a:srgbClr val="000000"/>
                          </a:solidFill>
                          <a:effectLst/>
                          <a:latin typeface="Calibri"/>
                        </a:rPr>
                        <a:t>24</a:t>
                      </a:r>
                    </a:p>
                  </a:txBody>
                  <a:tcPr marL="9525" marR="9525" marT="9525" marB="0" anchor="ctr">
                    <a:lnL>
                      <a:noFill/>
                    </a:lnL>
                    <a:lnR>
                      <a:noFill/>
                    </a:lnR>
                    <a:lnT>
                      <a:noFill/>
                    </a:lnT>
                    <a:lnB>
                      <a:noFill/>
                    </a:lnB>
                    <a:solidFill>
                      <a:srgbClr val="F9756E"/>
                    </a:solidFill>
                  </a:tcPr>
                </a:tc>
                <a:tc>
                  <a:txBody>
                    <a:bodyPr/>
                    <a:lstStyle/>
                    <a:p>
                      <a:pPr algn="ctr" fontAlgn="ctr"/>
                      <a:r>
                        <a:rPr lang="en-US" sz="1100" b="0" i="0" u="none" strike="noStrike">
                          <a:solidFill>
                            <a:srgbClr val="000000"/>
                          </a:solidFill>
                          <a:effectLst/>
                          <a:latin typeface="Calibri"/>
                        </a:rPr>
                        <a:t>25</a:t>
                      </a:r>
                    </a:p>
                  </a:txBody>
                  <a:tcPr marL="9525" marR="9525" marT="9525" marB="0" anchor="ctr">
                    <a:lnL>
                      <a:noFill/>
                    </a:lnL>
                    <a:lnR>
                      <a:noFill/>
                    </a:lnR>
                    <a:lnT>
                      <a:noFill/>
                    </a:lnT>
                    <a:lnB>
                      <a:noFill/>
                    </a:lnB>
                    <a:solidFill>
                      <a:srgbClr val="F9716D"/>
                    </a:solidFill>
                  </a:tcPr>
                </a:tc>
                <a:tc>
                  <a:txBody>
                    <a:bodyPr/>
                    <a:lstStyle/>
                    <a:p>
                      <a:pPr algn="ctr" fontAlgn="ctr"/>
                      <a:r>
                        <a:rPr lang="en-US" sz="1100" b="0" i="0" u="none" strike="noStrike">
                          <a:solidFill>
                            <a:srgbClr val="000000"/>
                          </a:solidFill>
                          <a:effectLst/>
                          <a:latin typeface="Calibri"/>
                        </a:rPr>
                        <a:t>20</a:t>
                      </a:r>
                    </a:p>
                  </a:txBody>
                  <a:tcPr marL="9525" marR="9525" marT="9525" marB="0" anchor="ctr">
                    <a:lnL>
                      <a:noFill/>
                    </a:lnL>
                    <a:lnR>
                      <a:noFill/>
                    </a:lnR>
                    <a:lnT>
                      <a:noFill/>
                    </a:lnT>
                    <a:lnB>
                      <a:noFill/>
                    </a:lnB>
                    <a:solidFill>
                      <a:srgbClr val="FB9173"/>
                    </a:solidFill>
                  </a:tcPr>
                </a:tc>
                <a:tc>
                  <a:txBody>
                    <a:bodyPr/>
                    <a:lstStyle/>
                    <a:p>
                      <a:pPr algn="ctr" fontAlgn="ctr"/>
                      <a:r>
                        <a:rPr lang="en-US" sz="1100" b="0" i="0" u="none" strike="noStrike">
                          <a:solidFill>
                            <a:srgbClr val="000000"/>
                          </a:solidFill>
                          <a:effectLst/>
                          <a:latin typeface="Calibri"/>
                        </a:rPr>
                        <a:t>15</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CB079"/>
                    </a:solidFill>
                  </a:tcPr>
                </a:tc>
              </a:tr>
              <a:tr h="381000">
                <a:tc>
                  <a:txBody>
                    <a:bodyPr/>
                    <a:lstStyle/>
                    <a:p>
                      <a:pPr algn="l" fontAlgn="b"/>
                      <a:r>
                        <a:rPr lang="en-US" sz="1100" b="0" i="0" u="none" strike="noStrike">
                          <a:solidFill>
                            <a:srgbClr val="000000"/>
                          </a:solidFill>
                          <a:effectLst/>
                          <a:latin typeface="Calibri"/>
                        </a:rPr>
                        <a:t>Problemer med å forstå forelesere eller undervisningen - ofte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a:rPr>
                        <a:t>5</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E8E482"/>
                    </a:solidFill>
                  </a:tcPr>
                </a:tc>
                <a:tc>
                  <a:txBody>
                    <a:bodyPr/>
                    <a:lstStyle/>
                    <a:p>
                      <a:pPr algn="ctr" fontAlgn="ctr"/>
                      <a:r>
                        <a:rPr lang="en-US" sz="1100" b="0" i="0" u="none" strike="noStrike">
                          <a:solidFill>
                            <a:srgbClr val="000000"/>
                          </a:solidFill>
                          <a:effectLst/>
                          <a:latin typeface="Calibri"/>
                        </a:rPr>
                        <a:t>3</a:t>
                      </a:r>
                    </a:p>
                  </a:txBody>
                  <a:tcPr marL="9525" marR="9525" marT="9525" marB="0" anchor="ctr">
                    <a:lnL>
                      <a:noFill/>
                    </a:lnL>
                    <a:lnR>
                      <a:noFill/>
                    </a:lnR>
                    <a:lnT>
                      <a:noFill/>
                    </a:lnT>
                    <a:lnB>
                      <a:noFill/>
                    </a:lnB>
                    <a:solidFill>
                      <a:srgbClr val="C4DA80"/>
                    </a:solidFill>
                  </a:tcPr>
                </a:tc>
                <a:tc>
                  <a:txBody>
                    <a:bodyPr/>
                    <a:lstStyle/>
                    <a:p>
                      <a:pPr algn="ctr" fontAlgn="ctr"/>
                      <a:r>
                        <a:rPr lang="en-US" sz="1100" b="0" i="0" u="none" strike="noStrike">
                          <a:solidFill>
                            <a:srgbClr val="000000"/>
                          </a:solidFill>
                          <a:effectLst/>
                          <a:latin typeface="Calibri"/>
                        </a:rPr>
                        <a:t>6</a:t>
                      </a:r>
                    </a:p>
                  </a:txBody>
                  <a:tcPr marL="9525" marR="9525" marT="9525" marB="0" anchor="ctr">
                    <a:lnL>
                      <a:noFill/>
                    </a:lnL>
                    <a:lnR>
                      <a:noFill/>
                    </a:lnR>
                    <a:lnT>
                      <a:noFill/>
                    </a:lnT>
                    <a:lnB>
                      <a:noFill/>
                    </a:lnB>
                    <a:solidFill>
                      <a:srgbClr val="FFEA84"/>
                    </a:solidFill>
                  </a:tcPr>
                </a:tc>
                <a:tc>
                  <a:txBody>
                    <a:bodyPr/>
                    <a:lstStyle/>
                    <a:p>
                      <a:pPr algn="ctr" fontAlgn="ctr"/>
                      <a:r>
                        <a:rPr lang="en-US" sz="1100" b="0" i="0" u="none" strike="noStrike">
                          <a:solidFill>
                            <a:srgbClr val="000000"/>
                          </a:solidFill>
                          <a:effectLst/>
                          <a:latin typeface="Calibri"/>
                        </a:rPr>
                        <a:t>6</a:t>
                      </a:r>
                    </a:p>
                  </a:txBody>
                  <a:tcPr marL="9525" marR="9525" marT="9525" marB="0" anchor="ctr">
                    <a:lnL>
                      <a:noFill/>
                    </a:lnL>
                    <a:lnR>
                      <a:noFill/>
                    </a:lnR>
                    <a:lnT>
                      <a:noFill/>
                    </a:lnT>
                    <a:lnB>
                      <a:noFill/>
                    </a:lnB>
                    <a:solidFill>
                      <a:srgbClr val="FFE784"/>
                    </a:solidFill>
                  </a:tcPr>
                </a:tc>
                <a:tc>
                  <a:txBody>
                    <a:bodyPr/>
                    <a:lstStyle/>
                    <a:p>
                      <a:pPr algn="ctr" fontAlgn="ctr"/>
                      <a:r>
                        <a:rPr lang="en-US" sz="1100" b="0" i="0" u="none" strike="noStrike">
                          <a:solidFill>
                            <a:srgbClr val="000000"/>
                          </a:solidFill>
                          <a:effectLst/>
                          <a:latin typeface="Calibri"/>
                        </a:rPr>
                        <a:t>5</a:t>
                      </a:r>
                    </a:p>
                  </a:txBody>
                  <a:tcPr marL="9525" marR="9525" marT="9525" marB="0" anchor="ctr">
                    <a:lnL>
                      <a:noFill/>
                    </a:lnL>
                    <a:lnR>
                      <a:noFill/>
                    </a:lnR>
                    <a:lnT>
                      <a:noFill/>
                    </a:lnT>
                    <a:lnB>
                      <a:noFill/>
                    </a:lnB>
                    <a:solidFill>
                      <a:srgbClr val="F7E883"/>
                    </a:solidFill>
                  </a:tcPr>
                </a:tc>
                <a:tc>
                  <a:txBody>
                    <a:bodyPr/>
                    <a:lstStyle/>
                    <a:p>
                      <a:pPr algn="ctr" fontAlgn="ctr"/>
                      <a:r>
                        <a:rPr lang="en-US" sz="1100" b="0" i="0" u="none" strike="noStrike">
                          <a:solidFill>
                            <a:srgbClr val="000000"/>
                          </a:solidFill>
                          <a:effectLst/>
                          <a:latin typeface="Calibri"/>
                        </a:rPr>
                        <a:t>6</a:t>
                      </a:r>
                    </a:p>
                  </a:txBody>
                  <a:tcPr marL="9525" marR="9525" marT="9525" marB="0" anchor="ctr">
                    <a:lnL>
                      <a:noFill/>
                    </a:lnL>
                    <a:lnR>
                      <a:noFill/>
                    </a:lnR>
                    <a:lnT>
                      <a:noFill/>
                    </a:lnT>
                    <a:lnB>
                      <a:noFill/>
                    </a:lnB>
                    <a:solidFill>
                      <a:srgbClr val="FFE784"/>
                    </a:solidFill>
                  </a:tcPr>
                </a:tc>
                <a:tc>
                  <a:txBody>
                    <a:bodyPr/>
                    <a:lstStyle/>
                    <a:p>
                      <a:pPr algn="ctr" fontAlgn="ctr"/>
                      <a:r>
                        <a:rPr lang="en-US" sz="1100" b="0" i="0" u="none" strike="noStrike">
                          <a:solidFill>
                            <a:srgbClr val="000000"/>
                          </a:solidFill>
                          <a:effectLst/>
                          <a:latin typeface="Calibri"/>
                        </a:rPr>
                        <a:t>5</a:t>
                      </a:r>
                    </a:p>
                  </a:txBody>
                  <a:tcPr marL="9525" marR="9525" marT="9525" marB="0" anchor="ctr">
                    <a:lnL>
                      <a:noFill/>
                    </a:lnL>
                    <a:lnR>
                      <a:noFill/>
                    </a:lnR>
                    <a:lnT>
                      <a:noFill/>
                    </a:lnT>
                    <a:lnB>
                      <a:noFill/>
                    </a:lnB>
                    <a:solidFill>
                      <a:srgbClr val="EBE582"/>
                    </a:solidFill>
                  </a:tcPr>
                </a:tc>
                <a:tc>
                  <a:txBody>
                    <a:bodyPr/>
                    <a:lstStyle/>
                    <a:p>
                      <a:pPr algn="ctr" fontAlgn="ctr"/>
                      <a:r>
                        <a:rPr lang="en-US" sz="1100" b="0" i="0" u="none" strike="noStrike">
                          <a:solidFill>
                            <a:srgbClr val="000000"/>
                          </a:solidFill>
                          <a:effectLst/>
                          <a:latin typeface="Calibri"/>
                        </a:rPr>
                        <a:t>4</a:t>
                      </a:r>
                    </a:p>
                  </a:txBody>
                  <a:tcPr marL="9525" marR="9525" marT="9525" marB="0" anchor="ctr">
                    <a:lnL>
                      <a:noFill/>
                    </a:lnL>
                    <a:lnR>
                      <a:noFill/>
                    </a:lnR>
                    <a:lnT>
                      <a:noFill/>
                    </a:lnT>
                    <a:lnB>
                      <a:noFill/>
                    </a:lnB>
                    <a:solidFill>
                      <a:srgbClr val="E5E382"/>
                    </a:solidFill>
                  </a:tcPr>
                </a:tc>
                <a:tc>
                  <a:txBody>
                    <a:bodyPr/>
                    <a:lstStyle/>
                    <a:p>
                      <a:pPr algn="ctr" fontAlgn="ctr"/>
                      <a:r>
                        <a:rPr lang="en-US" sz="1100" b="0" i="0" u="none" strike="noStrike">
                          <a:solidFill>
                            <a:srgbClr val="000000"/>
                          </a:solidFill>
                          <a:effectLst/>
                          <a:latin typeface="Calibri"/>
                        </a:rPr>
                        <a:t>3</a:t>
                      </a:r>
                    </a:p>
                  </a:txBody>
                  <a:tcPr marL="9525" marR="9525" marT="9525" marB="0" anchor="ctr">
                    <a:lnL>
                      <a:noFill/>
                    </a:lnL>
                    <a:lnR>
                      <a:noFill/>
                    </a:lnR>
                    <a:lnT>
                      <a:noFill/>
                    </a:lnT>
                    <a:lnB>
                      <a:noFill/>
                    </a:lnB>
                    <a:solidFill>
                      <a:srgbClr val="B4D57F"/>
                    </a:solidFill>
                  </a:tcPr>
                </a:tc>
                <a:tc>
                  <a:txBody>
                    <a:bodyPr/>
                    <a:lstStyle/>
                    <a:p>
                      <a:pPr algn="ctr" fontAlgn="ctr"/>
                      <a:r>
                        <a:rPr lang="en-US" sz="1100" b="0" i="0" u="none" strike="noStrike">
                          <a:solidFill>
                            <a:srgbClr val="000000"/>
                          </a:solidFill>
                          <a:effectLst/>
                          <a:latin typeface="Calibri"/>
                        </a:rPr>
                        <a:t>6</a:t>
                      </a:r>
                    </a:p>
                  </a:txBody>
                  <a:tcPr marL="9525" marR="9525" marT="9525" marB="0" anchor="ctr">
                    <a:lnL>
                      <a:noFill/>
                    </a:lnL>
                    <a:lnR>
                      <a:noFill/>
                    </a:lnR>
                    <a:lnT>
                      <a:noFill/>
                    </a:lnT>
                    <a:lnB>
                      <a:noFill/>
                    </a:lnB>
                    <a:solidFill>
                      <a:srgbClr val="FFE984"/>
                    </a:solidFill>
                  </a:tcPr>
                </a:tc>
                <a:tc>
                  <a:txBody>
                    <a:bodyPr/>
                    <a:lstStyle/>
                    <a:p>
                      <a:pPr algn="ctr" fontAlgn="ctr"/>
                      <a:r>
                        <a:rPr lang="en-US" sz="1100" b="0" i="0" u="none" strike="noStrike">
                          <a:solidFill>
                            <a:srgbClr val="000000"/>
                          </a:solidFill>
                          <a:effectLst/>
                          <a:latin typeface="Calibri"/>
                        </a:rPr>
                        <a:t>3</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B3D57F"/>
                    </a:solidFill>
                  </a:tcPr>
                </a:tc>
              </a:tr>
              <a:tr h="190500">
                <a:tc>
                  <a:txBody>
                    <a:bodyPr/>
                    <a:lstStyle/>
                    <a:p>
                      <a:pPr algn="l" fontAlgn="b"/>
                      <a:r>
                        <a:rPr lang="en-US" sz="1100" b="0" i="0" u="none" strike="noStrike">
                          <a:solidFill>
                            <a:srgbClr val="000000"/>
                          </a:solidFill>
                          <a:effectLst/>
                          <a:latin typeface="Calibri"/>
                        </a:rPr>
                        <a:t>Uklare forventninger til deg som student - ofte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a:rPr>
                        <a:t>8</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ED881"/>
                    </a:solidFill>
                  </a:tcPr>
                </a:tc>
                <a:tc>
                  <a:txBody>
                    <a:bodyPr/>
                    <a:lstStyle/>
                    <a:p>
                      <a:pPr algn="ctr" fontAlgn="ctr"/>
                      <a:r>
                        <a:rPr lang="en-US" sz="1100" b="0" i="0" u="none" strike="noStrike">
                          <a:solidFill>
                            <a:srgbClr val="000000"/>
                          </a:solidFill>
                          <a:effectLst/>
                          <a:latin typeface="Calibri"/>
                        </a:rPr>
                        <a:t>8</a:t>
                      </a:r>
                    </a:p>
                  </a:txBody>
                  <a:tcPr marL="9525" marR="9525" marT="9525" marB="0" anchor="ctr">
                    <a:lnL>
                      <a:noFill/>
                    </a:lnL>
                    <a:lnR>
                      <a:noFill/>
                    </a:lnR>
                    <a:lnT>
                      <a:noFill/>
                    </a:lnT>
                    <a:lnB>
                      <a:noFill/>
                    </a:lnB>
                    <a:solidFill>
                      <a:srgbClr val="FFDA81"/>
                    </a:solidFill>
                  </a:tcPr>
                </a:tc>
                <a:tc>
                  <a:txBody>
                    <a:bodyPr/>
                    <a:lstStyle/>
                    <a:p>
                      <a:pPr algn="ctr" fontAlgn="ctr"/>
                      <a:r>
                        <a:rPr lang="en-US" sz="1100" b="0" i="0" u="none" strike="noStrike">
                          <a:solidFill>
                            <a:srgbClr val="000000"/>
                          </a:solidFill>
                          <a:effectLst/>
                          <a:latin typeface="Calibri"/>
                        </a:rPr>
                        <a:t>9</a:t>
                      </a:r>
                    </a:p>
                  </a:txBody>
                  <a:tcPr marL="9525" marR="9525" marT="9525" marB="0" anchor="ctr">
                    <a:lnL>
                      <a:noFill/>
                    </a:lnL>
                    <a:lnR>
                      <a:noFill/>
                    </a:lnR>
                    <a:lnT>
                      <a:noFill/>
                    </a:lnT>
                    <a:lnB>
                      <a:noFill/>
                    </a:lnB>
                    <a:solidFill>
                      <a:srgbClr val="FED781"/>
                    </a:solidFill>
                  </a:tcPr>
                </a:tc>
                <a:tc>
                  <a:txBody>
                    <a:bodyPr/>
                    <a:lstStyle/>
                    <a:p>
                      <a:pPr algn="ctr" fontAlgn="ctr"/>
                      <a:r>
                        <a:rPr lang="en-US" sz="1100" b="0" i="0" u="none" strike="noStrike">
                          <a:solidFill>
                            <a:srgbClr val="000000"/>
                          </a:solidFill>
                          <a:effectLst/>
                          <a:latin typeface="Calibri"/>
                        </a:rPr>
                        <a:t>7</a:t>
                      </a:r>
                    </a:p>
                  </a:txBody>
                  <a:tcPr marL="9525" marR="9525" marT="9525" marB="0" anchor="ctr">
                    <a:lnL>
                      <a:noFill/>
                    </a:lnL>
                    <a:lnR>
                      <a:noFill/>
                    </a:lnR>
                    <a:lnT>
                      <a:noFill/>
                    </a:lnT>
                    <a:lnB>
                      <a:noFill/>
                    </a:lnB>
                    <a:solidFill>
                      <a:srgbClr val="FFDE82"/>
                    </a:solidFill>
                  </a:tcPr>
                </a:tc>
                <a:tc>
                  <a:txBody>
                    <a:bodyPr/>
                    <a:lstStyle/>
                    <a:p>
                      <a:pPr algn="ctr" fontAlgn="ctr"/>
                      <a:r>
                        <a:rPr lang="en-US" sz="1100" b="0" i="0" u="none" strike="noStrike">
                          <a:solidFill>
                            <a:srgbClr val="000000"/>
                          </a:solidFill>
                          <a:effectLst/>
                          <a:latin typeface="Calibri"/>
                        </a:rPr>
                        <a:t>8</a:t>
                      </a:r>
                    </a:p>
                  </a:txBody>
                  <a:tcPr marL="9525" marR="9525" marT="9525" marB="0" anchor="ctr">
                    <a:lnL>
                      <a:noFill/>
                    </a:lnL>
                    <a:lnR>
                      <a:noFill/>
                    </a:lnR>
                    <a:lnT>
                      <a:noFill/>
                    </a:lnT>
                    <a:lnB>
                      <a:noFill/>
                    </a:lnB>
                    <a:solidFill>
                      <a:srgbClr val="FFDC81"/>
                    </a:solidFill>
                  </a:tcPr>
                </a:tc>
                <a:tc>
                  <a:txBody>
                    <a:bodyPr/>
                    <a:lstStyle/>
                    <a:p>
                      <a:pPr algn="ctr" fontAlgn="ctr"/>
                      <a:r>
                        <a:rPr lang="en-US" sz="1100" b="0" i="0" u="none" strike="noStrike">
                          <a:solidFill>
                            <a:srgbClr val="000000"/>
                          </a:solidFill>
                          <a:effectLst/>
                          <a:latin typeface="Calibri"/>
                        </a:rPr>
                        <a:t>11</a:t>
                      </a:r>
                    </a:p>
                  </a:txBody>
                  <a:tcPr marL="9525" marR="9525" marT="9525" marB="0" anchor="ctr">
                    <a:lnL>
                      <a:noFill/>
                    </a:lnL>
                    <a:lnR>
                      <a:noFill/>
                    </a:lnR>
                    <a:lnT>
                      <a:noFill/>
                    </a:lnT>
                    <a:lnB>
                      <a:noFill/>
                    </a:lnB>
                    <a:solidFill>
                      <a:srgbClr val="FEC97E"/>
                    </a:solidFill>
                  </a:tcPr>
                </a:tc>
                <a:tc>
                  <a:txBody>
                    <a:bodyPr/>
                    <a:lstStyle/>
                    <a:p>
                      <a:pPr algn="ctr" fontAlgn="ctr"/>
                      <a:r>
                        <a:rPr lang="en-US" sz="1100" b="0" i="0" u="none" strike="noStrike">
                          <a:solidFill>
                            <a:srgbClr val="000000"/>
                          </a:solidFill>
                          <a:effectLst/>
                          <a:latin typeface="Calibri"/>
                        </a:rPr>
                        <a:t>6</a:t>
                      </a:r>
                    </a:p>
                  </a:txBody>
                  <a:tcPr marL="9525" marR="9525" marT="9525" marB="0" anchor="ctr">
                    <a:lnL>
                      <a:noFill/>
                    </a:lnL>
                    <a:lnR>
                      <a:noFill/>
                    </a:lnR>
                    <a:lnT>
                      <a:noFill/>
                    </a:lnT>
                    <a:lnB>
                      <a:noFill/>
                    </a:lnB>
                    <a:solidFill>
                      <a:srgbClr val="FFEA84"/>
                    </a:solidFill>
                  </a:tcPr>
                </a:tc>
                <a:tc>
                  <a:txBody>
                    <a:bodyPr/>
                    <a:lstStyle/>
                    <a:p>
                      <a:pPr algn="ctr" fontAlgn="ctr"/>
                      <a:r>
                        <a:rPr lang="en-US" sz="1100" b="0" i="0" u="none" strike="noStrike">
                          <a:solidFill>
                            <a:srgbClr val="000000"/>
                          </a:solidFill>
                          <a:effectLst/>
                          <a:latin typeface="Calibri"/>
                        </a:rPr>
                        <a:t>10</a:t>
                      </a:r>
                    </a:p>
                  </a:txBody>
                  <a:tcPr marL="9525" marR="9525" marT="9525" marB="0" anchor="ctr">
                    <a:lnL>
                      <a:noFill/>
                    </a:lnL>
                    <a:lnR>
                      <a:noFill/>
                    </a:lnR>
                    <a:lnT>
                      <a:noFill/>
                    </a:lnT>
                    <a:lnB>
                      <a:noFill/>
                    </a:lnB>
                    <a:solidFill>
                      <a:srgbClr val="FECF7F"/>
                    </a:solidFill>
                  </a:tcPr>
                </a:tc>
                <a:tc>
                  <a:txBody>
                    <a:bodyPr/>
                    <a:lstStyle/>
                    <a:p>
                      <a:pPr algn="ctr" fontAlgn="ctr"/>
                      <a:r>
                        <a:rPr lang="en-US" sz="1100" b="0" i="0" u="none" strike="noStrike">
                          <a:solidFill>
                            <a:srgbClr val="000000"/>
                          </a:solidFill>
                          <a:effectLst/>
                          <a:latin typeface="Calibri"/>
                        </a:rPr>
                        <a:t>13</a:t>
                      </a:r>
                    </a:p>
                  </a:txBody>
                  <a:tcPr marL="9525" marR="9525" marT="9525" marB="0" anchor="ctr">
                    <a:lnL>
                      <a:noFill/>
                    </a:lnL>
                    <a:lnR>
                      <a:noFill/>
                    </a:lnR>
                    <a:lnT>
                      <a:noFill/>
                    </a:lnT>
                    <a:lnB>
                      <a:noFill/>
                    </a:lnB>
                    <a:solidFill>
                      <a:srgbClr val="FDBD7B"/>
                    </a:solidFill>
                  </a:tcPr>
                </a:tc>
                <a:tc>
                  <a:txBody>
                    <a:bodyPr/>
                    <a:lstStyle/>
                    <a:p>
                      <a:pPr algn="ctr" fontAlgn="ctr"/>
                      <a:r>
                        <a:rPr lang="en-US" sz="1100" b="0" i="0" u="none" strike="noStrike">
                          <a:solidFill>
                            <a:srgbClr val="000000"/>
                          </a:solidFill>
                          <a:effectLst/>
                          <a:latin typeface="Calibri"/>
                        </a:rPr>
                        <a:t>15</a:t>
                      </a:r>
                    </a:p>
                  </a:txBody>
                  <a:tcPr marL="9525" marR="9525" marT="9525" marB="0" anchor="ctr">
                    <a:lnL>
                      <a:noFill/>
                    </a:lnL>
                    <a:lnR>
                      <a:noFill/>
                    </a:lnR>
                    <a:lnT>
                      <a:noFill/>
                    </a:lnT>
                    <a:lnB>
                      <a:noFill/>
                    </a:lnB>
                    <a:solidFill>
                      <a:srgbClr val="FCB279"/>
                    </a:solidFill>
                  </a:tcPr>
                </a:tc>
                <a:tc>
                  <a:txBody>
                    <a:bodyPr/>
                    <a:lstStyle/>
                    <a:p>
                      <a:pPr algn="ctr" fontAlgn="ctr"/>
                      <a:r>
                        <a:rPr lang="en-US" sz="1100" b="0" i="0" u="none" strike="noStrike">
                          <a:solidFill>
                            <a:srgbClr val="000000"/>
                          </a:solidFill>
                          <a:effectLst/>
                          <a:latin typeface="Calibri"/>
                        </a:rPr>
                        <a:t>3</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B1D47F"/>
                    </a:solidFill>
                  </a:tcPr>
                </a:tc>
              </a:tr>
              <a:tr h="190500">
                <a:tc>
                  <a:txBody>
                    <a:bodyPr/>
                    <a:lstStyle/>
                    <a:p>
                      <a:pPr algn="l" fontAlgn="b"/>
                      <a:r>
                        <a:rPr lang="en-US" sz="1100" b="0" i="0" u="none" strike="noStrike">
                          <a:solidFill>
                            <a:srgbClr val="000000"/>
                          </a:solidFill>
                          <a:effectLst/>
                          <a:latin typeface="Calibri"/>
                        </a:rPr>
                        <a:t>Mobbing fra medstudenter - ofte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a:rPr>
                        <a:t>0.2</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67BF7B"/>
                    </a:solidFill>
                  </a:tcPr>
                </a:tc>
                <a:tc>
                  <a:txBody>
                    <a:bodyPr/>
                    <a:lstStyle/>
                    <a:p>
                      <a:pPr algn="ctr" fontAlgn="ctr"/>
                      <a:r>
                        <a:rPr lang="en-US" sz="1100" b="0" i="0" u="none" strike="noStrike">
                          <a:solidFill>
                            <a:srgbClr val="000000"/>
                          </a:solidFill>
                          <a:effectLst/>
                          <a:latin typeface="Calibri"/>
                        </a:rPr>
                        <a:t>0.2</a:t>
                      </a:r>
                    </a:p>
                  </a:txBody>
                  <a:tcPr marL="9525" marR="9525" marT="9525" marB="0" anchor="ctr">
                    <a:lnL>
                      <a:noFill/>
                    </a:lnL>
                    <a:lnR>
                      <a:noFill/>
                    </a:lnR>
                    <a:lnT>
                      <a:noFill/>
                    </a:lnT>
                    <a:lnB>
                      <a:noFill/>
                    </a:lnB>
                    <a:solidFill>
                      <a:srgbClr val="69BF7B"/>
                    </a:solidFill>
                  </a:tcPr>
                </a:tc>
                <a:tc>
                  <a:txBody>
                    <a:bodyPr/>
                    <a:lstStyle/>
                    <a:p>
                      <a:pPr algn="ctr" fontAlgn="ctr"/>
                      <a:r>
                        <a:rPr lang="en-US" sz="1100" b="0" i="0" u="none" strike="noStrike">
                          <a:solidFill>
                            <a:srgbClr val="000000"/>
                          </a:solidFill>
                          <a:effectLst/>
                          <a:latin typeface="Calibri"/>
                        </a:rPr>
                        <a:t>0.1</a:t>
                      </a:r>
                    </a:p>
                  </a:txBody>
                  <a:tcPr marL="9525" marR="9525" marT="9525" marB="0" anchor="ctr">
                    <a:lnL>
                      <a:noFill/>
                    </a:lnL>
                    <a:lnR>
                      <a:noFill/>
                    </a:lnR>
                    <a:lnT>
                      <a:noFill/>
                    </a:lnT>
                    <a:lnB>
                      <a:noFill/>
                    </a:lnB>
                    <a:solidFill>
                      <a:srgbClr val="65BE7B"/>
                    </a:solidFill>
                  </a:tcPr>
                </a:tc>
                <a:tc>
                  <a:txBody>
                    <a:bodyPr/>
                    <a:lstStyle/>
                    <a:p>
                      <a:pPr algn="ctr" fontAlgn="ctr"/>
                      <a:r>
                        <a:rPr lang="en-US" sz="1100" b="0" i="0" u="none" strike="noStrike">
                          <a:solidFill>
                            <a:srgbClr val="000000"/>
                          </a:solidFill>
                          <a:effectLst/>
                          <a:latin typeface="Calibri"/>
                        </a:rPr>
                        <a:t>0.0</a:t>
                      </a:r>
                    </a:p>
                  </a:txBody>
                  <a:tcPr marL="9525" marR="9525" marT="9525" marB="0" anchor="ctr">
                    <a:lnL>
                      <a:noFill/>
                    </a:lnL>
                    <a:lnR>
                      <a:noFill/>
                    </a:lnR>
                    <a:lnT>
                      <a:noFill/>
                    </a:lnT>
                    <a:lnB>
                      <a:noFill/>
                    </a:lnB>
                    <a:solidFill>
                      <a:srgbClr val="63BE7B"/>
                    </a:solidFill>
                  </a:tcPr>
                </a:tc>
                <a:tc>
                  <a:txBody>
                    <a:bodyPr/>
                    <a:lstStyle/>
                    <a:p>
                      <a:pPr algn="ctr" fontAlgn="ctr"/>
                      <a:r>
                        <a:rPr lang="en-US" sz="1100" b="0" i="0" u="none" strike="noStrike">
                          <a:solidFill>
                            <a:srgbClr val="000000"/>
                          </a:solidFill>
                          <a:effectLst/>
                          <a:latin typeface="Calibri"/>
                        </a:rPr>
                        <a:t>0.0</a:t>
                      </a:r>
                    </a:p>
                  </a:txBody>
                  <a:tcPr marL="9525" marR="9525" marT="9525" marB="0" anchor="ctr">
                    <a:lnL>
                      <a:noFill/>
                    </a:lnL>
                    <a:lnR>
                      <a:noFill/>
                    </a:lnR>
                    <a:lnT>
                      <a:noFill/>
                    </a:lnT>
                    <a:lnB>
                      <a:noFill/>
                    </a:lnB>
                    <a:solidFill>
                      <a:srgbClr val="63BE7B"/>
                    </a:solidFill>
                  </a:tcPr>
                </a:tc>
                <a:tc>
                  <a:txBody>
                    <a:bodyPr/>
                    <a:lstStyle/>
                    <a:p>
                      <a:pPr algn="ctr" fontAlgn="ctr"/>
                      <a:r>
                        <a:rPr lang="en-US" sz="1100" b="0" i="0" u="none" strike="noStrike">
                          <a:solidFill>
                            <a:srgbClr val="000000"/>
                          </a:solidFill>
                          <a:effectLst/>
                          <a:latin typeface="Calibri"/>
                        </a:rPr>
                        <a:t>0.0</a:t>
                      </a:r>
                    </a:p>
                  </a:txBody>
                  <a:tcPr marL="9525" marR="9525" marT="9525" marB="0" anchor="ctr">
                    <a:lnL>
                      <a:noFill/>
                    </a:lnL>
                    <a:lnR>
                      <a:noFill/>
                    </a:lnR>
                    <a:lnT>
                      <a:noFill/>
                    </a:lnT>
                    <a:lnB>
                      <a:noFill/>
                    </a:lnB>
                    <a:solidFill>
                      <a:srgbClr val="63BE7B"/>
                    </a:solidFill>
                  </a:tcPr>
                </a:tc>
                <a:tc>
                  <a:txBody>
                    <a:bodyPr/>
                    <a:lstStyle/>
                    <a:p>
                      <a:pPr algn="ctr" fontAlgn="ctr"/>
                      <a:r>
                        <a:rPr lang="en-US" sz="1100" b="0" i="0" u="none" strike="noStrike">
                          <a:solidFill>
                            <a:srgbClr val="000000"/>
                          </a:solidFill>
                          <a:effectLst/>
                          <a:latin typeface="Calibri"/>
                        </a:rPr>
                        <a:t>0.0</a:t>
                      </a:r>
                    </a:p>
                  </a:txBody>
                  <a:tcPr marL="9525" marR="9525" marT="9525" marB="0" anchor="ctr">
                    <a:lnL>
                      <a:noFill/>
                    </a:lnL>
                    <a:lnR>
                      <a:noFill/>
                    </a:lnR>
                    <a:lnT>
                      <a:noFill/>
                    </a:lnT>
                    <a:lnB>
                      <a:noFill/>
                    </a:lnB>
                    <a:solidFill>
                      <a:srgbClr val="63BE7B"/>
                    </a:solidFill>
                  </a:tcPr>
                </a:tc>
                <a:tc>
                  <a:txBody>
                    <a:bodyPr/>
                    <a:lstStyle/>
                    <a:p>
                      <a:pPr algn="ctr" fontAlgn="ctr"/>
                      <a:r>
                        <a:rPr lang="en-US" sz="1100" b="0" i="0" u="none" strike="noStrike">
                          <a:solidFill>
                            <a:srgbClr val="000000"/>
                          </a:solidFill>
                          <a:effectLst/>
                          <a:latin typeface="Calibri"/>
                        </a:rPr>
                        <a:t>1.5</a:t>
                      </a:r>
                    </a:p>
                  </a:txBody>
                  <a:tcPr marL="9525" marR="9525" marT="9525" marB="0" anchor="ctr">
                    <a:lnL>
                      <a:noFill/>
                    </a:lnL>
                    <a:lnR>
                      <a:noFill/>
                    </a:lnR>
                    <a:lnT>
                      <a:noFill/>
                    </a:lnT>
                    <a:lnB>
                      <a:noFill/>
                    </a:lnB>
                    <a:solidFill>
                      <a:srgbClr val="8ECA7D"/>
                    </a:solidFill>
                  </a:tcPr>
                </a:tc>
                <a:tc>
                  <a:txBody>
                    <a:bodyPr/>
                    <a:lstStyle/>
                    <a:p>
                      <a:pPr algn="ctr" fontAlgn="ctr"/>
                      <a:r>
                        <a:rPr lang="en-US" sz="1100" b="0" i="0" u="none" strike="noStrike">
                          <a:solidFill>
                            <a:srgbClr val="000000"/>
                          </a:solidFill>
                          <a:effectLst/>
                          <a:latin typeface="Calibri"/>
                        </a:rPr>
                        <a:t>0.0</a:t>
                      </a:r>
                    </a:p>
                  </a:txBody>
                  <a:tcPr marL="9525" marR="9525" marT="9525" marB="0" anchor="ctr">
                    <a:lnL>
                      <a:noFill/>
                    </a:lnL>
                    <a:lnR>
                      <a:noFill/>
                    </a:lnR>
                    <a:lnT>
                      <a:noFill/>
                    </a:lnT>
                    <a:lnB>
                      <a:noFill/>
                    </a:lnB>
                    <a:solidFill>
                      <a:srgbClr val="63BE7B"/>
                    </a:solidFill>
                  </a:tcPr>
                </a:tc>
                <a:tc>
                  <a:txBody>
                    <a:bodyPr/>
                    <a:lstStyle/>
                    <a:p>
                      <a:pPr algn="ctr" fontAlgn="ctr"/>
                      <a:r>
                        <a:rPr lang="en-US" sz="1100" b="0" i="0" u="none" strike="noStrike">
                          <a:solidFill>
                            <a:srgbClr val="000000"/>
                          </a:solidFill>
                          <a:effectLst/>
                          <a:latin typeface="Calibri"/>
                        </a:rPr>
                        <a:t>0.0</a:t>
                      </a:r>
                    </a:p>
                  </a:txBody>
                  <a:tcPr marL="9525" marR="9525" marT="9525" marB="0" anchor="ctr">
                    <a:lnL>
                      <a:noFill/>
                    </a:lnL>
                    <a:lnR>
                      <a:noFill/>
                    </a:lnR>
                    <a:lnT>
                      <a:noFill/>
                    </a:lnT>
                    <a:lnB>
                      <a:noFill/>
                    </a:lnB>
                    <a:solidFill>
                      <a:srgbClr val="63BE7B"/>
                    </a:solidFill>
                  </a:tcPr>
                </a:tc>
                <a:tc>
                  <a:txBody>
                    <a:bodyPr/>
                    <a:lstStyle/>
                    <a:p>
                      <a:pPr algn="ctr" fontAlgn="ctr"/>
                      <a:r>
                        <a:rPr lang="en-US" sz="1100" b="0" i="0" u="none" strike="noStrike">
                          <a:solidFill>
                            <a:srgbClr val="000000"/>
                          </a:solidFill>
                          <a:effectLst/>
                          <a:latin typeface="Calibri"/>
                        </a:rPr>
                        <a:t>0.0</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63BE7B"/>
                    </a:solidFill>
                  </a:tcPr>
                </a:tc>
              </a:tr>
              <a:tr h="190500">
                <a:tc>
                  <a:txBody>
                    <a:bodyPr/>
                    <a:lstStyle/>
                    <a:p>
                      <a:pPr algn="l" fontAlgn="b"/>
                      <a:r>
                        <a:rPr lang="nb-NO" sz="1100" b="0" i="0" u="none" strike="noStrike">
                          <a:solidFill>
                            <a:srgbClr val="000000"/>
                          </a:solidFill>
                          <a:effectLst/>
                          <a:latin typeface="Calibri"/>
                        </a:rPr>
                        <a:t>Mobbing fra ansatte på studiestedet - ofte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0.1</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65BE7B"/>
                    </a:solidFill>
                  </a:tcPr>
                </a:tc>
                <a:tc>
                  <a:txBody>
                    <a:bodyPr/>
                    <a:lstStyle/>
                    <a:p>
                      <a:pPr algn="ctr" fontAlgn="ctr"/>
                      <a:r>
                        <a:rPr lang="en-US" sz="1100" b="0" i="0" u="none" strike="noStrike">
                          <a:solidFill>
                            <a:srgbClr val="000000"/>
                          </a:solidFill>
                          <a:effectLst/>
                          <a:latin typeface="Calibri"/>
                        </a:rPr>
                        <a:t>0.2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69BF7B"/>
                    </a:solidFill>
                  </a:tcPr>
                </a:tc>
                <a:tc>
                  <a:txBody>
                    <a:bodyPr/>
                    <a:lstStyle/>
                    <a:p>
                      <a:pPr algn="ctr" fontAlgn="ctr"/>
                      <a:r>
                        <a:rPr lang="en-US" sz="1100" b="0" i="0" u="none" strike="noStrike">
                          <a:solidFill>
                            <a:srgbClr val="000000"/>
                          </a:solidFill>
                          <a:effectLst/>
                          <a:latin typeface="Calibri"/>
                        </a:rPr>
                        <a:t>0.0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US" sz="1100" b="0" i="0" u="none" strike="noStrike">
                          <a:solidFill>
                            <a:srgbClr val="000000"/>
                          </a:solidFill>
                          <a:effectLst/>
                          <a:latin typeface="Calibri"/>
                        </a:rPr>
                        <a:t>0.0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US" sz="1100" b="0" i="0" u="none" strike="noStrike">
                          <a:solidFill>
                            <a:srgbClr val="000000"/>
                          </a:solidFill>
                          <a:effectLst/>
                          <a:latin typeface="Calibri"/>
                        </a:rPr>
                        <a:t>0.0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US" sz="1100" b="0" i="0" u="none" strike="noStrike">
                          <a:solidFill>
                            <a:srgbClr val="000000"/>
                          </a:solidFill>
                          <a:effectLst/>
                          <a:latin typeface="Calibri"/>
                        </a:rPr>
                        <a:t>0.0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US" sz="1100" b="0" i="0" u="none" strike="noStrike">
                          <a:solidFill>
                            <a:srgbClr val="000000"/>
                          </a:solidFill>
                          <a:effectLst/>
                          <a:latin typeface="Calibri"/>
                        </a:rPr>
                        <a:t>0.0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US" sz="1100" b="0" i="0" u="none" strike="noStrike">
                          <a:solidFill>
                            <a:srgbClr val="000000"/>
                          </a:solidFill>
                          <a:effectLst/>
                          <a:latin typeface="Calibri"/>
                        </a:rPr>
                        <a:t>0.9</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7EC67C"/>
                    </a:solidFill>
                  </a:tcPr>
                </a:tc>
                <a:tc>
                  <a:txBody>
                    <a:bodyPr/>
                    <a:lstStyle/>
                    <a:p>
                      <a:pPr algn="ctr" fontAlgn="ctr"/>
                      <a:r>
                        <a:rPr lang="en-US" sz="1100" b="0" i="0" u="none" strike="noStrike">
                          <a:solidFill>
                            <a:srgbClr val="000000"/>
                          </a:solidFill>
                          <a:effectLst/>
                          <a:latin typeface="Calibri"/>
                        </a:rPr>
                        <a:t>0.0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US" sz="1100" b="0" i="0" u="none" strike="noStrike">
                          <a:solidFill>
                            <a:srgbClr val="000000"/>
                          </a:solidFill>
                          <a:effectLst/>
                          <a:latin typeface="Calibri"/>
                        </a:rPr>
                        <a:t>0.0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US" sz="1100" b="0" i="0" u="none" strike="noStrike" dirty="0">
                          <a:solidFill>
                            <a:srgbClr val="000000"/>
                          </a:solidFill>
                          <a:effectLst/>
                          <a:latin typeface="Calibri"/>
                        </a:rPr>
                        <a:t>0.0</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63BE7B"/>
                    </a:solidFill>
                  </a:tcPr>
                </a:tc>
              </a:tr>
            </a:tbl>
          </a:graphicData>
        </a:graphic>
      </p:graphicFrame>
    </p:spTree>
    <p:extLst>
      <p:ext uri="{BB962C8B-B14F-4D97-AF65-F5344CB8AC3E}">
        <p14:creationId xmlns:p14="http://schemas.microsoft.com/office/powerpoint/2010/main" val="32143567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15</a:t>
            </a:fld>
            <a:endParaRPr lang="nb-NO" dirty="0"/>
          </a:p>
        </p:txBody>
      </p:sp>
      <p:graphicFrame>
        <p:nvGraphicFramePr>
          <p:cNvPr id="3" name="Diagram 2"/>
          <p:cNvGraphicFramePr/>
          <p:nvPr>
            <p:extLst>
              <p:ext uri="{D42A27DB-BD31-4B8C-83A1-F6EECF244321}">
                <p14:modId xmlns:p14="http://schemas.microsoft.com/office/powerpoint/2010/main" val="4261466839"/>
              </p:ext>
            </p:extLst>
          </p:nvPr>
        </p:nvGraphicFramePr>
        <p:xfrm>
          <a:off x="234410" y="548680"/>
          <a:ext cx="8640960" cy="5256584"/>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Sylinder 3"/>
          <p:cNvSpPr txBox="1"/>
          <p:nvPr/>
        </p:nvSpPr>
        <p:spPr>
          <a:xfrm>
            <a:off x="251520" y="76562"/>
            <a:ext cx="2365263" cy="400110"/>
          </a:xfrm>
          <a:prstGeom prst="rect">
            <a:avLst/>
          </a:prstGeom>
          <a:noFill/>
        </p:spPr>
        <p:txBody>
          <a:bodyPr wrap="none" rtlCol="0">
            <a:spAutoFit/>
          </a:bodyPr>
          <a:lstStyle/>
          <a:p>
            <a:r>
              <a:rPr lang="nb-NO" sz="2000" dirty="0" smtClean="0"/>
              <a:t>Studieprogresjon (%)</a:t>
            </a:r>
          </a:p>
        </p:txBody>
      </p:sp>
      <p:sp>
        <p:nvSpPr>
          <p:cNvPr id="5" name="Rektangel 4"/>
          <p:cNvSpPr/>
          <p:nvPr/>
        </p:nvSpPr>
        <p:spPr>
          <a:xfrm>
            <a:off x="1043608" y="5877272"/>
            <a:ext cx="6678488" cy="646331"/>
          </a:xfrm>
          <a:prstGeom prst="rect">
            <a:avLst/>
          </a:prstGeom>
        </p:spPr>
        <p:txBody>
          <a:bodyPr wrap="square">
            <a:spAutoFit/>
          </a:bodyPr>
          <a:lstStyle/>
          <a:p>
            <a:r>
              <a:rPr lang="nb-NO" sz="1200" i="1" dirty="0">
                <a:solidFill>
                  <a:schemeClr val="bg1">
                    <a:lumMod val="50000"/>
                  </a:schemeClr>
                </a:solidFill>
              </a:rPr>
              <a:t>Følger du normert studieprogresjon (30 studiepoeng på et halvt år) på studieprogrammet du tar nå</a:t>
            </a:r>
            <a:r>
              <a:rPr lang="nb-NO" sz="1200" i="1" dirty="0" smtClean="0">
                <a:solidFill>
                  <a:schemeClr val="bg1">
                    <a:lumMod val="50000"/>
                  </a:schemeClr>
                </a:solidFill>
              </a:rPr>
              <a:t>?</a:t>
            </a:r>
          </a:p>
          <a:p>
            <a:r>
              <a:rPr lang="nb-NO" sz="1200" i="1" dirty="0">
                <a:solidFill>
                  <a:schemeClr val="bg1">
                    <a:lumMod val="50000"/>
                  </a:schemeClr>
                </a:solidFill>
              </a:rPr>
              <a:t>Tidligere/hittil i </a:t>
            </a:r>
            <a:r>
              <a:rPr lang="nb-NO" sz="1200" i="1" dirty="0" smtClean="0">
                <a:solidFill>
                  <a:schemeClr val="bg1">
                    <a:lumMod val="50000"/>
                  </a:schemeClr>
                </a:solidFill>
              </a:rPr>
              <a:t>studiet</a:t>
            </a:r>
          </a:p>
          <a:p>
            <a:r>
              <a:rPr lang="nb-NO" sz="1200" i="1" dirty="0">
                <a:solidFill>
                  <a:schemeClr val="bg1">
                    <a:lumMod val="50000"/>
                  </a:schemeClr>
                </a:solidFill>
              </a:rPr>
              <a:t>I inneværende semester</a:t>
            </a:r>
          </a:p>
        </p:txBody>
      </p:sp>
    </p:spTree>
    <p:extLst>
      <p:ext uri="{BB962C8B-B14F-4D97-AF65-F5344CB8AC3E}">
        <p14:creationId xmlns:p14="http://schemas.microsoft.com/office/powerpoint/2010/main" val="25276848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ssholder for lysbildenummer 6"/>
          <p:cNvSpPr>
            <a:spLocks noGrp="1"/>
          </p:cNvSpPr>
          <p:nvPr>
            <p:ph type="sldNum" sz="quarter" idx="4"/>
          </p:nvPr>
        </p:nvSpPr>
        <p:spPr/>
        <p:txBody>
          <a:bodyPr/>
          <a:lstStyle/>
          <a:p>
            <a:fld id="{AFE8F94D-F3D7-4644-A710-F5E14A17E550}" type="slidenum">
              <a:rPr lang="nb-NO" smtClean="0"/>
              <a:pPr/>
              <a:t>16</a:t>
            </a:fld>
            <a:endParaRPr lang="nb-NO" dirty="0"/>
          </a:p>
        </p:txBody>
      </p:sp>
      <p:sp>
        <p:nvSpPr>
          <p:cNvPr id="8" name="TekstSylinder 7"/>
          <p:cNvSpPr txBox="1"/>
          <p:nvPr/>
        </p:nvSpPr>
        <p:spPr>
          <a:xfrm>
            <a:off x="323528" y="148570"/>
            <a:ext cx="3121367" cy="400110"/>
          </a:xfrm>
          <a:prstGeom prst="rect">
            <a:avLst/>
          </a:prstGeom>
          <a:noFill/>
        </p:spPr>
        <p:txBody>
          <a:bodyPr wrap="none" rtlCol="0">
            <a:spAutoFit/>
          </a:bodyPr>
          <a:lstStyle/>
          <a:p>
            <a:r>
              <a:rPr lang="nb-NO" sz="2000" dirty="0" smtClean="0"/>
              <a:t>Andel sosialt ensomme (%)  </a:t>
            </a:r>
          </a:p>
        </p:txBody>
      </p:sp>
      <p:graphicFrame>
        <p:nvGraphicFramePr>
          <p:cNvPr id="9" name="Diagram 8"/>
          <p:cNvGraphicFramePr/>
          <p:nvPr>
            <p:extLst>
              <p:ext uri="{D42A27DB-BD31-4B8C-83A1-F6EECF244321}">
                <p14:modId xmlns:p14="http://schemas.microsoft.com/office/powerpoint/2010/main" val="2827360704"/>
              </p:ext>
            </p:extLst>
          </p:nvPr>
        </p:nvGraphicFramePr>
        <p:xfrm>
          <a:off x="179512" y="764704"/>
          <a:ext cx="8136904" cy="53285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Diagram 5"/>
          <p:cNvGraphicFramePr/>
          <p:nvPr>
            <p:extLst>
              <p:ext uri="{D42A27DB-BD31-4B8C-83A1-F6EECF244321}">
                <p14:modId xmlns:p14="http://schemas.microsoft.com/office/powerpoint/2010/main" val="499657996"/>
              </p:ext>
            </p:extLst>
          </p:nvPr>
        </p:nvGraphicFramePr>
        <p:xfrm>
          <a:off x="3851920" y="764704"/>
          <a:ext cx="3960440" cy="532859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kstSylinder 9"/>
          <p:cNvSpPr txBox="1"/>
          <p:nvPr/>
        </p:nvSpPr>
        <p:spPr>
          <a:xfrm>
            <a:off x="3851920" y="148570"/>
            <a:ext cx="3629520" cy="400110"/>
          </a:xfrm>
          <a:prstGeom prst="rect">
            <a:avLst/>
          </a:prstGeom>
          <a:noFill/>
        </p:spPr>
        <p:txBody>
          <a:bodyPr wrap="none" rtlCol="0">
            <a:spAutoFit/>
          </a:bodyPr>
          <a:lstStyle/>
          <a:p>
            <a:r>
              <a:rPr lang="nb-NO" sz="2000" dirty="0" smtClean="0"/>
              <a:t>Andel emosjonelt ensomme (%)  </a:t>
            </a:r>
          </a:p>
        </p:txBody>
      </p:sp>
      <p:sp>
        <p:nvSpPr>
          <p:cNvPr id="11" name="Rectangle 3"/>
          <p:cNvSpPr txBox="1">
            <a:spLocks noChangeArrowheads="1"/>
          </p:cNvSpPr>
          <p:nvPr/>
        </p:nvSpPr>
        <p:spPr>
          <a:xfrm>
            <a:off x="6165125" y="1895276"/>
            <a:ext cx="2952328" cy="4126012"/>
          </a:xfrm>
          <a:prstGeom prst="rect">
            <a:avLst/>
          </a:prstGeom>
        </p:spPr>
        <p:txBody>
          <a:bodyPr vert="horz" lIns="91440" tIns="45720" rIns="91440" bIns="45720" rtlCol="0">
            <a:noAutofit/>
          </a:bodyPr>
          <a:lstStyle/>
          <a:p>
            <a:pPr marL="174625" lvl="0" indent="-87313">
              <a:lnSpc>
                <a:spcPct val="130000"/>
              </a:lnSpc>
              <a:spcBef>
                <a:spcPct val="0"/>
              </a:spcBef>
              <a:spcAft>
                <a:spcPts val="600"/>
              </a:spcAft>
              <a:buFont typeface="Arial" pitchFamily="34" charset="0"/>
              <a:buChar char="•"/>
              <a:defRPr/>
            </a:pPr>
            <a:r>
              <a:rPr lang="nb-NO" sz="1050" dirty="0">
                <a:solidFill>
                  <a:schemeClr val="tx1">
                    <a:tint val="75000"/>
                  </a:schemeClr>
                </a:solidFill>
              </a:rPr>
              <a:t>Studentene ble bedt om å vurdere i hvilken grad utsagn stemte overens med deres ensomhetserfaringer på en 5-punkt </a:t>
            </a:r>
            <a:r>
              <a:rPr lang="nb-NO" sz="1050" dirty="0" err="1">
                <a:solidFill>
                  <a:schemeClr val="tx1">
                    <a:tint val="75000"/>
                  </a:schemeClr>
                </a:solidFill>
              </a:rPr>
              <a:t>Likert</a:t>
            </a:r>
            <a:r>
              <a:rPr lang="nb-NO" sz="1050" dirty="0">
                <a:solidFill>
                  <a:schemeClr val="tx1">
                    <a:tint val="75000"/>
                  </a:schemeClr>
                </a:solidFill>
              </a:rPr>
              <a:t>-skala fra ’aldri (1)’ til ’veldig ofte (5)’. Utsagnene er dels negativt betont og dels positivt. </a:t>
            </a:r>
            <a:r>
              <a:rPr lang="nb-NO" sz="1050" dirty="0" smtClean="0">
                <a:solidFill>
                  <a:schemeClr val="tx1">
                    <a:tint val="75000"/>
                  </a:schemeClr>
                </a:solidFill>
              </a:rPr>
              <a:t>Se q48 i spørreskjemaet. Etter </a:t>
            </a:r>
            <a:r>
              <a:rPr lang="nb-NO" sz="1050" dirty="0">
                <a:solidFill>
                  <a:schemeClr val="tx1">
                    <a:tint val="75000"/>
                  </a:schemeClr>
                </a:solidFill>
              </a:rPr>
              <a:t>at skalaene på negative utsagn er snudd i ettertid er skalaen konstruert slik at jo høyere skåre, jo mindre ensomhetsfølelse er rapportert. Hvert av ensomhetsmålene kan dermed ha en verdi mellom 5 og 25. For å gi målet mening ut over det relative knyttet til sammenligning av gjennomsnittstall, besluttet vi å sette et kuttpunkt ved 12,5 poeng, slik at alle som har en lavere verdi ble definert som ensomme på hvert av de to målene. Dette betyr at de har et gjennomsnitt som ligger mellom ’sjelden’ og ’av og til’ på positive utsagn, og mellom ’av og til’ og ’ofte’ på negative utsagn på skalaene.</a:t>
            </a:r>
            <a:endParaRPr kumimoji="0" lang="nb-NO" sz="105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475188466"/>
              </p:ext>
            </p:extLst>
          </p:nvPr>
        </p:nvGraphicFramePr>
        <p:xfrm>
          <a:off x="107504" y="521018"/>
          <a:ext cx="8424936" cy="4768304"/>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Sylinder 2"/>
          <p:cNvSpPr txBox="1"/>
          <p:nvPr/>
        </p:nvSpPr>
        <p:spPr>
          <a:xfrm>
            <a:off x="323528" y="116632"/>
            <a:ext cx="3799566" cy="400110"/>
          </a:xfrm>
          <a:prstGeom prst="rect">
            <a:avLst/>
          </a:prstGeom>
          <a:noFill/>
        </p:spPr>
        <p:txBody>
          <a:bodyPr wrap="none" rtlCol="0">
            <a:spAutoFit/>
          </a:bodyPr>
          <a:lstStyle/>
          <a:p>
            <a:r>
              <a:rPr lang="nb-NO" sz="2000" dirty="0" smtClean="0"/>
              <a:t>Egenrapportert </a:t>
            </a:r>
            <a:r>
              <a:rPr lang="nb-NO" sz="2000" dirty="0" err="1" smtClean="0"/>
              <a:t>studiemestring</a:t>
            </a:r>
            <a:r>
              <a:rPr lang="nb-NO" sz="2000" dirty="0" smtClean="0"/>
              <a:t> (%)</a:t>
            </a:r>
            <a:endParaRPr lang="nb-NO" sz="2000" dirty="0"/>
          </a:p>
        </p:txBody>
      </p:sp>
      <p:sp>
        <p:nvSpPr>
          <p:cNvPr id="4" name="Plassholder for lysbildenummer 3"/>
          <p:cNvSpPr>
            <a:spLocks noGrp="1"/>
          </p:cNvSpPr>
          <p:nvPr>
            <p:ph type="sldNum" sz="quarter" idx="4"/>
          </p:nvPr>
        </p:nvSpPr>
        <p:spPr/>
        <p:txBody>
          <a:bodyPr/>
          <a:lstStyle/>
          <a:p>
            <a:fld id="{AFE8F94D-F3D7-4644-A710-F5E14A17E550}" type="slidenum">
              <a:rPr lang="nb-NO" smtClean="0"/>
              <a:pPr/>
              <a:t>17</a:t>
            </a:fld>
            <a:endParaRPr lang="nb-NO" dirty="0"/>
          </a:p>
        </p:txBody>
      </p:sp>
      <p:sp>
        <p:nvSpPr>
          <p:cNvPr id="5" name="Rectangle 3"/>
          <p:cNvSpPr txBox="1">
            <a:spLocks noChangeArrowheads="1"/>
          </p:cNvSpPr>
          <p:nvPr/>
        </p:nvSpPr>
        <p:spPr>
          <a:xfrm>
            <a:off x="755576" y="5279652"/>
            <a:ext cx="8208912" cy="1245692"/>
          </a:xfrm>
          <a:prstGeom prst="rect">
            <a:avLst/>
          </a:prstGeom>
        </p:spPr>
        <p:txBody>
          <a:bodyPr vert="horz" lIns="91440" tIns="45720" rIns="91440" bIns="45720" rtlCol="0">
            <a:noAutofit/>
          </a:bodyPr>
          <a:lstStyle/>
          <a:p>
            <a:pPr marL="174625" lvl="0" indent="-87313">
              <a:lnSpc>
                <a:spcPct val="130000"/>
              </a:lnSpc>
              <a:spcBef>
                <a:spcPct val="0"/>
              </a:spcBef>
              <a:spcAft>
                <a:spcPts val="600"/>
              </a:spcAft>
              <a:buFont typeface="Arial" pitchFamily="34" charset="0"/>
              <a:buChar char="•"/>
              <a:defRPr/>
            </a:pPr>
            <a:r>
              <a:rPr lang="nb-NO" sz="1050" dirty="0" smtClean="0">
                <a:solidFill>
                  <a:schemeClr val="tx1">
                    <a:tint val="75000"/>
                  </a:schemeClr>
                </a:solidFill>
              </a:rPr>
              <a:t>For å måle </a:t>
            </a:r>
            <a:r>
              <a:rPr lang="nb-NO" sz="1050" dirty="0" err="1" smtClean="0">
                <a:solidFill>
                  <a:schemeClr val="tx1">
                    <a:tint val="75000"/>
                  </a:schemeClr>
                </a:solidFill>
              </a:rPr>
              <a:t>studiemestring</a:t>
            </a:r>
            <a:r>
              <a:rPr lang="nb-NO" sz="1050" dirty="0" smtClean="0">
                <a:solidFill>
                  <a:schemeClr val="tx1">
                    <a:tint val="75000"/>
                  </a:schemeClr>
                </a:solidFill>
              </a:rPr>
              <a:t> tok vi utgangspunkt i en norsk utgave av ’General </a:t>
            </a:r>
            <a:r>
              <a:rPr lang="nb-NO" sz="1050" dirty="0" err="1" smtClean="0">
                <a:solidFill>
                  <a:schemeClr val="tx1">
                    <a:tint val="75000"/>
                  </a:schemeClr>
                </a:solidFill>
              </a:rPr>
              <a:t>Self-Efficacy</a:t>
            </a:r>
            <a:r>
              <a:rPr lang="nb-NO" sz="1050" dirty="0" smtClean="0">
                <a:solidFill>
                  <a:schemeClr val="tx1">
                    <a:tint val="75000"/>
                  </a:schemeClr>
                </a:solidFill>
              </a:rPr>
              <a:t> </a:t>
            </a:r>
            <a:r>
              <a:rPr lang="nb-NO" sz="1050" dirty="0" err="1" smtClean="0">
                <a:solidFill>
                  <a:schemeClr val="tx1">
                    <a:tint val="75000"/>
                  </a:schemeClr>
                </a:solidFill>
              </a:rPr>
              <a:t>Scale</a:t>
            </a:r>
            <a:r>
              <a:rPr lang="nb-NO" sz="1050" dirty="0" smtClean="0">
                <a:solidFill>
                  <a:schemeClr val="tx1">
                    <a:tint val="75000"/>
                  </a:schemeClr>
                </a:solidFill>
              </a:rPr>
              <a:t>’ (Jerusalem &amp; </a:t>
            </a:r>
            <a:r>
              <a:rPr lang="nb-NO" sz="1050" dirty="0" err="1" smtClean="0">
                <a:solidFill>
                  <a:schemeClr val="tx1">
                    <a:tint val="75000"/>
                  </a:schemeClr>
                </a:solidFill>
              </a:rPr>
              <a:t>Schwartzer</a:t>
            </a:r>
            <a:r>
              <a:rPr lang="nb-NO" sz="1050" dirty="0" smtClean="0">
                <a:solidFill>
                  <a:schemeClr val="tx1">
                    <a:tint val="75000"/>
                  </a:schemeClr>
                </a:solidFill>
              </a:rPr>
              <a:t>, 1992).  Begrepet ’</a:t>
            </a:r>
            <a:r>
              <a:rPr lang="nb-NO" sz="1050" dirty="0" err="1" smtClean="0">
                <a:solidFill>
                  <a:schemeClr val="tx1">
                    <a:tint val="75000"/>
                  </a:schemeClr>
                </a:solidFill>
              </a:rPr>
              <a:t>self-efficacy</a:t>
            </a:r>
            <a:r>
              <a:rPr lang="nb-NO" sz="1050" dirty="0" smtClean="0">
                <a:solidFill>
                  <a:schemeClr val="tx1">
                    <a:tint val="75000"/>
                  </a:schemeClr>
                </a:solidFill>
              </a:rPr>
              <a:t>’ er hentet fra sosial læringsteori og er utviklet av Bandura (1977). ’</a:t>
            </a:r>
            <a:r>
              <a:rPr lang="nb-NO" sz="1050" dirty="0" err="1" smtClean="0">
                <a:solidFill>
                  <a:schemeClr val="tx1">
                    <a:tint val="75000"/>
                  </a:schemeClr>
                </a:solidFill>
              </a:rPr>
              <a:t>Self-efficacy</a:t>
            </a:r>
            <a:r>
              <a:rPr lang="nb-NO" sz="1050" dirty="0" smtClean="0">
                <a:solidFill>
                  <a:schemeClr val="tx1">
                    <a:tint val="75000"/>
                  </a:schemeClr>
                </a:solidFill>
              </a:rPr>
              <a:t>’ refererer til en persons tro på eller tillit til egen evne til å håndtere stress og møte ulike utfordringer. Enkelt sagt kan det sies å være en form for ’</a:t>
            </a:r>
            <a:r>
              <a:rPr lang="nb-NO" sz="1050" dirty="0" err="1" smtClean="0">
                <a:solidFill>
                  <a:schemeClr val="tx1">
                    <a:tint val="75000"/>
                  </a:schemeClr>
                </a:solidFill>
              </a:rPr>
              <a:t>mestringstro</a:t>
            </a:r>
            <a:r>
              <a:rPr lang="nb-NO" sz="1050" dirty="0" smtClean="0">
                <a:solidFill>
                  <a:schemeClr val="tx1">
                    <a:tint val="75000"/>
                  </a:schemeClr>
                </a:solidFill>
              </a:rPr>
              <a:t>’. Vi har formulert skalaen studiespesifikt, altså direkte mot opplevelsen av  </a:t>
            </a:r>
            <a:r>
              <a:rPr lang="nb-NO" sz="1050" dirty="0" err="1" smtClean="0">
                <a:solidFill>
                  <a:schemeClr val="tx1">
                    <a:tint val="75000"/>
                  </a:schemeClr>
                </a:solidFill>
              </a:rPr>
              <a:t>mestring</a:t>
            </a:r>
            <a:r>
              <a:rPr lang="nb-NO" sz="1050" dirty="0" smtClean="0">
                <a:solidFill>
                  <a:schemeClr val="tx1">
                    <a:tint val="75000"/>
                  </a:schemeClr>
                </a:solidFill>
              </a:rPr>
              <a:t> på studiet. Skalaen består av 10 positivt ledete utsagn med en 4-punktsskala fra ’Helt galt (1)’ til ’Helt riktig (4)’. Snittskåren indikerer grad av </a:t>
            </a:r>
            <a:r>
              <a:rPr lang="nb-NO" sz="1050" dirty="0" err="1" smtClean="0">
                <a:solidFill>
                  <a:schemeClr val="tx1">
                    <a:tint val="75000"/>
                  </a:schemeClr>
                </a:solidFill>
              </a:rPr>
              <a:t>mestring</a:t>
            </a:r>
            <a:r>
              <a:rPr lang="nb-NO" sz="1050" dirty="0" smtClean="0">
                <a:solidFill>
                  <a:schemeClr val="tx1">
                    <a:tint val="75000"/>
                  </a:schemeClr>
                </a:solidFill>
              </a:rPr>
              <a:t>. Vi har definert en snittskår &lt;= 2,5 som lav mestring, snitt &gt; 2,5 &amp; &lt; 3,5 som middels mestring og  et snitt &gt;= 3,5 som høy mestring. Se q50 i spørreskjemaet.</a:t>
            </a:r>
            <a:endParaRPr kumimoji="0" lang="nb-NO" sz="105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18</a:t>
            </a:fld>
            <a:endParaRPr lang="nb-NO" dirty="0"/>
          </a:p>
        </p:txBody>
      </p:sp>
      <p:graphicFrame>
        <p:nvGraphicFramePr>
          <p:cNvPr id="3" name="Diagram 2"/>
          <p:cNvGraphicFramePr/>
          <p:nvPr>
            <p:extLst>
              <p:ext uri="{D42A27DB-BD31-4B8C-83A1-F6EECF244321}">
                <p14:modId xmlns:p14="http://schemas.microsoft.com/office/powerpoint/2010/main" val="3720541076"/>
              </p:ext>
            </p:extLst>
          </p:nvPr>
        </p:nvGraphicFramePr>
        <p:xfrm>
          <a:off x="179512" y="1412776"/>
          <a:ext cx="8712968"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Sylinder 3"/>
          <p:cNvSpPr txBox="1"/>
          <p:nvPr/>
        </p:nvSpPr>
        <p:spPr>
          <a:xfrm>
            <a:off x="323528" y="116632"/>
            <a:ext cx="5087675" cy="400110"/>
          </a:xfrm>
          <a:prstGeom prst="rect">
            <a:avLst/>
          </a:prstGeom>
          <a:noFill/>
        </p:spPr>
        <p:txBody>
          <a:bodyPr wrap="none" rtlCol="0">
            <a:spAutoFit/>
          </a:bodyPr>
          <a:lstStyle/>
          <a:p>
            <a:r>
              <a:rPr lang="nb-NO" sz="2000" dirty="0" smtClean="0"/>
              <a:t>Tid brukt på studiet (gjennomsnitt antall timer)</a:t>
            </a:r>
            <a:endParaRPr lang="nb-NO" sz="2000" dirty="0"/>
          </a:p>
        </p:txBody>
      </p:sp>
      <p:sp>
        <p:nvSpPr>
          <p:cNvPr id="5" name="Rektangel 4"/>
          <p:cNvSpPr/>
          <p:nvPr/>
        </p:nvSpPr>
        <p:spPr>
          <a:xfrm>
            <a:off x="1475656" y="5661248"/>
            <a:ext cx="5472608" cy="276999"/>
          </a:xfrm>
          <a:prstGeom prst="rect">
            <a:avLst/>
          </a:prstGeom>
        </p:spPr>
        <p:txBody>
          <a:bodyPr wrap="square">
            <a:spAutoFit/>
          </a:bodyPr>
          <a:lstStyle/>
          <a:p>
            <a:r>
              <a:rPr lang="nb-NO" sz="1200" i="1" dirty="0"/>
              <a:t>Hvor mange timer brukte du anslagsvis på studiene i løpet av FORRIGE UKE?</a:t>
            </a:r>
          </a:p>
        </p:txBody>
      </p:sp>
    </p:spTree>
    <p:extLst>
      <p:ext uri="{BB962C8B-B14F-4D97-AF65-F5344CB8AC3E}">
        <p14:creationId xmlns:p14="http://schemas.microsoft.com/office/powerpoint/2010/main" val="37683753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19</a:t>
            </a:fld>
            <a:endParaRPr lang="nb-NO" dirty="0"/>
          </a:p>
        </p:txBody>
      </p:sp>
      <p:graphicFrame>
        <p:nvGraphicFramePr>
          <p:cNvPr id="3" name="Diagram 2"/>
          <p:cNvGraphicFramePr/>
          <p:nvPr>
            <p:extLst>
              <p:ext uri="{D42A27DB-BD31-4B8C-83A1-F6EECF244321}">
                <p14:modId xmlns:p14="http://schemas.microsoft.com/office/powerpoint/2010/main" val="1053265539"/>
              </p:ext>
            </p:extLst>
          </p:nvPr>
        </p:nvGraphicFramePr>
        <p:xfrm>
          <a:off x="467544" y="476672"/>
          <a:ext cx="7848872" cy="5616624"/>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Sylinder 3"/>
          <p:cNvSpPr txBox="1"/>
          <p:nvPr/>
        </p:nvSpPr>
        <p:spPr>
          <a:xfrm>
            <a:off x="323528" y="116632"/>
            <a:ext cx="1110882" cy="400110"/>
          </a:xfrm>
          <a:prstGeom prst="rect">
            <a:avLst/>
          </a:prstGeom>
          <a:noFill/>
        </p:spPr>
        <p:txBody>
          <a:bodyPr wrap="none" rtlCol="0">
            <a:spAutoFit/>
          </a:bodyPr>
          <a:lstStyle/>
          <a:p>
            <a:r>
              <a:rPr lang="nb-NO" sz="2000" dirty="0" smtClean="0"/>
              <a:t>Stryk (%)</a:t>
            </a:r>
            <a:endParaRPr lang="nb-NO" sz="2000" dirty="0"/>
          </a:p>
        </p:txBody>
      </p:sp>
      <p:sp>
        <p:nvSpPr>
          <p:cNvPr id="5" name="Rektangel 4"/>
          <p:cNvSpPr/>
          <p:nvPr/>
        </p:nvSpPr>
        <p:spPr>
          <a:xfrm>
            <a:off x="2195736" y="6021288"/>
            <a:ext cx="4572000" cy="276999"/>
          </a:xfrm>
          <a:prstGeom prst="rect">
            <a:avLst/>
          </a:prstGeom>
        </p:spPr>
        <p:txBody>
          <a:bodyPr>
            <a:spAutoFit/>
          </a:bodyPr>
          <a:lstStyle/>
          <a:p>
            <a:r>
              <a:rPr lang="nb-NO" sz="1200" i="1" dirty="0">
                <a:solidFill>
                  <a:schemeClr val="bg1">
                    <a:lumMod val="50000"/>
                  </a:schemeClr>
                </a:solidFill>
              </a:rPr>
              <a:t>Har du strøket til eksamen etter at du begynte på høgskole/universitet?</a:t>
            </a:r>
          </a:p>
        </p:txBody>
      </p:sp>
    </p:spTree>
    <p:extLst>
      <p:ext uri="{BB962C8B-B14F-4D97-AF65-F5344CB8AC3E}">
        <p14:creationId xmlns:p14="http://schemas.microsoft.com/office/powerpoint/2010/main" val="1331232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3" cstate="print"/>
          <a:srcRect/>
          <a:stretch>
            <a:fillRect/>
          </a:stretch>
        </p:blipFill>
        <p:spPr bwMode="auto">
          <a:xfrm>
            <a:off x="369567" y="4170125"/>
            <a:ext cx="2258217" cy="1707660"/>
          </a:xfrm>
          <a:prstGeom prst="rect">
            <a:avLst/>
          </a:prstGeom>
          <a:noFill/>
          <a:ln w="9525">
            <a:noFill/>
            <a:miter lim="800000"/>
            <a:headEnd/>
            <a:tailEnd/>
          </a:ln>
        </p:spPr>
      </p:pic>
      <p:sp>
        <p:nvSpPr>
          <p:cNvPr id="11" name="TekstSylinder 10"/>
          <p:cNvSpPr txBox="1"/>
          <p:nvPr/>
        </p:nvSpPr>
        <p:spPr>
          <a:xfrm>
            <a:off x="369567" y="292586"/>
            <a:ext cx="1328762" cy="400110"/>
          </a:xfrm>
          <a:prstGeom prst="rect">
            <a:avLst/>
          </a:prstGeom>
          <a:noFill/>
        </p:spPr>
        <p:txBody>
          <a:bodyPr wrap="none" rtlCol="0">
            <a:spAutoFit/>
          </a:bodyPr>
          <a:lstStyle/>
          <a:p>
            <a:r>
              <a:rPr lang="nb-NO" sz="2000" dirty="0" smtClean="0"/>
              <a:t>SHOT 2014</a:t>
            </a:r>
            <a:endParaRPr lang="nb-NO" sz="2000" dirty="0"/>
          </a:p>
        </p:txBody>
      </p:sp>
      <p:sp>
        <p:nvSpPr>
          <p:cNvPr id="12" name="Plassholder for lysbildenummer 11"/>
          <p:cNvSpPr>
            <a:spLocks noGrp="1"/>
          </p:cNvSpPr>
          <p:nvPr>
            <p:ph type="sldNum" sz="quarter" idx="4"/>
          </p:nvPr>
        </p:nvSpPr>
        <p:spPr/>
        <p:txBody>
          <a:bodyPr/>
          <a:lstStyle/>
          <a:p>
            <a:fld id="{AFE8F94D-F3D7-4644-A710-F5E14A17E550}" type="slidenum">
              <a:rPr lang="nb-NO" smtClean="0"/>
              <a:pPr/>
              <a:t>2</a:t>
            </a:fld>
            <a:endParaRPr lang="nb-NO" dirty="0"/>
          </a:p>
        </p:txBody>
      </p:sp>
      <p:sp>
        <p:nvSpPr>
          <p:cNvPr id="13" name="Rectangle 3"/>
          <p:cNvSpPr txBox="1">
            <a:spLocks noChangeArrowheads="1"/>
          </p:cNvSpPr>
          <p:nvPr/>
        </p:nvSpPr>
        <p:spPr>
          <a:xfrm>
            <a:off x="3491879" y="44624"/>
            <a:ext cx="5600945" cy="3528392"/>
          </a:xfrm>
          <a:prstGeom prst="rect">
            <a:avLst/>
          </a:prstGeom>
        </p:spPr>
        <p:txBody>
          <a:bodyPr vert="horz" lIns="91440" tIns="45720" rIns="91440" bIns="45720" rtlCol="0">
            <a:noAutofit/>
          </a:bodyPr>
          <a:lstStyle/>
          <a:p>
            <a:pPr marL="174625" lvl="0" indent="-87313">
              <a:lnSpc>
                <a:spcPct val="130000"/>
              </a:lnSpc>
              <a:spcBef>
                <a:spcPct val="0"/>
              </a:spcBef>
              <a:spcAft>
                <a:spcPts val="300"/>
              </a:spcAft>
              <a:buFont typeface="Arial" pitchFamily="34" charset="0"/>
              <a:buChar char="•"/>
            </a:pPr>
            <a:r>
              <a:rPr lang="nb-NO" sz="1200" dirty="0" smtClean="0">
                <a:solidFill>
                  <a:schemeClr val="tx1">
                    <a:tint val="75000"/>
                  </a:schemeClr>
                </a:solidFill>
              </a:rPr>
              <a:t>Formål: kartlegging av helse og trivsel blant norske studenter.</a:t>
            </a:r>
          </a:p>
          <a:p>
            <a:pPr marL="174625" lvl="0" indent="-87313">
              <a:lnSpc>
                <a:spcPct val="130000"/>
              </a:lnSpc>
              <a:spcBef>
                <a:spcPct val="0"/>
              </a:spcBef>
              <a:spcAft>
                <a:spcPts val="300"/>
              </a:spcAft>
              <a:buFont typeface="Arial" pitchFamily="34" charset="0"/>
              <a:buChar char="•"/>
            </a:pPr>
            <a:r>
              <a:rPr lang="nb-NO" sz="1200" dirty="0">
                <a:solidFill>
                  <a:schemeClr val="tx1">
                    <a:tint val="75000"/>
                  </a:schemeClr>
                </a:solidFill>
              </a:rPr>
              <a:t>Denne undersøkelsen er en oppfølging av </a:t>
            </a:r>
            <a:r>
              <a:rPr lang="nb-NO" sz="1200" dirty="0" err="1" smtClean="0">
                <a:solidFill>
                  <a:schemeClr val="tx1">
                    <a:tint val="75000"/>
                  </a:schemeClr>
                </a:solidFill>
              </a:rPr>
              <a:t>SHoT</a:t>
            </a:r>
            <a:r>
              <a:rPr lang="nb-NO" sz="1200" dirty="0" smtClean="0">
                <a:solidFill>
                  <a:schemeClr val="tx1">
                    <a:tint val="75000"/>
                  </a:schemeClr>
                </a:solidFill>
              </a:rPr>
              <a:t> </a:t>
            </a:r>
            <a:r>
              <a:rPr lang="nb-NO" sz="1200" dirty="0">
                <a:solidFill>
                  <a:schemeClr val="tx1">
                    <a:tint val="75000"/>
                  </a:schemeClr>
                </a:solidFill>
              </a:rPr>
              <a:t>2010. Undersøkelsen i 2014 dekker i all hovedsak samme temaer, men omfatter langt flere </a:t>
            </a:r>
            <a:r>
              <a:rPr lang="nb-NO" sz="1200" dirty="0" smtClean="0">
                <a:solidFill>
                  <a:schemeClr val="tx1">
                    <a:tint val="75000"/>
                  </a:schemeClr>
                </a:solidFill>
              </a:rPr>
              <a:t>studenter og samskipnader/læresteder. </a:t>
            </a:r>
            <a:endParaRPr lang="nb-NO" sz="1200" dirty="0">
              <a:solidFill>
                <a:schemeClr val="tx1">
                  <a:tint val="75000"/>
                </a:schemeClr>
              </a:solidFill>
            </a:endParaRPr>
          </a:p>
          <a:p>
            <a:pPr marL="174625" lvl="0" indent="-87313">
              <a:lnSpc>
                <a:spcPct val="130000"/>
              </a:lnSpc>
              <a:spcBef>
                <a:spcPct val="0"/>
              </a:spcBef>
              <a:spcAft>
                <a:spcPts val="300"/>
              </a:spcAft>
              <a:buFont typeface="Arial" pitchFamily="34" charset="0"/>
              <a:buChar char="•"/>
            </a:pPr>
            <a:r>
              <a:rPr lang="nb-NO" sz="1200" dirty="0">
                <a:solidFill>
                  <a:schemeClr val="tx1">
                    <a:tint val="75000"/>
                  </a:schemeClr>
                </a:solidFill>
              </a:rPr>
              <a:t>Det er tidligere gjennomført lignende undersøkelser på Universitetet i Oslo i 2003 og 2005 (HELT). </a:t>
            </a:r>
            <a:r>
              <a:rPr lang="nb-NO" sz="1200" dirty="0" err="1">
                <a:solidFill>
                  <a:schemeClr val="tx1">
                    <a:tint val="75000"/>
                  </a:schemeClr>
                </a:solidFill>
              </a:rPr>
              <a:t>SiT</a:t>
            </a:r>
            <a:r>
              <a:rPr lang="nb-NO" sz="1200" dirty="0">
                <a:solidFill>
                  <a:schemeClr val="tx1">
                    <a:tint val="75000"/>
                  </a:schemeClr>
                </a:solidFill>
              </a:rPr>
              <a:t> har gjennomført tilsvarende undersøkelser blant norske studenter i 2004 og 2007, samt blant internasjonale studenter i 2009 (</a:t>
            </a:r>
            <a:r>
              <a:rPr lang="nb-NO" sz="1200" dirty="0" err="1">
                <a:solidFill>
                  <a:schemeClr val="tx1">
                    <a:tint val="75000"/>
                  </a:schemeClr>
                </a:solidFill>
              </a:rPr>
              <a:t>HoT</a:t>
            </a:r>
            <a:r>
              <a:rPr lang="nb-NO" sz="1200" dirty="0">
                <a:solidFill>
                  <a:schemeClr val="tx1">
                    <a:tint val="75000"/>
                  </a:schemeClr>
                </a:solidFill>
              </a:rPr>
              <a:t>).</a:t>
            </a:r>
          </a:p>
          <a:p>
            <a:pPr marL="174625" lvl="0" indent="-87313">
              <a:lnSpc>
                <a:spcPct val="130000"/>
              </a:lnSpc>
              <a:spcBef>
                <a:spcPct val="0"/>
              </a:spcBef>
              <a:spcAft>
                <a:spcPts val="300"/>
              </a:spcAft>
              <a:buFont typeface="Arial" pitchFamily="34" charset="0"/>
              <a:buChar char="•"/>
            </a:pPr>
            <a:r>
              <a:rPr lang="nb-NO" sz="1200" dirty="0">
                <a:solidFill>
                  <a:schemeClr val="tx1">
                    <a:tint val="75000"/>
                  </a:schemeClr>
                </a:solidFill>
              </a:rPr>
              <a:t>Målgruppen er heltidsstudenter med norsk statsborgerskap som er under 35 år, på læresteder tilknyttet 10 samskipnader. Disse representerer 71% av alle studenter  på norske universitet og høyskoler.</a:t>
            </a:r>
          </a:p>
          <a:p>
            <a:pPr marL="174625" lvl="0" indent="-87313">
              <a:lnSpc>
                <a:spcPct val="130000"/>
              </a:lnSpc>
              <a:spcBef>
                <a:spcPct val="0"/>
              </a:spcBef>
              <a:spcAft>
                <a:spcPts val="300"/>
              </a:spcAft>
              <a:buFont typeface="Arial" pitchFamily="34" charset="0"/>
              <a:buChar char="•"/>
            </a:pPr>
            <a:r>
              <a:rPr lang="nb-NO" sz="1200" dirty="0">
                <a:solidFill>
                  <a:schemeClr val="tx1">
                    <a:tint val="75000"/>
                  </a:schemeClr>
                </a:solidFill>
              </a:rPr>
              <a:t>Datainnsamlingen ble gjennomført på internett i perioden fra 24. februar til 27. mars 2014. </a:t>
            </a:r>
            <a:endParaRPr lang="nb-NO" sz="1200" dirty="0" smtClean="0">
              <a:solidFill>
                <a:schemeClr val="tx1">
                  <a:tint val="75000"/>
                </a:schemeClr>
              </a:solidFill>
            </a:endParaRPr>
          </a:p>
          <a:p>
            <a:pPr marL="174625" lvl="0" indent="-87313">
              <a:lnSpc>
                <a:spcPct val="130000"/>
              </a:lnSpc>
              <a:spcBef>
                <a:spcPct val="0"/>
              </a:spcBef>
              <a:spcAft>
                <a:spcPts val="300"/>
              </a:spcAft>
              <a:buFont typeface="Arial" pitchFamily="34" charset="0"/>
              <a:buChar char="•"/>
            </a:pPr>
            <a:r>
              <a:rPr lang="nb-NO" sz="1200" dirty="0" smtClean="0">
                <a:solidFill>
                  <a:schemeClr val="tx1">
                    <a:tint val="75000"/>
                  </a:schemeClr>
                </a:solidFill>
              </a:rPr>
              <a:t>Resultatene er rapportert i en tabellrapport med kommentarer, og i </a:t>
            </a:r>
            <a:r>
              <a:rPr lang="nb-NO" sz="1200" dirty="0" err="1" smtClean="0">
                <a:solidFill>
                  <a:schemeClr val="tx1">
                    <a:tint val="75000"/>
                  </a:schemeClr>
                </a:solidFill>
              </a:rPr>
              <a:t>tilleggsrapporter</a:t>
            </a:r>
            <a:r>
              <a:rPr lang="nb-NO" sz="1200" dirty="0" smtClean="0">
                <a:solidFill>
                  <a:schemeClr val="tx1">
                    <a:tint val="75000"/>
                  </a:schemeClr>
                </a:solidFill>
              </a:rPr>
              <a:t> med grafikk til samskipnadene og lærestedene. </a:t>
            </a:r>
          </a:p>
          <a:p>
            <a:pPr marL="174625" lvl="0" indent="-87313">
              <a:lnSpc>
                <a:spcPct val="130000"/>
              </a:lnSpc>
              <a:spcBef>
                <a:spcPct val="0"/>
              </a:spcBef>
              <a:spcAft>
                <a:spcPts val="300"/>
              </a:spcAft>
              <a:buFont typeface="Arial" pitchFamily="34" charset="0"/>
              <a:buChar char="•"/>
            </a:pPr>
            <a:r>
              <a:rPr lang="nb-NO" sz="1200" dirty="0" smtClean="0">
                <a:solidFill>
                  <a:schemeClr val="tx1">
                    <a:tint val="75000"/>
                  </a:schemeClr>
                </a:solidFill>
              </a:rPr>
              <a:t>Spørreskjemaet er vedlagt.</a:t>
            </a:r>
          </a:p>
          <a:p>
            <a:pPr marL="174625" lvl="0" indent="-87313">
              <a:lnSpc>
                <a:spcPct val="130000"/>
              </a:lnSpc>
              <a:spcBef>
                <a:spcPct val="0"/>
              </a:spcBef>
              <a:spcAft>
                <a:spcPts val="300"/>
              </a:spcAft>
            </a:pPr>
            <a:endParaRPr lang="nb-NO" sz="1200" dirty="0" smtClean="0">
              <a:solidFill>
                <a:schemeClr val="tx1">
                  <a:tint val="75000"/>
                </a:schemeClr>
              </a:solidFill>
            </a:endParaRPr>
          </a:p>
          <a:p>
            <a:pPr marL="174625" lvl="0" indent="-87313">
              <a:lnSpc>
                <a:spcPct val="130000"/>
              </a:lnSpc>
              <a:spcBef>
                <a:spcPct val="0"/>
              </a:spcBef>
              <a:spcAft>
                <a:spcPts val="300"/>
              </a:spcAft>
            </a:pPr>
            <a:endParaRPr lang="nb-NO" sz="1200" dirty="0" smtClean="0">
              <a:solidFill>
                <a:schemeClr val="tx1">
                  <a:tint val="75000"/>
                </a:schemeClr>
              </a:solidFill>
            </a:endParaRPr>
          </a:p>
          <a:p>
            <a:pPr marL="174625" lvl="0" indent="-87313">
              <a:lnSpc>
                <a:spcPct val="130000"/>
              </a:lnSpc>
              <a:spcBef>
                <a:spcPct val="0"/>
              </a:spcBef>
              <a:spcAft>
                <a:spcPts val="300"/>
              </a:spcAft>
            </a:pPr>
            <a:endParaRPr lang="nb-NO" sz="1200" dirty="0">
              <a:solidFill>
                <a:schemeClr val="tx1">
                  <a:tint val="75000"/>
                </a:schemeClr>
              </a:solidFill>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4783" y="3660870"/>
            <a:ext cx="3271713" cy="2665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154" y="980728"/>
            <a:ext cx="2952328" cy="2086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Sylinder 2"/>
          <p:cNvSpPr txBox="1"/>
          <p:nvPr/>
        </p:nvSpPr>
        <p:spPr>
          <a:xfrm>
            <a:off x="346803" y="3872081"/>
            <a:ext cx="1498424" cy="276999"/>
          </a:xfrm>
          <a:prstGeom prst="rect">
            <a:avLst/>
          </a:prstGeom>
          <a:noFill/>
        </p:spPr>
        <p:txBody>
          <a:bodyPr wrap="none" rtlCol="0">
            <a:spAutoFit/>
          </a:bodyPr>
          <a:lstStyle/>
          <a:p>
            <a:r>
              <a:rPr lang="nb-NO" sz="1200" dirty="0" smtClean="0"/>
              <a:t>Svarandel </a:t>
            </a:r>
            <a:r>
              <a:rPr lang="nb-NO" sz="1200" dirty="0" err="1" smtClean="0"/>
              <a:t>SHoT</a:t>
            </a:r>
            <a:r>
              <a:rPr lang="nb-NO" sz="1200" dirty="0" smtClean="0"/>
              <a:t> 2010</a:t>
            </a:r>
            <a:endParaRPr lang="nb-NO" sz="1200" dirty="0"/>
          </a:p>
        </p:txBody>
      </p:sp>
      <p:graphicFrame>
        <p:nvGraphicFramePr>
          <p:cNvPr id="4" name="Objekt 3"/>
          <p:cNvGraphicFramePr>
            <a:graphicFrameLocks noChangeAspect="1"/>
          </p:cNvGraphicFramePr>
          <p:nvPr>
            <p:extLst>
              <p:ext uri="{D42A27DB-BD31-4B8C-83A1-F6EECF244321}">
                <p14:modId xmlns:p14="http://schemas.microsoft.com/office/powerpoint/2010/main" val="1546660111"/>
              </p:ext>
            </p:extLst>
          </p:nvPr>
        </p:nvGraphicFramePr>
        <p:xfrm>
          <a:off x="3635896" y="5301208"/>
          <a:ext cx="914400" cy="714375"/>
        </p:xfrm>
        <a:graphic>
          <a:graphicData uri="http://schemas.openxmlformats.org/presentationml/2006/ole">
            <mc:AlternateContent xmlns:mc="http://schemas.openxmlformats.org/markup-compatibility/2006">
              <mc:Choice xmlns:v="urn:schemas-microsoft-com:vml" Requires="v">
                <p:oleObj spid="_x0000_s1152" name="Dokument" showAsIcon="1" r:id="rId7" imgW="914400" imgH="714240" progId="Word.Document.12">
                  <p:embed/>
                </p:oleObj>
              </mc:Choice>
              <mc:Fallback>
                <p:oleObj name="Dokument" showAsIcon="1" r:id="rId7" imgW="914400" imgH="714240" progId="Word.Document.12">
                  <p:embed/>
                  <p:pic>
                    <p:nvPicPr>
                      <p:cNvPr id="0" name=""/>
                      <p:cNvPicPr/>
                      <p:nvPr/>
                    </p:nvPicPr>
                    <p:blipFill>
                      <a:blip r:embed="rId8"/>
                      <a:stretch>
                        <a:fillRect/>
                      </a:stretch>
                    </p:blipFill>
                    <p:spPr>
                      <a:xfrm>
                        <a:off x="3635896" y="5301208"/>
                        <a:ext cx="914400" cy="71437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20</a:t>
            </a:fld>
            <a:endParaRPr lang="nb-NO" dirty="0"/>
          </a:p>
        </p:txBody>
      </p:sp>
      <p:graphicFrame>
        <p:nvGraphicFramePr>
          <p:cNvPr id="3" name="Diagram 2"/>
          <p:cNvGraphicFramePr/>
          <p:nvPr>
            <p:extLst>
              <p:ext uri="{D42A27DB-BD31-4B8C-83A1-F6EECF244321}">
                <p14:modId xmlns:p14="http://schemas.microsoft.com/office/powerpoint/2010/main" val="3823415176"/>
              </p:ext>
            </p:extLst>
          </p:nvPr>
        </p:nvGraphicFramePr>
        <p:xfrm>
          <a:off x="467544" y="404664"/>
          <a:ext cx="7848872" cy="5760640"/>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Sylinder 3"/>
          <p:cNvSpPr txBox="1"/>
          <p:nvPr/>
        </p:nvSpPr>
        <p:spPr>
          <a:xfrm>
            <a:off x="323528" y="116632"/>
            <a:ext cx="2178353" cy="400110"/>
          </a:xfrm>
          <a:prstGeom prst="rect">
            <a:avLst/>
          </a:prstGeom>
          <a:noFill/>
        </p:spPr>
        <p:txBody>
          <a:bodyPr wrap="none" rtlCol="0">
            <a:spAutoFit/>
          </a:bodyPr>
          <a:lstStyle/>
          <a:p>
            <a:r>
              <a:rPr lang="nb-NO" sz="2000" dirty="0" smtClean="0"/>
              <a:t>Eksamensangst (%)</a:t>
            </a:r>
            <a:endParaRPr lang="nb-NO" sz="2000" dirty="0"/>
          </a:p>
        </p:txBody>
      </p:sp>
      <p:sp>
        <p:nvSpPr>
          <p:cNvPr id="5" name="Rektangel 4"/>
          <p:cNvSpPr/>
          <p:nvPr/>
        </p:nvSpPr>
        <p:spPr>
          <a:xfrm>
            <a:off x="3480556" y="6093296"/>
            <a:ext cx="1667508" cy="276999"/>
          </a:xfrm>
          <a:prstGeom prst="rect">
            <a:avLst/>
          </a:prstGeom>
        </p:spPr>
        <p:txBody>
          <a:bodyPr wrap="none">
            <a:spAutoFit/>
          </a:bodyPr>
          <a:lstStyle/>
          <a:p>
            <a:r>
              <a:rPr lang="nb-NO" sz="1200" i="1" dirty="0">
                <a:solidFill>
                  <a:schemeClr val="bg1">
                    <a:lumMod val="50000"/>
                  </a:schemeClr>
                </a:solidFill>
              </a:rPr>
              <a:t>Har du eksamensangst?</a:t>
            </a:r>
          </a:p>
        </p:txBody>
      </p:sp>
    </p:spTree>
    <p:extLst>
      <p:ext uri="{BB962C8B-B14F-4D97-AF65-F5344CB8AC3E}">
        <p14:creationId xmlns:p14="http://schemas.microsoft.com/office/powerpoint/2010/main" val="37682140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21</a:t>
            </a:fld>
            <a:endParaRPr lang="nb-NO" dirty="0"/>
          </a:p>
        </p:txBody>
      </p:sp>
      <p:graphicFrame>
        <p:nvGraphicFramePr>
          <p:cNvPr id="3" name="Diagram 2"/>
          <p:cNvGraphicFramePr/>
          <p:nvPr>
            <p:extLst>
              <p:ext uri="{D42A27DB-BD31-4B8C-83A1-F6EECF244321}">
                <p14:modId xmlns:p14="http://schemas.microsoft.com/office/powerpoint/2010/main" val="339071073"/>
              </p:ext>
            </p:extLst>
          </p:nvPr>
        </p:nvGraphicFramePr>
        <p:xfrm>
          <a:off x="467544" y="476672"/>
          <a:ext cx="7848872" cy="5616624"/>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Sylinder 3"/>
          <p:cNvSpPr txBox="1"/>
          <p:nvPr/>
        </p:nvSpPr>
        <p:spPr>
          <a:xfrm>
            <a:off x="323528" y="116632"/>
            <a:ext cx="3591689" cy="400110"/>
          </a:xfrm>
          <a:prstGeom prst="rect">
            <a:avLst/>
          </a:prstGeom>
          <a:noFill/>
        </p:spPr>
        <p:txBody>
          <a:bodyPr wrap="none" rtlCol="0">
            <a:spAutoFit/>
          </a:bodyPr>
          <a:lstStyle/>
          <a:p>
            <a:r>
              <a:rPr lang="nb-NO" sz="2000" dirty="0" smtClean="0"/>
              <a:t>Redsel for muntlige fremlegg (%)</a:t>
            </a:r>
            <a:endParaRPr lang="nb-NO" sz="2000" dirty="0"/>
          </a:p>
        </p:txBody>
      </p:sp>
      <p:sp>
        <p:nvSpPr>
          <p:cNvPr id="5" name="Rektangel 4"/>
          <p:cNvSpPr/>
          <p:nvPr/>
        </p:nvSpPr>
        <p:spPr>
          <a:xfrm>
            <a:off x="2085546" y="6100837"/>
            <a:ext cx="5976664" cy="276999"/>
          </a:xfrm>
          <a:prstGeom prst="rect">
            <a:avLst/>
          </a:prstGeom>
        </p:spPr>
        <p:txBody>
          <a:bodyPr wrap="square">
            <a:spAutoFit/>
          </a:bodyPr>
          <a:lstStyle/>
          <a:p>
            <a:r>
              <a:rPr lang="nb-NO" sz="1200" i="1" dirty="0">
                <a:solidFill>
                  <a:schemeClr val="bg1">
                    <a:lumMod val="50000"/>
                  </a:schemeClr>
                </a:solidFill>
              </a:rPr>
              <a:t>Er du redd for muntlige fremlegg eller å ta ordet i faglige sammenhenger?</a:t>
            </a:r>
          </a:p>
        </p:txBody>
      </p:sp>
    </p:spTree>
    <p:extLst>
      <p:ext uri="{BB962C8B-B14F-4D97-AF65-F5344CB8AC3E}">
        <p14:creationId xmlns:p14="http://schemas.microsoft.com/office/powerpoint/2010/main" val="6501951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22</a:t>
            </a:fld>
            <a:endParaRPr lang="nb-NO" dirty="0"/>
          </a:p>
        </p:txBody>
      </p:sp>
      <p:graphicFrame>
        <p:nvGraphicFramePr>
          <p:cNvPr id="4" name="Diagram 3"/>
          <p:cNvGraphicFramePr/>
          <p:nvPr>
            <p:extLst>
              <p:ext uri="{D42A27DB-BD31-4B8C-83A1-F6EECF244321}">
                <p14:modId xmlns:p14="http://schemas.microsoft.com/office/powerpoint/2010/main" val="3555242579"/>
              </p:ext>
            </p:extLst>
          </p:nvPr>
        </p:nvGraphicFramePr>
        <p:xfrm>
          <a:off x="130170" y="692696"/>
          <a:ext cx="8762310" cy="5256584"/>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Sylinder 4"/>
          <p:cNvSpPr txBox="1"/>
          <p:nvPr/>
        </p:nvSpPr>
        <p:spPr>
          <a:xfrm>
            <a:off x="323528" y="116632"/>
            <a:ext cx="7999306" cy="400110"/>
          </a:xfrm>
          <a:prstGeom prst="rect">
            <a:avLst/>
          </a:prstGeom>
          <a:noFill/>
        </p:spPr>
        <p:txBody>
          <a:bodyPr wrap="none" rtlCol="0">
            <a:spAutoFit/>
          </a:bodyPr>
          <a:lstStyle/>
          <a:p>
            <a:r>
              <a:rPr lang="nb-NO" sz="2000" dirty="0" smtClean="0"/>
              <a:t>Bruk av prestasjonsfremmende medikament på studiet (% - forkortet skala)</a:t>
            </a:r>
            <a:endParaRPr lang="nb-NO" sz="2000" dirty="0"/>
          </a:p>
        </p:txBody>
      </p:sp>
      <p:sp>
        <p:nvSpPr>
          <p:cNvPr id="3" name="Rektangel 2"/>
          <p:cNvSpPr/>
          <p:nvPr/>
        </p:nvSpPr>
        <p:spPr>
          <a:xfrm>
            <a:off x="1475656" y="5919663"/>
            <a:ext cx="6030416" cy="461665"/>
          </a:xfrm>
          <a:prstGeom prst="rect">
            <a:avLst/>
          </a:prstGeom>
        </p:spPr>
        <p:txBody>
          <a:bodyPr wrap="square">
            <a:spAutoFit/>
          </a:bodyPr>
          <a:lstStyle/>
          <a:p>
            <a:r>
              <a:rPr lang="nb-NO" sz="1200" i="1" dirty="0">
                <a:solidFill>
                  <a:schemeClr val="bg1">
                    <a:lumMod val="50000"/>
                  </a:schemeClr>
                </a:solidFill>
              </a:rPr>
              <a:t>Har du i løpet av studietiden brukt legemidler enten for å øke konsentrasjonsevnen, våkenhet og heve energinivået, eller for å roe deg ned før eksamener/presentasjoner?</a:t>
            </a:r>
          </a:p>
        </p:txBody>
      </p:sp>
    </p:spTree>
    <p:extLst>
      <p:ext uri="{BB962C8B-B14F-4D97-AF65-F5344CB8AC3E}">
        <p14:creationId xmlns:p14="http://schemas.microsoft.com/office/powerpoint/2010/main" val="16488467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23</a:t>
            </a:fld>
            <a:endParaRPr lang="nb-NO" dirty="0"/>
          </a:p>
        </p:txBody>
      </p:sp>
      <p:sp>
        <p:nvSpPr>
          <p:cNvPr id="3" name="TekstSylinder 2"/>
          <p:cNvSpPr txBox="1"/>
          <p:nvPr/>
        </p:nvSpPr>
        <p:spPr>
          <a:xfrm>
            <a:off x="323528" y="116632"/>
            <a:ext cx="4488729" cy="400110"/>
          </a:xfrm>
          <a:prstGeom prst="rect">
            <a:avLst/>
          </a:prstGeom>
          <a:noFill/>
        </p:spPr>
        <p:txBody>
          <a:bodyPr wrap="none" rtlCol="0">
            <a:spAutoFit/>
          </a:bodyPr>
          <a:lstStyle/>
          <a:p>
            <a:r>
              <a:rPr lang="nb-NO" sz="2000" dirty="0" smtClean="0"/>
              <a:t>Trivsel med boforholdene (poeng 0 - 100)</a:t>
            </a:r>
            <a:endParaRPr lang="nb-NO" sz="2000" dirty="0"/>
          </a:p>
        </p:txBody>
      </p:sp>
      <p:graphicFrame>
        <p:nvGraphicFramePr>
          <p:cNvPr id="4" name="Diagram 3"/>
          <p:cNvGraphicFramePr/>
          <p:nvPr>
            <p:extLst>
              <p:ext uri="{D42A27DB-BD31-4B8C-83A1-F6EECF244321}">
                <p14:modId xmlns:p14="http://schemas.microsoft.com/office/powerpoint/2010/main" val="479346984"/>
              </p:ext>
            </p:extLst>
          </p:nvPr>
        </p:nvGraphicFramePr>
        <p:xfrm>
          <a:off x="323528" y="637189"/>
          <a:ext cx="8136904" cy="5472608"/>
        </p:xfrm>
        <a:graphic>
          <a:graphicData uri="http://schemas.openxmlformats.org/drawingml/2006/chart">
            <c:chart xmlns:c="http://schemas.openxmlformats.org/drawingml/2006/chart" xmlns:r="http://schemas.openxmlformats.org/officeDocument/2006/relationships" r:id="rId2"/>
          </a:graphicData>
        </a:graphic>
      </p:graphicFrame>
      <p:sp>
        <p:nvSpPr>
          <p:cNvPr id="5" name="Rektangel 4"/>
          <p:cNvSpPr/>
          <p:nvPr/>
        </p:nvSpPr>
        <p:spPr>
          <a:xfrm>
            <a:off x="3059832" y="6093296"/>
            <a:ext cx="2822504" cy="276999"/>
          </a:xfrm>
          <a:prstGeom prst="rect">
            <a:avLst/>
          </a:prstGeom>
        </p:spPr>
        <p:txBody>
          <a:bodyPr wrap="none">
            <a:spAutoFit/>
          </a:bodyPr>
          <a:lstStyle/>
          <a:p>
            <a:r>
              <a:rPr lang="nb-NO" sz="1200" i="1" dirty="0">
                <a:solidFill>
                  <a:schemeClr val="bg1">
                    <a:lumMod val="50000"/>
                  </a:schemeClr>
                </a:solidFill>
              </a:rPr>
              <a:t>Hvor godt trives du med boligsituasjonen?</a:t>
            </a:r>
          </a:p>
        </p:txBody>
      </p:sp>
    </p:spTree>
    <p:extLst>
      <p:ext uri="{BB962C8B-B14F-4D97-AF65-F5344CB8AC3E}">
        <p14:creationId xmlns:p14="http://schemas.microsoft.com/office/powerpoint/2010/main" val="34410569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467698680"/>
              </p:ext>
            </p:extLst>
          </p:nvPr>
        </p:nvGraphicFramePr>
        <p:xfrm>
          <a:off x="467544" y="476672"/>
          <a:ext cx="7848872" cy="5472608"/>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Sylinder 2"/>
          <p:cNvSpPr txBox="1"/>
          <p:nvPr/>
        </p:nvSpPr>
        <p:spPr>
          <a:xfrm>
            <a:off x="429238" y="116632"/>
            <a:ext cx="1796261" cy="400110"/>
          </a:xfrm>
          <a:prstGeom prst="rect">
            <a:avLst/>
          </a:prstGeom>
          <a:noFill/>
        </p:spPr>
        <p:txBody>
          <a:bodyPr wrap="none" rtlCol="0">
            <a:spAutoFit/>
          </a:bodyPr>
          <a:lstStyle/>
          <a:p>
            <a:r>
              <a:rPr lang="nb-NO" sz="2000" dirty="0" smtClean="0"/>
              <a:t>Livskvalitet (%)</a:t>
            </a:r>
            <a:endParaRPr lang="nb-NO" sz="2000" dirty="0"/>
          </a:p>
        </p:txBody>
      </p:sp>
      <p:sp>
        <p:nvSpPr>
          <p:cNvPr id="4" name="Plassholder for lysbildenummer 3"/>
          <p:cNvSpPr>
            <a:spLocks noGrp="1"/>
          </p:cNvSpPr>
          <p:nvPr>
            <p:ph type="sldNum" sz="quarter" idx="4"/>
          </p:nvPr>
        </p:nvSpPr>
        <p:spPr/>
        <p:txBody>
          <a:bodyPr/>
          <a:lstStyle/>
          <a:p>
            <a:fld id="{AFE8F94D-F3D7-4644-A710-F5E14A17E550}" type="slidenum">
              <a:rPr lang="nb-NO" smtClean="0"/>
              <a:pPr/>
              <a:t>24</a:t>
            </a:fld>
            <a:endParaRPr lang="nb-NO" dirty="0"/>
          </a:p>
        </p:txBody>
      </p:sp>
      <p:sp>
        <p:nvSpPr>
          <p:cNvPr id="5" name="Rectangle 3"/>
          <p:cNvSpPr txBox="1">
            <a:spLocks noChangeArrowheads="1"/>
          </p:cNvSpPr>
          <p:nvPr/>
        </p:nvSpPr>
        <p:spPr>
          <a:xfrm>
            <a:off x="971600" y="5589240"/>
            <a:ext cx="7560840" cy="792088"/>
          </a:xfrm>
          <a:prstGeom prst="rect">
            <a:avLst/>
          </a:prstGeom>
        </p:spPr>
        <p:txBody>
          <a:bodyPr vert="horz" lIns="91440" tIns="45720" rIns="91440" bIns="45720" rtlCol="0">
            <a:noAutofit/>
          </a:bodyPr>
          <a:lstStyle/>
          <a:p>
            <a:pPr marL="174625" lvl="0" indent="-87313">
              <a:lnSpc>
                <a:spcPct val="120000"/>
              </a:lnSpc>
              <a:spcBef>
                <a:spcPct val="0"/>
              </a:spcBef>
              <a:spcAft>
                <a:spcPts val="600"/>
              </a:spcAft>
              <a:buFont typeface="Arial" pitchFamily="34" charset="0"/>
              <a:buChar char="•"/>
              <a:defRPr/>
            </a:pPr>
            <a:r>
              <a:rPr lang="nb-NO" sz="1100" dirty="0" smtClean="0">
                <a:solidFill>
                  <a:schemeClr val="tx1">
                    <a:tint val="75000"/>
                  </a:schemeClr>
                </a:solidFill>
              </a:rPr>
              <a:t>Livskvalitet ble målt med den norske versjonen av ’The </a:t>
            </a:r>
            <a:r>
              <a:rPr lang="nb-NO" sz="1100" dirty="0" err="1" smtClean="0">
                <a:solidFill>
                  <a:schemeClr val="tx1">
                    <a:tint val="75000"/>
                  </a:schemeClr>
                </a:solidFill>
              </a:rPr>
              <a:t>Satisfaction</a:t>
            </a:r>
            <a:r>
              <a:rPr lang="nb-NO" sz="1100" dirty="0" smtClean="0">
                <a:solidFill>
                  <a:schemeClr val="tx1">
                    <a:tint val="75000"/>
                  </a:schemeClr>
                </a:solidFill>
              </a:rPr>
              <a:t> </a:t>
            </a:r>
            <a:r>
              <a:rPr lang="nb-NO" sz="1100" dirty="0" err="1" smtClean="0">
                <a:solidFill>
                  <a:schemeClr val="tx1">
                    <a:tint val="75000"/>
                  </a:schemeClr>
                </a:solidFill>
              </a:rPr>
              <a:t>with</a:t>
            </a:r>
            <a:r>
              <a:rPr lang="nb-NO" sz="1100" dirty="0" smtClean="0">
                <a:solidFill>
                  <a:schemeClr val="tx1">
                    <a:tint val="75000"/>
                  </a:schemeClr>
                </a:solidFill>
              </a:rPr>
              <a:t> Life </a:t>
            </a:r>
            <a:r>
              <a:rPr lang="nb-NO" sz="1100" dirty="0" err="1" smtClean="0">
                <a:solidFill>
                  <a:schemeClr val="tx1">
                    <a:tint val="75000"/>
                  </a:schemeClr>
                </a:solidFill>
              </a:rPr>
              <a:t>Scale</a:t>
            </a:r>
            <a:r>
              <a:rPr lang="nb-NO" sz="1100" dirty="0" smtClean="0">
                <a:solidFill>
                  <a:schemeClr val="tx1">
                    <a:tint val="75000"/>
                  </a:schemeClr>
                </a:solidFill>
              </a:rPr>
              <a:t>’. Denne består av 5 påstander hvor studenten rangerer sin generelle tilfredshet med livet på en 7-punkts skala som går fra ’Stemmer dårlig (1)’ til ’Stemmer perfekt (7)’. Det som måles er studentens  vurdering av egen livskvalitet ut fra ens egne kriterier. Se Q49 i </a:t>
            </a:r>
            <a:r>
              <a:rPr lang="nb-NO" sz="1100" dirty="0">
                <a:solidFill>
                  <a:schemeClr val="tx1">
                    <a:tint val="75000"/>
                  </a:schemeClr>
                </a:solidFill>
              </a:rPr>
              <a:t>spørreskjemaet. Vi har benyttet de samme kuttverdiene som </a:t>
            </a:r>
            <a:r>
              <a:rPr lang="nb-NO" sz="1100" dirty="0" err="1">
                <a:solidFill>
                  <a:schemeClr val="tx1">
                    <a:tint val="75000"/>
                  </a:schemeClr>
                </a:solidFill>
              </a:rPr>
              <a:t>Diener</a:t>
            </a:r>
            <a:r>
              <a:rPr lang="nb-NO" sz="1100" dirty="0">
                <a:solidFill>
                  <a:schemeClr val="tx1">
                    <a:tint val="75000"/>
                  </a:schemeClr>
                </a:solidFill>
              </a:rPr>
              <a:t> (1985) for intervallene: 5-9: Svært dårlig, 10-14: Dårlig, 15-19: Litt under middels, 20-24: Middels, 25-29: God, 30-35: Svært god. </a:t>
            </a:r>
            <a:endParaRPr kumimoji="0" lang="nb-NO" sz="11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750668201"/>
              </p:ext>
            </p:extLst>
          </p:nvPr>
        </p:nvGraphicFramePr>
        <p:xfrm>
          <a:off x="107504" y="332656"/>
          <a:ext cx="8640960"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Sylinder 2"/>
          <p:cNvSpPr txBox="1"/>
          <p:nvPr/>
        </p:nvSpPr>
        <p:spPr>
          <a:xfrm>
            <a:off x="395536" y="44624"/>
            <a:ext cx="3917996" cy="400110"/>
          </a:xfrm>
          <a:prstGeom prst="rect">
            <a:avLst/>
          </a:prstGeom>
          <a:noFill/>
        </p:spPr>
        <p:txBody>
          <a:bodyPr wrap="none" rtlCol="0">
            <a:spAutoFit/>
          </a:bodyPr>
          <a:lstStyle/>
          <a:p>
            <a:r>
              <a:rPr lang="nb-NO" sz="2000" dirty="0" smtClean="0"/>
              <a:t>Psykiske symptomplager (HSCL)  (%)</a:t>
            </a:r>
            <a:endParaRPr lang="nb-NO" sz="2000" dirty="0"/>
          </a:p>
        </p:txBody>
      </p:sp>
      <p:sp>
        <p:nvSpPr>
          <p:cNvPr id="4" name="Plassholder for lysbildenummer 3"/>
          <p:cNvSpPr>
            <a:spLocks noGrp="1"/>
          </p:cNvSpPr>
          <p:nvPr>
            <p:ph type="sldNum" sz="quarter" idx="4"/>
          </p:nvPr>
        </p:nvSpPr>
        <p:spPr/>
        <p:txBody>
          <a:bodyPr/>
          <a:lstStyle/>
          <a:p>
            <a:fld id="{AFE8F94D-F3D7-4644-A710-F5E14A17E550}" type="slidenum">
              <a:rPr lang="nb-NO" smtClean="0"/>
              <a:pPr/>
              <a:t>25</a:t>
            </a:fld>
            <a:endParaRPr lang="nb-NO" dirty="0"/>
          </a:p>
        </p:txBody>
      </p:sp>
      <p:sp>
        <p:nvSpPr>
          <p:cNvPr id="5" name="Rectangle 3"/>
          <p:cNvSpPr txBox="1">
            <a:spLocks noChangeArrowheads="1"/>
          </p:cNvSpPr>
          <p:nvPr/>
        </p:nvSpPr>
        <p:spPr>
          <a:xfrm>
            <a:off x="899592" y="4941168"/>
            <a:ext cx="8208912" cy="1368152"/>
          </a:xfrm>
          <a:prstGeom prst="rect">
            <a:avLst/>
          </a:prstGeom>
          <a:noFill/>
        </p:spPr>
        <p:txBody>
          <a:bodyPr vert="horz" lIns="91440" tIns="45720" rIns="91440" bIns="45720" rtlCol="0">
            <a:noAutofit/>
          </a:bodyPr>
          <a:lstStyle/>
          <a:p>
            <a:pPr marL="174625" lvl="0" indent="-87313">
              <a:lnSpc>
                <a:spcPct val="110000"/>
              </a:lnSpc>
              <a:spcBef>
                <a:spcPct val="0"/>
              </a:spcBef>
              <a:buFont typeface="Arial" pitchFamily="34" charset="0"/>
              <a:buChar char="•"/>
              <a:defRPr/>
            </a:pPr>
            <a:r>
              <a:rPr lang="nb-NO" sz="1100" dirty="0" smtClean="0">
                <a:solidFill>
                  <a:schemeClr val="tx1">
                    <a:tint val="75000"/>
                  </a:schemeClr>
                </a:solidFill>
              </a:rPr>
              <a:t>HSCL-25 (Hopkins Symptom </a:t>
            </a:r>
            <a:r>
              <a:rPr lang="nb-NO" sz="1100" dirty="0" err="1" smtClean="0">
                <a:solidFill>
                  <a:schemeClr val="tx1">
                    <a:tint val="75000"/>
                  </a:schemeClr>
                </a:solidFill>
              </a:rPr>
              <a:t>Check-List</a:t>
            </a:r>
            <a:r>
              <a:rPr lang="nb-NO" sz="1100" dirty="0" smtClean="0">
                <a:solidFill>
                  <a:schemeClr val="tx1">
                    <a:tint val="75000"/>
                  </a:schemeClr>
                </a:solidFill>
              </a:rPr>
              <a:t>, </a:t>
            </a:r>
            <a:r>
              <a:rPr lang="nb-NO" sz="1100" dirty="0" err="1" smtClean="0">
                <a:solidFill>
                  <a:schemeClr val="tx1">
                    <a:tint val="75000"/>
                  </a:schemeClr>
                </a:solidFill>
              </a:rPr>
              <a:t>Derogatis</a:t>
            </a:r>
            <a:r>
              <a:rPr lang="nb-NO" sz="1100" dirty="0" smtClean="0">
                <a:solidFill>
                  <a:schemeClr val="tx1">
                    <a:tint val="75000"/>
                  </a:schemeClr>
                </a:solidFill>
              </a:rPr>
              <a:t> m.fl., 1974) måler egenrapporterte psykiske symptomplager to siste ukene. Verktøyet omfatter 25 spørsmål om ulike symptomer eller plager. Hvert spørsmål skåres med verdier fra 1 (ikke plaget) til 4 (svært mye plaget) i løpet av de to siste ukene. Se Q31 i spørreskjemaet.  En gjennomsnittsskår over 1,75 brukes tradisjonelt som grenseverdi for det som anses som alvorlige psykiske plager. </a:t>
            </a:r>
          </a:p>
          <a:p>
            <a:pPr marL="174625" lvl="0" indent="-87313">
              <a:lnSpc>
                <a:spcPct val="110000"/>
              </a:lnSpc>
              <a:spcBef>
                <a:spcPct val="0"/>
              </a:spcBef>
              <a:buFont typeface="Arial" pitchFamily="34" charset="0"/>
              <a:buChar char="•"/>
              <a:defRPr/>
            </a:pPr>
            <a:r>
              <a:rPr lang="nb-NO" sz="1100" dirty="0" smtClean="0">
                <a:solidFill>
                  <a:schemeClr val="tx1">
                    <a:tint val="75000"/>
                  </a:schemeClr>
                </a:solidFill>
              </a:rPr>
              <a:t>Her benytter vi imidlertid en tredeling av de gjennomsnittlige belastningsskårene. Dette for å nyansere det presenterte symptombildet. Studentene som skårer over 1,75 faller i en gruppe der man regner med at de har opplevd psykisk symptomer de to siste ukene i en belastende grad, men som kan være av forbigående art. Hos de som skårer over 2,00 i gjennomsnitt er symptomene som regel mer alvorlige og stabile.</a:t>
            </a:r>
          </a:p>
          <a:p>
            <a:pPr marL="174625" lvl="0" indent="-87313">
              <a:lnSpc>
                <a:spcPct val="110000"/>
              </a:lnSpc>
              <a:spcBef>
                <a:spcPct val="0"/>
              </a:spcBef>
              <a:buFont typeface="Arial" pitchFamily="34" charset="0"/>
              <a:buChar char="•"/>
              <a:defRPr/>
            </a:pPr>
            <a:r>
              <a:rPr lang="nb-NO" sz="1100" dirty="0" smtClean="0">
                <a:solidFill>
                  <a:schemeClr val="tx1">
                    <a:tint val="75000"/>
                  </a:schemeClr>
                </a:solidFill>
              </a:rPr>
              <a:t>I tillegg har vi skilt ut de som har </a:t>
            </a:r>
            <a:r>
              <a:rPr lang="nb-NO" sz="1100" i="1" dirty="0" smtClean="0">
                <a:solidFill>
                  <a:schemeClr val="tx1">
                    <a:tint val="75000"/>
                  </a:schemeClr>
                </a:solidFill>
              </a:rPr>
              <a:t>mange</a:t>
            </a:r>
            <a:r>
              <a:rPr lang="nb-NO" sz="1100" dirty="0" smtClean="0">
                <a:solidFill>
                  <a:schemeClr val="tx1">
                    <a:tint val="75000"/>
                  </a:schemeClr>
                </a:solidFill>
              </a:rPr>
              <a:t> symptomplager, dvs. plages en god del – eller svært mye av minst 13 av de 25 symptomene. Dette gir et  meget konservativt estimat.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nvSpPr>
        <p:spPr>
          <a:xfrm>
            <a:off x="395536" y="44624"/>
            <a:ext cx="3826817" cy="400110"/>
          </a:xfrm>
          <a:prstGeom prst="rect">
            <a:avLst/>
          </a:prstGeom>
          <a:noFill/>
        </p:spPr>
        <p:txBody>
          <a:bodyPr wrap="none" rtlCol="0">
            <a:spAutoFit/>
          </a:bodyPr>
          <a:lstStyle/>
          <a:p>
            <a:r>
              <a:rPr lang="nb-NO" sz="2000" dirty="0" smtClean="0"/>
              <a:t>Vurdering av egen fysiske helse (%)</a:t>
            </a:r>
            <a:endParaRPr lang="nb-NO" sz="2000" dirty="0"/>
          </a:p>
        </p:txBody>
      </p:sp>
      <p:sp>
        <p:nvSpPr>
          <p:cNvPr id="4" name="Plassholder for lysbildenummer 3"/>
          <p:cNvSpPr>
            <a:spLocks noGrp="1"/>
          </p:cNvSpPr>
          <p:nvPr>
            <p:ph type="sldNum" sz="quarter" idx="4"/>
          </p:nvPr>
        </p:nvSpPr>
        <p:spPr/>
        <p:txBody>
          <a:bodyPr/>
          <a:lstStyle/>
          <a:p>
            <a:fld id="{AFE8F94D-F3D7-4644-A710-F5E14A17E550}" type="slidenum">
              <a:rPr lang="nb-NO" smtClean="0"/>
              <a:pPr/>
              <a:t>26</a:t>
            </a:fld>
            <a:endParaRPr lang="nb-NO" dirty="0"/>
          </a:p>
        </p:txBody>
      </p:sp>
      <p:graphicFrame>
        <p:nvGraphicFramePr>
          <p:cNvPr id="8" name="Diagram 7"/>
          <p:cNvGraphicFramePr/>
          <p:nvPr>
            <p:extLst>
              <p:ext uri="{D42A27DB-BD31-4B8C-83A1-F6EECF244321}">
                <p14:modId xmlns:p14="http://schemas.microsoft.com/office/powerpoint/2010/main" val="244954095"/>
              </p:ext>
            </p:extLst>
          </p:nvPr>
        </p:nvGraphicFramePr>
        <p:xfrm>
          <a:off x="323528" y="404664"/>
          <a:ext cx="8208912" cy="5616624"/>
        </p:xfrm>
        <a:graphic>
          <a:graphicData uri="http://schemas.openxmlformats.org/drawingml/2006/chart">
            <c:chart xmlns:c="http://schemas.openxmlformats.org/drawingml/2006/chart" xmlns:r="http://schemas.openxmlformats.org/officeDocument/2006/relationships" r:id="rId2"/>
          </a:graphicData>
        </a:graphic>
      </p:graphicFrame>
      <p:sp>
        <p:nvSpPr>
          <p:cNvPr id="2" name="Rektangel 1"/>
          <p:cNvSpPr/>
          <p:nvPr/>
        </p:nvSpPr>
        <p:spPr>
          <a:xfrm>
            <a:off x="1691680" y="6104329"/>
            <a:ext cx="5598368" cy="276999"/>
          </a:xfrm>
          <a:prstGeom prst="rect">
            <a:avLst/>
          </a:prstGeom>
        </p:spPr>
        <p:txBody>
          <a:bodyPr wrap="square">
            <a:spAutoFit/>
          </a:bodyPr>
          <a:lstStyle/>
          <a:p>
            <a:r>
              <a:rPr lang="nb-NO" sz="1200" i="1" dirty="0">
                <a:solidFill>
                  <a:schemeClr val="bg1">
                    <a:lumMod val="50000"/>
                  </a:schemeClr>
                </a:solidFill>
              </a:rPr>
              <a:t>Hvordan vurderer du din egen fysiske helse i sin alminnelighet? Vil du si at den er ...</a:t>
            </a:r>
          </a:p>
        </p:txBody>
      </p:sp>
    </p:spTree>
    <p:extLst>
      <p:ext uri="{BB962C8B-B14F-4D97-AF65-F5344CB8AC3E}">
        <p14:creationId xmlns:p14="http://schemas.microsoft.com/office/powerpoint/2010/main" val="40335497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27</a:t>
            </a:fld>
            <a:endParaRPr lang="nb-NO" dirty="0"/>
          </a:p>
        </p:txBody>
      </p:sp>
      <p:sp>
        <p:nvSpPr>
          <p:cNvPr id="6" name="TekstSylinder 5"/>
          <p:cNvSpPr txBox="1"/>
          <p:nvPr/>
        </p:nvSpPr>
        <p:spPr>
          <a:xfrm>
            <a:off x="393638" y="243739"/>
            <a:ext cx="5446299" cy="400110"/>
          </a:xfrm>
          <a:prstGeom prst="rect">
            <a:avLst/>
          </a:prstGeom>
          <a:noFill/>
        </p:spPr>
        <p:txBody>
          <a:bodyPr wrap="none" rtlCol="0">
            <a:spAutoFit/>
          </a:bodyPr>
          <a:lstStyle/>
          <a:p>
            <a:r>
              <a:rPr lang="nb-NO" sz="2000" dirty="0" smtClean="0"/>
              <a:t>Varig </a:t>
            </a:r>
            <a:r>
              <a:rPr lang="nb-NO" sz="2000" dirty="0"/>
              <a:t>skade, sykdom eller </a:t>
            </a:r>
            <a:r>
              <a:rPr lang="nb-NO" sz="2000" dirty="0" smtClean="0"/>
              <a:t>funksjonsnedsettelse (%)</a:t>
            </a:r>
            <a:endParaRPr lang="nb-NO" sz="2000" dirty="0"/>
          </a:p>
        </p:txBody>
      </p:sp>
      <p:sp>
        <p:nvSpPr>
          <p:cNvPr id="3" name="Rektangel 2"/>
          <p:cNvSpPr/>
          <p:nvPr/>
        </p:nvSpPr>
        <p:spPr>
          <a:xfrm>
            <a:off x="1763688" y="1124744"/>
            <a:ext cx="4572000" cy="276999"/>
          </a:xfrm>
          <a:prstGeom prst="rect">
            <a:avLst/>
          </a:prstGeom>
        </p:spPr>
        <p:txBody>
          <a:bodyPr>
            <a:spAutoFit/>
          </a:bodyPr>
          <a:lstStyle/>
          <a:p>
            <a:r>
              <a:rPr lang="nb-NO" sz="1200" i="1" dirty="0">
                <a:solidFill>
                  <a:schemeClr val="bg1">
                    <a:lumMod val="50000"/>
                  </a:schemeClr>
                </a:solidFill>
              </a:rPr>
              <a:t>Har du varig skade, sykdom eller funksjonsnedsettelse?</a:t>
            </a:r>
          </a:p>
        </p:txBody>
      </p:sp>
      <p:graphicFrame>
        <p:nvGraphicFramePr>
          <p:cNvPr id="4" name="Tabell 3"/>
          <p:cNvGraphicFramePr>
            <a:graphicFrameLocks noGrp="1"/>
          </p:cNvGraphicFramePr>
          <p:nvPr>
            <p:extLst>
              <p:ext uri="{D42A27DB-BD31-4B8C-83A1-F6EECF244321}">
                <p14:modId xmlns:p14="http://schemas.microsoft.com/office/powerpoint/2010/main" val="2089468853"/>
              </p:ext>
            </p:extLst>
          </p:nvPr>
        </p:nvGraphicFramePr>
        <p:xfrm>
          <a:off x="1568450" y="1895475"/>
          <a:ext cx="6007100" cy="3067050"/>
        </p:xfrm>
        <a:graphic>
          <a:graphicData uri="http://schemas.openxmlformats.org/drawingml/2006/table">
            <a:tbl>
              <a:tblPr>
                <a:tableStyleId>{5C22544A-7EE6-4342-B048-85BDC9FD1C3A}</a:tableStyleId>
              </a:tblPr>
              <a:tblGrid>
                <a:gridCol w="1206500"/>
                <a:gridCol w="533400"/>
                <a:gridCol w="533400"/>
                <a:gridCol w="533400"/>
                <a:gridCol w="533400"/>
                <a:gridCol w="533400"/>
                <a:gridCol w="533400"/>
                <a:gridCol w="533400"/>
                <a:gridCol w="533400"/>
                <a:gridCol w="533400"/>
              </a:tblGrid>
              <a:tr h="1352550">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dirty="0" err="1">
                          <a:effectLst/>
                        </a:rPr>
                        <a:t>Bevegelseshemming</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err="1">
                          <a:effectLst/>
                        </a:rPr>
                        <a:t>Betydelig</a:t>
                      </a:r>
                      <a:r>
                        <a:rPr lang="en-US" sz="1100" u="none" strike="noStrike" dirty="0">
                          <a:effectLst/>
                        </a:rPr>
                        <a:t> </a:t>
                      </a:r>
                      <a:r>
                        <a:rPr lang="en-US" sz="1100" u="none" strike="noStrike" dirty="0" err="1">
                          <a:effectLst/>
                        </a:rPr>
                        <a:t>nedsatt</a:t>
                      </a:r>
                      <a:r>
                        <a:rPr lang="en-US" sz="1100" u="none" strike="noStrike" dirty="0">
                          <a:effectLst/>
                        </a:rPr>
                        <a:t> </a:t>
                      </a:r>
                      <a:r>
                        <a:rPr lang="en-US" sz="1100" u="none" strike="noStrike" dirty="0" err="1">
                          <a:effectLst/>
                        </a:rPr>
                        <a:t>syn</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err="1">
                          <a:effectLst/>
                        </a:rPr>
                        <a:t>Betydelig</a:t>
                      </a:r>
                      <a:r>
                        <a:rPr lang="en-US" sz="1100" u="none" strike="noStrike" dirty="0">
                          <a:effectLst/>
                        </a:rPr>
                        <a:t> </a:t>
                      </a:r>
                      <a:r>
                        <a:rPr lang="en-US" sz="1100" u="none" strike="noStrike" dirty="0" err="1">
                          <a:effectLst/>
                        </a:rPr>
                        <a:t>nedsatt</a:t>
                      </a:r>
                      <a:r>
                        <a:rPr lang="en-US" sz="1100" u="none" strike="noStrike" dirty="0">
                          <a:effectLst/>
                        </a:rPr>
                        <a:t> </a:t>
                      </a:r>
                      <a:r>
                        <a:rPr lang="en-US" sz="1100" u="none" strike="noStrike" dirty="0" err="1">
                          <a:effectLst/>
                        </a:rPr>
                        <a:t>hørsel</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err="1">
                          <a:effectLst/>
                        </a:rPr>
                        <a:t>Allergi</a:t>
                      </a:r>
                      <a:r>
                        <a:rPr lang="en-US" sz="1100" u="none" strike="noStrike" dirty="0">
                          <a:effectLst/>
                        </a:rPr>
                        <a:t>, </a:t>
                      </a:r>
                      <a:r>
                        <a:rPr lang="en-US" sz="1100" u="none" strike="noStrike" dirty="0" err="1">
                          <a:effectLst/>
                        </a:rPr>
                        <a:t>astma</a:t>
                      </a:r>
                      <a:r>
                        <a:rPr lang="en-US" sz="1100" u="none" strike="noStrike" dirty="0">
                          <a:effectLst/>
                        </a:rPr>
                        <a:t> </a:t>
                      </a:r>
                      <a:r>
                        <a:rPr lang="en-US" sz="1100" u="none" strike="noStrike" dirty="0" err="1">
                          <a:effectLst/>
                        </a:rPr>
                        <a:t>eller</a:t>
                      </a:r>
                      <a:r>
                        <a:rPr lang="en-US" sz="1100" u="none" strike="noStrike" dirty="0">
                          <a:effectLst/>
                        </a:rPr>
                        <a:t> </a:t>
                      </a:r>
                      <a:r>
                        <a:rPr lang="en-US" sz="1100" u="none" strike="noStrike" dirty="0" err="1">
                          <a:effectLst/>
                        </a:rPr>
                        <a:t>eksem</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err="1">
                          <a:effectLst/>
                        </a:rPr>
                        <a:t>Muskel</a:t>
                      </a:r>
                      <a:r>
                        <a:rPr lang="en-US" sz="1100" u="none" strike="noStrike" dirty="0">
                          <a:effectLst/>
                        </a:rPr>
                        <a:t> </a:t>
                      </a:r>
                      <a:r>
                        <a:rPr lang="en-US" sz="1100" u="none" strike="noStrike" dirty="0" err="1">
                          <a:effectLst/>
                        </a:rPr>
                        <a:t>eller</a:t>
                      </a:r>
                      <a:r>
                        <a:rPr lang="en-US" sz="1100" u="none" strike="noStrike" dirty="0">
                          <a:effectLst/>
                        </a:rPr>
                        <a:t> </a:t>
                      </a:r>
                      <a:r>
                        <a:rPr lang="en-US" sz="1100" u="none" strike="noStrike" dirty="0" err="1">
                          <a:effectLst/>
                        </a:rPr>
                        <a:t>skjelettplager</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a:effectLst/>
                        </a:rPr>
                        <a:t>Lese- </a:t>
                      </a:r>
                      <a:r>
                        <a:rPr lang="en-US" sz="1100" u="none" strike="noStrike" dirty="0" err="1">
                          <a:effectLst/>
                        </a:rPr>
                        <a:t>og</a:t>
                      </a:r>
                      <a:r>
                        <a:rPr lang="en-US" sz="1100" u="none" strike="noStrike" dirty="0">
                          <a:effectLst/>
                        </a:rPr>
                        <a:t> </a:t>
                      </a:r>
                      <a:r>
                        <a:rPr lang="en-US" sz="1100" u="none" strike="noStrike" dirty="0" err="1">
                          <a:effectLst/>
                        </a:rPr>
                        <a:t>skrivevansker</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err="1">
                          <a:effectLst/>
                        </a:rPr>
                        <a:t>Kognitive</a:t>
                      </a:r>
                      <a:r>
                        <a:rPr lang="en-US" sz="1100" u="none" strike="noStrike" dirty="0">
                          <a:effectLst/>
                        </a:rPr>
                        <a:t> </a:t>
                      </a:r>
                      <a:r>
                        <a:rPr lang="en-US" sz="1100" u="none" strike="noStrike" dirty="0" err="1">
                          <a:effectLst/>
                        </a:rPr>
                        <a:t>lidelser</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err="1">
                          <a:effectLst/>
                        </a:rPr>
                        <a:t>Annet</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err="1">
                          <a:effectLst/>
                        </a:rPr>
                        <a:t>Nei</a:t>
                      </a:r>
                      <a:r>
                        <a:rPr lang="en-US" sz="1100" u="none" strike="noStrike" dirty="0">
                          <a:effectLst/>
                        </a:rPr>
                        <a:t>, </a:t>
                      </a:r>
                      <a:r>
                        <a:rPr lang="en-US" sz="1100" u="none" strike="noStrike" dirty="0" err="1">
                          <a:effectLst/>
                        </a:rPr>
                        <a:t>har</a:t>
                      </a:r>
                      <a:r>
                        <a:rPr lang="en-US" sz="1100" u="none" strike="noStrike" dirty="0">
                          <a:effectLst/>
                        </a:rPr>
                        <a:t> IKKE</a:t>
                      </a:r>
                      <a:endParaRPr lang="en-US" sz="1100" b="0" i="0" u="none" strike="noStrike" dirty="0">
                        <a:solidFill>
                          <a:srgbClr val="000000"/>
                        </a:solidFill>
                        <a:effectLst/>
                        <a:latin typeface="Calibri"/>
                      </a:endParaRPr>
                    </a:p>
                  </a:txBody>
                  <a:tcPr vert="vert270" anchor="ctr"/>
                </a:tc>
              </a:tr>
              <a:tr h="190500">
                <a:tc>
                  <a:txBody>
                    <a:bodyPr/>
                    <a:lstStyle/>
                    <a:p>
                      <a:pPr algn="l" fontAlgn="b"/>
                      <a:r>
                        <a:rPr lang="en-US" sz="1100" u="none" strike="noStrike">
                          <a:effectLst/>
                        </a:rPr>
                        <a:t>NMBU</a:t>
                      </a:r>
                      <a:endParaRPr lang="en-US"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0.9</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4.2</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1.1</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20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7.5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4.1</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1.6</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60</a:t>
                      </a:r>
                      <a:endParaRPr lang="en-US" sz="1100" b="0" i="0" u="none" strike="noStrike">
                        <a:solidFill>
                          <a:srgbClr val="000000"/>
                        </a:solidFill>
                        <a:effectLst/>
                        <a:latin typeface="Calibri"/>
                      </a:endParaRPr>
                    </a:p>
                  </a:txBody>
                  <a:tcPr marL="9525" marR="9525" marT="9525" marB="0" anchor="ctr"/>
                </a:tc>
              </a:tr>
              <a:tr h="190500">
                <a:tc>
                  <a:txBody>
                    <a:bodyPr/>
                    <a:lstStyle/>
                    <a:p>
                      <a:pPr algn="l" fontAlgn="b"/>
                      <a:r>
                        <a:rPr lang="en-US" sz="1100" u="none" strike="noStrike">
                          <a:effectLst/>
                        </a:rPr>
                        <a:t>IHA NMBU</a:t>
                      </a:r>
                      <a:endParaRPr lang="en-US"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1.2</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2.5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9</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11.0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3.7</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3.7</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11</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63</a:t>
                      </a:r>
                      <a:endParaRPr lang="en-US" sz="1100" b="0" i="0" u="none" strike="noStrike">
                        <a:solidFill>
                          <a:srgbClr val="000000"/>
                        </a:solidFill>
                        <a:effectLst/>
                        <a:latin typeface="Calibri"/>
                      </a:endParaRPr>
                    </a:p>
                  </a:txBody>
                  <a:tcPr marL="9525" marR="9525" marT="9525" marB="0" anchor="ctr"/>
                </a:tc>
              </a:tr>
              <a:tr h="190500">
                <a:tc>
                  <a:txBody>
                    <a:bodyPr/>
                    <a:lstStyle/>
                    <a:p>
                      <a:pPr algn="l" fontAlgn="b"/>
                      <a:r>
                        <a:rPr lang="en-US" sz="1100" u="none" strike="noStrike">
                          <a:effectLst/>
                        </a:rPr>
                        <a:t>IKBM NMBU</a:t>
                      </a:r>
                      <a:endParaRPr lang="en-US"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5.9</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3.6</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24</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5.8</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4.5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1.7</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13</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52</a:t>
                      </a:r>
                      <a:endParaRPr lang="en-US" sz="1100" b="0" i="0" u="none" strike="noStrike">
                        <a:solidFill>
                          <a:srgbClr val="000000"/>
                        </a:solidFill>
                        <a:effectLst/>
                        <a:latin typeface="Calibri"/>
                      </a:endParaRPr>
                    </a:p>
                  </a:txBody>
                  <a:tcPr marL="9525" marR="9525" marT="9525" marB="0" anchor="ctr"/>
                </a:tc>
              </a:tr>
              <a:tr h="190500">
                <a:tc>
                  <a:txBody>
                    <a:bodyPr/>
                    <a:lstStyle/>
                    <a:p>
                      <a:pPr algn="l" fontAlgn="b"/>
                      <a:r>
                        <a:rPr lang="en-US" sz="1100" u="none" strike="noStrike">
                          <a:effectLst/>
                        </a:rPr>
                        <a:t>ILP NMBU</a:t>
                      </a:r>
                      <a:endParaRPr lang="en-US"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1.3</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2.6</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0.4</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22</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7.7</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4.4</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2.3</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9</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61</a:t>
                      </a:r>
                      <a:endParaRPr lang="en-US" sz="1100" b="0" i="0" u="none" strike="noStrike">
                        <a:solidFill>
                          <a:srgbClr val="000000"/>
                        </a:solidFill>
                        <a:effectLst/>
                        <a:latin typeface="Calibri"/>
                      </a:endParaRPr>
                    </a:p>
                  </a:txBody>
                  <a:tcPr marL="9525" marR="9525" marT="9525" marB="0" anchor="ctr"/>
                </a:tc>
              </a:tr>
              <a:tr h="190500">
                <a:tc>
                  <a:txBody>
                    <a:bodyPr/>
                    <a:lstStyle/>
                    <a:p>
                      <a:pPr algn="l" fontAlgn="b"/>
                      <a:r>
                        <a:rPr lang="en-US" sz="1100" u="none" strike="noStrike">
                          <a:effectLst/>
                        </a:rPr>
                        <a:t>IMT NMBU</a:t>
                      </a:r>
                      <a:endParaRPr lang="en-US"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1.2</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4.5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0.8</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21</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8.5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2.1</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8</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62</a:t>
                      </a:r>
                      <a:endParaRPr lang="en-US" sz="1100" b="0" i="0" u="none" strike="noStrike">
                        <a:solidFill>
                          <a:srgbClr val="000000"/>
                        </a:solidFill>
                        <a:effectLst/>
                        <a:latin typeface="Calibri"/>
                      </a:endParaRPr>
                    </a:p>
                  </a:txBody>
                  <a:tcPr marL="9525" marR="9525" marT="9525" marB="0" anchor="ctr"/>
                </a:tc>
              </a:tr>
              <a:tr h="190500">
                <a:tc>
                  <a:txBody>
                    <a:bodyPr/>
                    <a:lstStyle/>
                    <a:p>
                      <a:pPr algn="l" fontAlgn="b"/>
                      <a:r>
                        <a:rPr lang="en-US" sz="1100" u="none" strike="noStrike">
                          <a:effectLst/>
                        </a:rPr>
                        <a:t>INA NMBU</a:t>
                      </a:r>
                      <a:endParaRPr lang="en-US"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3.0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3.0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19</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11.5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4.6</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1.1</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14</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58</a:t>
                      </a:r>
                      <a:endParaRPr lang="en-US" sz="1100" b="0" i="0" u="none" strike="noStrike">
                        <a:solidFill>
                          <a:srgbClr val="000000"/>
                        </a:solidFill>
                        <a:effectLst/>
                        <a:latin typeface="Calibri"/>
                      </a:endParaRPr>
                    </a:p>
                  </a:txBody>
                  <a:tcPr marL="9525" marR="9525" marT="9525" marB="0" anchor="ctr"/>
                </a:tc>
              </a:tr>
              <a:tr h="190500">
                <a:tc>
                  <a:txBody>
                    <a:bodyPr/>
                    <a:lstStyle/>
                    <a:p>
                      <a:pPr algn="l" fontAlgn="b"/>
                      <a:r>
                        <a:rPr lang="en-US" sz="1100" u="none" strike="noStrike">
                          <a:effectLst/>
                        </a:rPr>
                        <a:t>IPM NMBU</a:t>
                      </a:r>
                      <a:endParaRPr lang="en-US"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5.4</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4.1</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6.0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4.0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9</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62</a:t>
                      </a:r>
                      <a:endParaRPr lang="en-US" sz="1100" b="0" i="0" u="none" strike="noStrike">
                        <a:solidFill>
                          <a:srgbClr val="000000"/>
                        </a:solidFill>
                        <a:effectLst/>
                        <a:latin typeface="Calibri"/>
                      </a:endParaRPr>
                    </a:p>
                  </a:txBody>
                  <a:tcPr marL="9525" marR="9525" marT="9525" marB="0" anchor="ctr"/>
                </a:tc>
              </a:tr>
              <a:tr h="190500">
                <a:tc>
                  <a:txBody>
                    <a:bodyPr/>
                    <a:lstStyle/>
                    <a:p>
                      <a:pPr algn="l" fontAlgn="b"/>
                      <a:r>
                        <a:rPr lang="en-US" sz="1100" u="none" strike="noStrike">
                          <a:effectLst/>
                        </a:rPr>
                        <a:t>NOR NMBU</a:t>
                      </a:r>
                      <a:endParaRPr lang="en-US"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1.8</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28</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9.6</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3.9</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1.8</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11</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55</a:t>
                      </a:r>
                      <a:endParaRPr lang="en-US" sz="1100" b="0" i="0" u="none" strike="noStrike">
                        <a:solidFill>
                          <a:srgbClr val="000000"/>
                        </a:solidFill>
                        <a:effectLst/>
                        <a:latin typeface="Calibri"/>
                      </a:endParaRPr>
                    </a:p>
                  </a:txBody>
                  <a:tcPr marL="9525" marR="9525" marT="9525" marB="0" anchor="ctr"/>
                </a:tc>
              </a:tr>
              <a:tr h="190500">
                <a:tc>
                  <a:txBody>
                    <a:bodyPr/>
                    <a:lstStyle/>
                    <a:p>
                      <a:pPr algn="l" fontAlgn="b"/>
                      <a:r>
                        <a:rPr lang="en-US" sz="1100" u="none" strike="noStrike">
                          <a:effectLst/>
                        </a:rPr>
                        <a:t>HH NMBU</a:t>
                      </a:r>
                      <a:endParaRPr lang="en-US"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0.7</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6.1</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2.0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14</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4.7</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4.7</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0.7</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8</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dirty="0">
                          <a:effectLst/>
                        </a:rPr>
                        <a:t>66</a:t>
                      </a:r>
                      <a:endParaRPr lang="en-US" sz="1100" b="0" i="0" u="none" strike="noStrike" dirty="0">
                        <a:solidFill>
                          <a:srgbClr val="000000"/>
                        </a:solidFill>
                        <a:effectLst/>
                        <a:latin typeface="Calibri"/>
                      </a:endParaRPr>
                    </a:p>
                  </a:txBody>
                  <a:tcPr marL="9525" marR="9525" marT="9525" marB="0" anchor="ctr"/>
                </a:tc>
              </a:tr>
            </a:tbl>
          </a:graphicData>
        </a:graphic>
      </p:graphicFrame>
    </p:spTree>
    <p:extLst>
      <p:ext uri="{BB962C8B-B14F-4D97-AF65-F5344CB8AC3E}">
        <p14:creationId xmlns:p14="http://schemas.microsoft.com/office/powerpoint/2010/main" val="25418928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28</a:t>
            </a:fld>
            <a:endParaRPr lang="nb-NO" dirty="0"/>
          </a:p>
        </p:txBody>
      </p:sp>
      <p:sp>
        <p:nvSpPr>
          <p:cNvPr id="4" name="TekstSylinder 3"/>
          <p:cNvSpPr txBox="1"/>
          <p:nvPr/>
        </p:nvSpPr>
        <p:spPr>
          <a:xfrm>
            <a:off x="395535" y="116632"/>
            <a:ext cx="5131533" cy="400110"/>
          </a:xfrm>
          <a:prstGeom prst="rect">
            <a:avLst/>
          </a:prstGeom>
          <a:noFill/>
        </p:spPr>
        <p:txBody>
          <a:bodyPr wrap="none" rtlCol="0">
            <a:spAutoFit/>
          </a:bodyPr>
          <a:lstStyle/>
          <a:p>
            <a:r>
              <a:rPr lang="nb-NO" sz="2000" dirty="0" smtClean="0"/>
              <a:t>Bruk av medikamenter (%-andel minst ukentlig)</a:t>
            </a:r>
            <a:endParaRPr lang="nb-NO" sz="2000" dirty="0"/>
          </a:p>
        </p:txBody>
      </p:sp>
      <p:sp>
        <p:nvSpPr>
          <p:cNvPr id="5" name="Rektangel 4"/>
          <p:cNvSpPr/>
          <p:nvPr/>
        </p:nvSpPr>
        <p:spPr>
          <a:xfrm>
            <a:off x="2339752" y="1104242"/>
            <a:ext cx="4572000" cy="276999"/>
          </a:xfrm>
          <a:prstGeom prst="rect">
            <a:avLst/>
          </a:prstGeom>
        </p:spPr>
        <p:txBody>
          <a:bodyPr>
            <a:spAutoFit/>
          </a:bodyPr>
          <a:lstStyle/>
          <a:p>
            <a:r>
              <a:rPr lang="nb-NO" sz="1200" i="1" dirty="0">
                <a:solidFill>
                  <a:schemeClr val="bg1">
                    <a:lumMod val="50000"/>
                  </a:schemeClr>
                </a:solidFill>
              </a:rPr>
              <a:t>Hvor ofte har du i løpet av de siste 4 ukene brukt følgende medisiner?</a:t>
            </a:r>
          </a:p>
        </p:txBody>
      </p:sp>
      <p:graphicFrame>
        <p:nvGraphicFramePr>
          <p:cNvPr id="7" name="Tabell 6"/>
          <p:cNvGraphicFramePr>
            <a:graphicFrameLocks noGrp="1"/>
          </p:cNvGraphicFramePr>
          <p:nvPr>
            <p:extLst>
              <p:ext uri="{D42A27DB-BD31-4B8C-83A1-F6EECF244321}">
                <p14:modId xmlns:p14="http://schemas.microsoft.com/office/powerpoint/2010/main" val="2570539335"/>
              </p:ext>
            </p:extLst>
          </p:nvPr>
        </p:nvGraphicFramePr>
        <p:xfrm>
          <a:off x="2317750" y="1690688"/>
          <a:ext cx="4508500" cy="3476625"/>
        </p:xfrm>
        <a:graphic>
          <a:graphicData uri="http://schemas.openxmlformats.org/drawingml/2006/table">
            <a:tbl>
              <a:tblPr>
                <a:tableStyleId>{5C22544A-7EE6-4342-B048-85BDC9FD1C3A}</a:tableStyleId>
              </a:tblPr>
              <a:tblGrid>
                <a:gridCol w="1257300"/>
                <a:gridCol w="406400"/>
                <a:gridCol w="406400"/>
                <a:gridCol w="406400"/>
                <a:gridCol w="406400"/>
                <a:gridCol w="406400"/>
                <a:gridCol w="406400"/>
                <a:gridCol w="406400"/>
                <a:gridCol w="406400"/>
              </a:tblGrid>
              <a:tr h="1762125">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dirty="0" err="1">
                          <a:effectLst/>
                        </a:rPr>
                        <a:t>Smertestillende</a:t>
                      </a:r>
                      <a:r>
                        <a:rPr lang="en-US" sz="1100" u="none" strike="noStrike" dirty="0">
                          <a:effectLst/>
                        </a:rPr>
                        <a:t> </a:t>
                      </a:r>
                      <a:r>
                        <a:rPr lang="en-US" sz="1100" u="none" strike="noStrike" dirty="0" err="1">
                          <a:effectLst/>
                        </a:rPr>
                        <a:t>uten</a:t>
                      </a:r>
                      <a:r>
                        <a:rPr lang="en-US" sz="1100" u="none" strike="noStrike" dirty="0">
                          <a:effectLst/>
                        </a:rPr>
                        <a:t> </a:t>
                      </a:r>
                      <a:r>
                        <a:rPr lang="en-US" sz="1100" u="none" strike="noStrike" dirty="0" err="1">
                          <a:effectLst/>
                        </a:rPr>
                        <a:t>resept</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err="1">
                          <a:effectLst/>
                        </a:rPr>
                        <a:t>Smertestillende</a:t>
                      </a:r>
                      <a:r>
                        <a:rPr lang="en-US" sz="1100" u="none" strike="noStrike" dirty="0">
                          <a:effectLst/>
                        </a:rPr>
                        <a:t> </a:t>
                      </a:r>
                      <a:r>
                        <a:rPr lang="en-US" sz="1100" u="none" strike="noStrike" dirty="0" err="1">
                          <a:effectLst/>
                        </a:rPr>
                        <a:t>på</a:t>
                      </a:r>
                      <a:r>
                        <a:rPr lang="en-US" sz="1100" u="none" strike="noStrike" dirty="0">
                          <a:effectLst/>
                        </a:rPr>
                        <a:t> </a:t>
                      </a:r>
                      <a:r>
                        <a:rPr lang="en-US" sz="1100" u="none" strike="noStrike" dirty="0" err="1">
                          <a:effectLst/>
                        </a:rPr>
                        <a:t>resept</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err="1">
                          <a:effectLst/>
                        </a:rPr>
                        <a:t>Allergi</a:t>
                      </a:r>
                      <a:r>
                        <a:rPr lang="en-US" sz="1100" u="none" strike="noStrike" dirty="0">
                          <a:effectLst/>
                        </a:rPr>
                        <a:t>- </a:t>
                      </a:r>
                      <a:r>
                        <a:rPr lang="en-US" sz="1100" u="none" strike="noStrike" dirty="0" err="1">
                          <a:effectLst/>
                        </a:rPr>
                        <a:t>medisin</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err="1">
                          <a:effectLst/>
                        </a:rPr>
                        <a:t>Astma</a:t>
                      </a:r>
                      <a:r>
                        <a:rPr lang="en-US" sz="1100" u="none" strike="noStrike" dirty="0">
                          <a:effectLst/>
                        </a:rPr>
                        <a:t>- </a:t>
                      </a:r>
                      <a:r>
                        <a:rPr lang="en-US" sz="1100" u="none" strike="noStrike" dirty="0" err="1">
                          <a:effectLst/>
                        </a:rPr>
                        <a:t>medisin</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err="1">
                          <a:effectLst/>
                        </a:rPr>
                        <a:t>Sovemedisin</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err="1">
                          <a:effectLst/>
                        </a:rPr>
                        <a:t>Beroligende</a:t>
                      </a:r>
                      <a:r>
                        <a:rPr lang="en-US" sz="1100" u="none" strike="noStrike" dirty="0">
                          <a:effectLst/>
                        </a:rPr>
                        <a:t> </a:t>
                      </a:r>
                      <a:r>
                        <a:rPr lang="en-US" sz="1100" u="none" strike="noStrike" dirty="0" err="1">
                          <a:effectLst/>
                        </a:rPr>
                        <a:t>medisin</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err="1">
                          <a:effectLst/>
                        </a:rPr>
                        <a:t>Medisin</a:t>
                      </a:r>
                      <a:r>
                        <a:rPr lang="en-US" sz="1100" u="none" strike="noStrike" dirty="0">
                          <a:effectLst/>
                        </a:rPr>
                        <a:t> mot </a:t>
                      </a:r>
                      <a:r>
                        <a:rPr lang="en-US" sz="1100" u="none" strike="noStrike" dirty="0" err="1">
                          <a:effectLst/>
                        </a:rPr>
                        <a:t>depresjon</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err="1">
                          <a:effectLst/>
                        </a:rPr>
                        <a:t>Annen</a:t>
                      </a:r>
                      <a:r>
                        <a:rPr lang="en-US" sz="1100" u="none" strike="noStrike" dirty="0">
                          <a:effectLst/>
                        </a:rPr>
                        <a:t> </a:t>
                      </a:r>
                      <a:r>
                        <a:rPr lang="en-US" sz="1100" u="none" strike="noStrike" dirty="0" err="1">
                          <a:effectLst/>
                        </a:rPr>
                        <a:t>medisin</a:t>
                      </a:r>
                      <a:r>
                        <a:rPr lang="en-US" sz="1100" u="none" strike="noStrike" dirty="0">
                          <a:effectLst/>
                        </a:rPr>
                        <a:t> </a:t>
                      </a:r>
                      <a:r>
                        <a:rPr lang="en-US" sz="1100" u="none" strike="noStrike" dirty="0" err="1">
                          <a:effectLst/>
                        </a:rPr>
                        <a:t>på</a:t>
                      </a:r>
                      <a:r>
                        <a:rPr lang="en-US" sz="1100" u="none" strike="noStrike" dirty="0">
                          <a:effectLst/>
                        </a:rPr>
                        <a:t> </a:t>
                      </a:r>
                      <a:r>
                        <a:rPr lang="en-US" sz="1100" u="none" strike="noStrike" dirty="0" err="1">
                          <a:effectLst/>
                        </a:rPr>
                        <a:t>resept</a:t>
                      </a:r>
                      <a:endParaRPr lang="en-US" sz="1100" b="0" i="0" u="none" strike="noStrike" dirty="0">
                        <a:solidFill>
                          <a:srgbClr val="000000"/>
                        </a:solidFill>
                        <a:effectLst/>
                        <a:latin typeface="Calibri"/>
                      </a:endParaRPr>
                    </a:p>
                  </a:txBody>
                  <a:tcPr vert="vert270" anchor="ctr"/>
                </a:tc>
              </a:tr>
              <a:tr h="190500">
                <a:tc>
                  <a:txBody>
                    <a:bodyPr/>
                    <a:lstStyle/>
                    <a:p>
                      <a:pPr algn="l" fontAlgn="b"/>
                      <a:r>
                        <a:rPr lang="en-US" sz="1100" u="none" strike="noStrike">
                          <a:effectLst/>
                        </a:rPr>
                        <a:t>NMBU</a:t>
                      </a:r>
                      <a:endParaRPr lang="en-US"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8</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3</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7</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3</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2</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3</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13</a:t>
                      </a:r>
                      <a:endParaRPr lang="en-US" sz="1100" b="0" i="0" u="none" strike="noStrike">
                        <a:solidFill>
                          <a:srgbClr val="000000"/>
                        </a:solidFill>
                        <a:effectLst/>
                        <a:latin typeface="Calibri"/>
                      </a:endParaRPr>
                    </a:p>
                  </a:txBody>
                  <a:tcPr marL="9525" marR="9525" marT="9525" marB="0" anchor="ctr"/>
                </a:tc>
              </a:tr>
              <a:tr h="190500">
                <a:tc>
                  <a:txBody>
                    <a:bodyPr/>
                    <a:lstStyle/>
                    <a:p>
                      <a:pPr algn="l" fontAlgn="b"/>
                      <a:r>
                        <a:rPr lang="en-US" sz="1100" u="none" strike="noStrike">
                          <a:effectLst/>
                        </a:rPr>
                        <a:t>IHA NMBU</a:t>
                      </a:r>
                      <a:endParaRPr lang="en-US"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6</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4</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11</a:t>
                      </a:r>
                      <a:endParaRPr lang="en-US" sz="1100" b="0" i="0" u="none" strike="noStrike">
                        <a:solidFill>
                          <a:srgbClr val="000000"/>
                        </a:solidFill>
                        <a:effectLst/>
                        <a:latin typeface="Calibri"/>
                      </a:endParaRPr>
                    </a:p>
                  </a:txBody>
                  <a:tcPr marL="9525" marR="9525" marT="9525" marB="0" anchor="ctr"/>
                </a:tc>
              </a:tr>
              <a:tr h="190500">
                <a:tc>
                  <a:txBody>
                    <a:bodyPr/>
                    <a:lstStyle/>
                    <a:p>
                      <a:pPr algn="l" fontAlgn="b"/>
                      <a:r>
                        <a:rPr lang="en-US" sz="1100" u="none" strike="noStrike">
                          <a:effectLst/>
                        </a:rPr>
                        <a:t>IKBM NMBU</a:t>
                      </a:r>
                      <a:endParaRPr lang="en-US"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8</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6</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2</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3</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19</a:t>
                      </a:r>
                      <a:endParaRPr lang="en-US" sz="1100" b="0" i="0" u="none" strike="noStrike">
                        <a:solidFill>
                          <a:srgbClr val="000000"/>
                        </a:solidFill>
                        <a:effectLst/>
                        <a:latin typeface="Calibri"/>
                      </a:endParaRPr>
                    </a:p>
                  </a:txBody>
                  <a:tcPr marL="9525" marR="9525" marT="9525" marB="0" anchor="ctr"/>
                </a:tc>
              </a:tr>
              <a:tr h="190500">
                <a:tc>
                  <a:txBody>
                    <a:bodyPr/>
                    <a:lstStyle/>
                    <a:p>
                      <a:pPr algn="l" fontAlgn="b"/>
                      <a:r>
                        <a:rPr lang="en-US" sz="1100" u="none" strike="noStrike">
                          <a:effectLst/>
                        </a:rPr>
                        <a:t>ILP NMBU</a:t>
                      </a:r>
                      <a:endParaRPr lang="en-US"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9</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6</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7</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3</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16</a:t>
                      </a:r>
                      <a:endParaRPr lang="en-US" sz="1100" b="0" i="0" u="none" strike="noStrike">
                        <a:solidFill>
                          <a:srgbClr val="000000"/>
                        </a:solidFill>
                        <a:effectLst/>
                        <a:latin typeface="Calibri"/>
                      </a:endParaRPr>
                    </a:p>
                  </a:txBody>
                  <a:tcPr marL="9525" marR="9525" marT="9525" marB="0" anchor="ctr"/>
                </a:tc>
              </a:tr>
              <a:tr h="190500">
                <a:tc>
                  <a:txBody>
                    <a:bodyPr/>
                    <a:lstStyle/>
                    <a:p>
                      <a:pPr algn="l" fontAlgn="b"/>
                      <a:r>
                        <a:rPr lang="en-US" sz="1100" u="none" strike="noStrike">
                          <a:effectLst/>
                        </a:rPr>
                        <a:t>IMT NMBU</a:t>
                      </a:r>
                      <a:endParaRPr lang="en-US"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6</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2</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4</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2</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3</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11</a:t>
                      </a:r>
                      <a:endParaRPr lang="en-US" sz="1100" b="0" i="0" u="none" strike="noStrike">
                        <a:solidFill>
                          <a:srgbClr val="000000"/>
                        </a:solidFill>
                        <a:effectLst/>
                        <a:latin typeface="Calibri"/>
                      </a:endParaRPr>
                    </a:p>
                  </a:txBody>
                  <a:tcPr marL="9525" marR="9525" marT="9525" marB="0" anchor="ctr"/>
                </a:tc>
              </a:tr>
              <a:tr h="190500">
                <a:tc>
                  <a:txBody>
                    <a:bodyPr/>
                    <a:lstStyle/>
                    <a:p>
                      <a:pPr algn="l" fontAlgn="b"/>
                      <a:r>
                        <a:rPr lang="en-US" sz="1100" u="none" strike="noStrike">
                          <a:effectLst/>
                        </a:rPr>
                        <a:t>INA NMBU</a:t>
                      </a:r>
                      <a:endParaRPr lang="en-US"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6</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6</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8</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2</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2</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2</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4</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14</a:t>
                      </a:r>
                      <a:endParaRPr lang="en-US" sz="1100" b="0" i="0" u="none" strike="noStrike">
                        <a:solidFill>
                          <a:srgbClr val="000000"/>
                        </a:solidFill>
                        <a:effectLst/>
                        <a:latin typeface="Calibri"/>
                      </a:endParaRPr>
                    </a:p>
                  </a:txBody>
                  <a:tcPr marL="9525" marR="9525" marT="9525" marB="0" anchor="ctr"/>
                </a:tc>
              </a:tr>
              <a:tr h="190500">
                <a:tc>
                  <a:txBody>
                    <a:bodyPr/>
                    <a:lstStyle/>
                    <a:p>
                      <a:pPr algn="l" fontAlgn="b"/>
                      <a:r>
                        <a:rPr lang="en-US" sz="1100" u="none" strike="noStrike">
                          <a:effectLst/>
                        </a:rPr>
                        <a:t>IPM NMBU</a:t>
                      </a:r>
                      <a:endParaRPr lang="en-US"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8</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2</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12</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8</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3</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3</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4</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14</a:t>
                      </a:r>
                      <a:endParaRPr lang="en-US" sz="1100" b="0" i="0" u="none" strike="noStrike">
                        <a:solidFill>
                          <a:srgbClr val="000000"/>
                        </a:solidFill>
                        <a:effectLst/>
                        <a:latin typeface="Calibri"/>
                      </a:endParaRPr>
                    </a:p>
                  </a:txBody>
                  <a:tcPr marL="9525" marR="9525" marT="9525" marB="0" anchor="ctr"/>
                </a:tc>
              </a:tr>
              <a:tr h="190500">
                <a:tc>
                  <a:txBody>
                    <a:bodyPr/>
                    <a:lstStyle/>
                    <a:p>
                      <a:pPr algn="l" fontAlgn="b"/>
                      <a:r>
                        <a:rPr lang="en-US" sz="1100" u="none" strike="noStrike">
                          <a:effectLst/>
                        </a:rPr>
                        <a:t>NOR NMBU</a:t>
                      </a:r>
                      <a:endParaRPr lang="en-US"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4</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4</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11</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8</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4</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4</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7</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7</a:t>
                      </a:r>
                      <a:endParaRPr lang="en-US" sz="1100" b="0" i="0" u="none" strike="noStrike">
                        <a:solidFill>
                          <a:srgbClr val="000000"/>
                        </a:solidFill>
                        <a:effectLst/>
                        <a:latin typeface="Calibri"/>
                      </a:endParaRPr>
                    </a:p>
                  </a:txBody>
                  <a:tcPr marL="9525" marR="9525" marT="9525" marB="0" anchor="ctr"/>
                </a:tc>
              </a:tr>
              <a:tr h="190500">
                <a:tc>
                  <a:txBody>
                    <a:bodyPr/>
                    <a:lstStyle/>
                    <a:p>
                      <a:pPr algn="l" fontAlgn="b"/>
                      <a:r>
                        <a:rPr lang="en-US" sz="1100" u="none" strike="noStrike">
                          <a:effectLst/>
                        </a:rPr>
                        <a:t>HH NMBU</a:t>
                      </a:r>
                      <a:endParaRPr lang="en-US"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13</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4</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4</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2</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dirty="0">
                          <a:effectLst/>
                        </a:rPr>
                        <a:t>13</a:t>
                      </a:r>
                      <a:endParaRPr lang="en-US" sz="1100" b="0" i="0" u="none" strike="noStrike" dirty="0">
                        <a:solidFill>
                          <a:srgbClr val="000000"/>
                        </a:solidFill>
                        <a:effectLst/>
                        <a:latin typeface="Calibri"/>
                      </a:endParaRPr>
                    </a:p>
                  </a:txBody>
                  <a:tcPr marL="9525" marR="9525" marT="9525" marB="0" anchor="ctr"/>
                </a:tc>
              </a:tr>
            </a:tbl>
          </a:graphicData>
        </a:graphic>
      </p:graphicFrame>
    </p:spTree>
    <p:extLst>
      <p:ext uri="{BB962C8B-B14F-4D97-AF65-F5344CB8AC3E}">
        <p14:creationId xmlns:p14="http://schemas.microsoft.com/office/powerpoint/2010/main" val="13685756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920846514"/>
              </p:ext>
            </p:extLst>
          </p:nvPr>
        </p:nvGraphicFramePr>
        <p:xfrm>
          <a:off x="539552" y="450926"/>
          <a:ext cx="7848872" cy="5570362"/>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Sylinder 2"/>
          <p:cNvSpPr txBox="1"/>
          <p:nvPr/>
        </p:nvSpPr>
        <p:spPr>
          <a:xfrm>
            <a:off x="401456" y="76562"/>
            <a:ext cx="1354794" cy="400110"/>
          </a:xfrm>
          <a:prstGeom prst="rect">
            <a:avLst/>
          </a:prstGeom>
          <a:noFill/>
        </p:spPr>
        <p:txBody>
          <a:bodyPr wrap="none" rtlCol="0">
            <a:spAutoFit/>
          </a:bodyPr>
          <a:lstStyle/>
          <a:p>
            <a:r>
              <a:rPr lang="nb-NO" sz="2000" dirty="0" smtClean="0"/>
              <a:t>Trening (%)</a:t>
            </a:r>
            <a:endParaRPr lang="nb-NO" sz="2000" dirty="0"/>
          </a:p>
        </p:txBody>
      </p:sp>
      <p:sp>
        <p:nvSpPr>
          <p:cNvPr id="4" name="Plassholder for lysbildenummer 3"/>
          <p:cNvSpPr>
            <a:spLocks noGrp="1"/>
          </p:cNvSpPr>
          <p:nvPr>
            <p:ph type="sldNum" sz="quarter" idx="4"/>
          </p:nvPr>
        </p:nvSpPr>
        <p:spPr/>
        <p:txBody>
          <a:bodyPr/>
          <a:lstStyle/>
          <a:p>
            <a:fld id="{AFE8F94D-F3D7-4644-A710-F5E14A17E550}" type="slidenum">
              <a:rPr lang="nb-NO" smtClean="0"/>
              <a:pPr/>
              <a:t>29</a:t>
            </a:fld>
            <a:endParaRPr lang="nb-NO" dirty="0"/>
          </a:p>
        </p:txBody>
      </p:sp>
      <p:sp>
        <p:nvSpPr>
          <p:cNvPr id="5" name="Rektangel 4"/>
          <p:cNvSpPr/>
          <p:nvPr/>
        </p:nvSpPr>
        <p:spPr>
          <a:xfrm>
            <a:off x="1619672" y="6021288"/>
            <a:ext cx="6246440" cy="276999"/>
          </a:xfrm>
          <a:prstGeom prst="rect">
            <a:avLst/>
          </a:prstGeom>
        </p:spPr>
        <p:txBody>
          <a:bodyPr wrap="square">
            <a:spAutoFit/>
          </a:bodyPr>
          <a:lstStyle/>
          <a:p>
            <a:r>
              <a:rPr lang="nb-NO" sz="1200" i="1" dirty="0">
                <a:solidFill>
                  <a:schemeClr val="bg1">
                    <a:lumMod val="50000"/>
                  </a:schemeClr>
                </a:solidFill>
              </a:rPr>
              <a:t>Hvor mange ganger i løpet av en vanlig uke trener du slik at du blir andpusten eller svett?</a:t>
            </a:r>
          </a:p>
        </p:txBody>
      </p:sp>
    </p:spTree>
    <p:extLst>
      <p:ext uri="{BB962C8B-B14F-4D97-AF65-F5344CB8AC3E}">
        <p14:creationId xmlns:p14="http://schemas.microsoft.com/office/powerpoint/2010/main" val="1493984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3</a:t>
            </a:fld>
            <a:endParaRPr lang="nb-NO"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825" y="271463"/>
            <a:ext cx="5084763" cy="6316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56398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30</a:t>
            </a:fld>
            <a:endParaRPr lang="nb-NO" dirty="0"/>
          </a:p>
        </p:txBody>
      </p:sp>
      <p:graphicFrame>
        <p:nvGraphicFramePr>
          <p:cNvPr id="3" name="Diagram 2"/>
          <p:cNvGraphicFramePr/>
          <p:nvPr>
            <p:extLst>
              <p:ext uri="{D42A27DB-BD31-4B8C-83A1-F6EECF244321}">
                <p14:modId xmlns:p14="http://schemas.microsoft.com/office/powerpoint/2010/main" val="1490770476"/>
              </p:ext>
            </p:extLst>
          </p:nvPr>
        </p:nvGraphicFramePr>
        <p:xfrm>
          <a:off x="539552" y="450926"/>
          <a:ext cx="7848872" cy="5498354"/>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Sylinder 3"/>
          <p:cNvSpPr txBox="1"/>
          <p:nvPr/>
        </p:nvSpPr>
        <p:spPr>
          <a:xfrm>
            <a:off x="401456" y="76562"/>
            <a:ext cx="1005403" cy="400110"/>
          </a:xfrm>
          <a:prstGeom prst="rect">
            <a:avLst/>
          </a:prstGeom>
          <a:noFill/>
        </p:spPr>
        <p:txBody>
          <a:bodyPr wrap="none" rtlCol="0">
            <a:spAutoFit/>
          </a:bodyPr>
          <a:lstStyle/>
          <a:p>
            <a:r>
              <a:rPr lang="nb-NO" sz="2000" dirty="0" smtClean="0"/>
              <a:t>BMI (%)</a:t>
            </a:r>
            <a:endParaRPr lang="nb-NO" sz="2000" dirty="0"/>
          </a:p>
        </p:txBody>
      </p:sp>
      <p:sp>
        <p:nvSpPr>
          <p:cNvPr id="5" name="Rectangle 3"/>
          <p:cNvSpPr txBox="1">
            <a:spLocks noChangeArrowheads="1"/>
          </p:cNvSpPr>
          <p:nvPr/>
        </p:nvSpPr>
        <p:spPr>
          <a:xfrm>
            <a:off x="971600" y="5733256"/>
            <a:ext cx="6552728" cy="792088"/>
          </a:xfrm>
          <a:prstGeom prst="rect">
            <a:avLst/>
          </a:prstGeom>
        </p:spPr>
        <p:txBody>
          <a:bodyPr vert="horz" lIns="91440" tIns="45720" rIns="91440" bIns="45720" rtlCol="0">
            <a:noAutofit/>
          </a:bodyPr>
          <a:lstStyle/>
          <a:p>
            <a:pPr marL="174625" lvl="0" indent="-87313">
              <a:lnSpc>
                <a:spcPct val="120000"/>
              </a:lnSpc>
              <a:spcBef>
                <a:spcPct val="0"/>
              </a:spcBef>
              <a:spcAft>
                <a:spcPts val="600"/>
              </a:spcAft>
              <a:buFont typeface="Arial" pitchFamily="34" charset="0"/>
              <a:buChar char="•"/>
              <a:defRPr/>
            </a:pPr>
            <a:r>
              <a:rPr lang="nb-NO" sz="1100" dirty="0">
                <a:solidFill>
                  <a:schemeClr val="tx1">
                    <a:tint val="75000"/>
                  </a:schemeClr>
                </a:solidFill>
              </a:rPr>
              <a:t>Body Mass Index (BMI) finner en ved å dele vekten i kilo med kvadratet av høyden i meter. I følge www.vektklubb.no brukes følgende skala: undervekt: &lt; 18,5/normalvekt: 18,5 – 24,99/ overvekt: 25 – 29,99/fedme &gt; 30. I den norske befolkningen lider nå mer enn hver femte nordmann av fedme. En alvorlig svakhet ved BMI er at den ikke skiller mellom fett- og muskelmasse, og at det faktisk er forskjell på folk. Den egner seg derfor best til overordnede anslag på utbredelse i ulike populasjoner.</a:t>
            </a:r>
            <a:endParaRPr kumimoji="0" lang="nb-NO" sz="11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25900809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31</a:t>
            </a:fld>
            <a:endParaRPr lang="nb-NO" dirty="0"/>
          </a:p>
        </p:txBody>
      </p:sp>
      <p:graphicFrame>
        <p:nvGraphicFramePr>
          <p:cNvPr id="3" name="Diagram 2"/>
          <p:cNvGraphicFramePr/>
          <p:nvPr>
            <p:extLst>
              <p:ext uri="{D42A27DB-BD31-4B8C-83A1-F6EECF244321}">
                <p14:modId xmlns:p14="http://schemas.microsoft.com/office/powerpoint/2010/main" val="252820105"/>
              </p:ext>
            </p:extLst>
          </p:nvPr>
        </p:nvGraphicFramePr>
        <p:xfrm>
          <a:off x="539552" y="450926"/>
          <a:ext cx="7848872" cy="5642370"/>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Sylinder 3"/>
          <p:cNvSpPr txBox="1"/>
          <p:nvPr/>
        </p:nvSpPr>
        <p:spPr>
          <a:xfrm>
            <a:off x="401456" y="76562"/>
            <a:ext cx="2130968" cy="400110"/>
          </a:xfrm>
          <a:prstGeom prst="rect">
            <a:avLst/>
          </a:prstGeom>
          <a:noFill/>
        </p:spPr>
        <p:txBody>
          <a:bodyPr wrap="none" rtlCol="0">
            <a:spAutoFit/>
          </a:bodyPr>
          <a:lstStyle/>
          <a:p>
            <a:r>
              <a:rPr lang="nb-NO" sz="2000" dirty="0" smtClean="0"/>
              <a:t>Tannlegebesøk (%)</a:t>
            </a:r>
            <a:endParaRPr lang="nb-NO" sz="2000" dirty="0"/>
          </a:p>
        </p:txBody>
      </p:sp>
      <p:sp>
        <p:nvSpPr>
          <p:cNvPr id="5" name="Rektangel 4"/>
          <p:cNvSpPr/>
          <p:nvPr/>
        </p:nvSpPr>
        <p:spPr>
          <a:xfrm>
            <a:off x="3419872" y="6093296"/>
            <a:ext cx="2006190" cy="276999"/>
          </a:xfrm>
          <a:prstGeom prst="rect">
            <a:avLst/>
          </a:prstGeom>
        </p:spPr>
        <p:txBody>
          <a:bodyPr wrap="none">
            <a:spAutoFit/>
          </a:bodyPr>
          <a:lstStyle/>
          <a:p>
            <a:r>
              <a:rPr lang="nb-NO" sz="1200" i="1" dirty="0">
                <a:solidFill>
                  <a:schemeClr val="bg1">
                    <a:lumMod val="50000"/>
                  </a:schemeClr>
                </a:solidFill>
              </a:rPr>
              <a:t>Hvor ofte går du til tannlege?</a:t>
            </a:r>
          </a:p>
        </p:txBody>
      </p:sp>
    </p:spTree>
    <p:extLst>
      <p:ext uri="{BB962C8B-B14F-4D97-AF65-F5344CB8AC3E}">
        <p14:creationId xmlns:p14="http://schemas.microsoft.com/office/powerpoint/2010/main" val="9483847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32</a:t>
            </a:fld>
            <a:endParaRPr lang="nb-NO" dirty="0"/>
          </a:p>
        </p:txBody>
      </p:sp>
      <p:graphicFrame>
        <p:nvGraphicFramePr>
          <p:cNvPr id="3" name="Diagram 2"/>
          <p:cNvGraphicFramePr/>
          <p:nvPr>
            <p:extLst>
              <p:ext uri="{D42A27DB-BD31-4B8C-83A1-F6EECF244321}">
                <p14:modId xmlns:p14="http://schemas.microsoft.com/office/powerpoint/2010/main" val="3708536919"/>
              </p:ext>
            </p:extLst>
          </p:nvPr>
        </p:nvGraphicFramePr>
        <p:xfrm>
          <a:off x="251520" y="476672"/>
          <a:ext cx="2880320" cy="56423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Diagram 3"/>
          <p:cNvGraphicFramePr/>
          <p:nvPr>
            <p:extLst>
              <p:ext uri="{D42A27DB-BD31-4B8C-83A1-F6EECF244321}">
                <p14:modId xmlns:p14="http://schemas.microsoft.com/office/powerpoint/2010/main" val="834746827"/>
              </p:ext>
            </p:extLst>
          </p:nvPr>
        </p:nvGraphicFramePr>
        <p:xfrm>
          <a:off x="3275856" y="476672"/>
          <a:ext cx="2880320" cy="56423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p:cNvGraphicFramePr/>
          <p:nvPr>
            <p:extLst>
              <p:ext uri="{D42A27DB-BD31-4B8C-83A1-F6EECF244321}">
                <p14:modId xmlns:p14="http://schemas.microsoft.com/office/powerpoint/2010/main" val="3441142409"/>
              </p:ext>
            </p:extLst>
          </p:nvPr>
        </p:nvGraphicFramePr>
        <p:xfrm>
          <a:off x="6156176" y="476672"/>
          <a:ext cx="2880320" cy="5642370"/>
        </p:xfrm>
        <a:graphic>
          <a:graphicData uri="http://schemas.openxmlformats.org/drawingml/2006/chart">
            <c:chart xmlns:c="http://schemas.openxmlformats.org/drawingml/2006/chart" xmlns:r="http://schemas.openxmlformats.org/officeDocument/2006/relationships" r:id="rId4"/>
          </a:graphicData>
        </a:graphic>
      </p:graphicFrame>
      <p:sp>
        <p:nvSpPr>
          <p:cNvPr id="6" name="TekstSylinder 5"/>
          <p:cNvSpPr txBox="1"/>
          <p:nvPr/>
        </p:nvSpPr>
        <p:spPr>
          <a:xfrm>
            <a:off x="1212741" y="76562"/>
            <a:ext cx="2032736" cy="307777"/>
          </a:xfrm>
          <a:prstGeom prst="rect">
            <a:avLst/>
          </a:prstGeom>
          <a:noFill/>
        </p:spPr>
        <p:txBody>
          <a:bodyPr wrap="none" rtlCol="0">
            <a:spAutoFit/>
          </a:bodyPr>
          <a:lstStyle/>
          <a:p>
            <a:r>
              <a:rPr lang="nb-NO" sz="1400" dirty="0" smtClean="0"/>
              <a:t>Hjelp: psykiske plager (%)</a:t>
            </a:r>
            <a:endParaRPr lang="nb-NO" sz="1400" dirty="0"/>
          </a:p>
        </p:txBody>
      </p:sp>
      <p:sp>
        <p:nvSpPr>
          <p:cNvPr id="7" name="TekstSylinder 6"/>
          <p:cNvSpPr txBox="1"/>
          <p:nvPr/>
        </p:nvSpPr>
        <p:spPr>
          <a:xfrm>
            <a:off x="4231157" y="50940"/>
            <a:ext cx="1914307" cy="307777"/>
          </a:xfrm>
          <a:prstGeom prst="rect">
            <a:avLst/>
          </a:prstGeom>
          <a:noFill/>
        </p:spPr>
        <p:txBody>
          <a:bodyPr wrap="none" rtlCol="0">
            <a:spAutoFit/>
          </a:bodyPr>
          <a:lstStyle/>
          <a:p>
            <a:r>
              <a:rPr lang="nb-NO" sz="1400" dirty="0" smtClean="0"/>
              <a:t>Hjelp: fysiske plager (%)</a:t>
            </a:r>
            <a:endParaRPr lang="nb-NO" sz="1400" dirty="0"/>
          </a:p>
        </p:txBody>
      </p:sp>
      <p:sp>
        <p:nvSpPr>
          <p:cNvPr id="8" name="TekstSylinder 7"/>
          <p:cNvSpPr txBox="1"/>
          <p:nvPr/>
        </p:nvSpPr>
        <p:spPr>
          <a:xfrm>
            <a:off x="7115838" y="25460"/>
            <a:ext cx="1909946" cy="523220"/>
          </a:xfrm>
          <a:prstGeom prst="rect">
            <a:avLst/>
          </a:prstGeom>
          <a:noFill/>
        </p:spPr>
        <p:txBody>
          <a:bodyPr wrap="none" rtlCol="0">
            <a:spAutoFit/>
          </a:bodyPr>
          <a:lstStyle/>
          <a:p>
            <a:r>
              <a:rPr lang="nb-NO" sz="1400" dirty="0" smtClean="0"/>
              <a:t>Hjelp: praktiske/</a:t>
            </a:r>
          </a:p>
          <a:p>
            <a:r>
              <a:rPr lang="nb-NO" sz="1400" dirty="0" smtClean="0"/>
              <a:t>økonomiske forhold (%)</a:t>
            </a:r>
            <a:endParaRPr lang="nb-NO" sz="1400" dirty="0"/>
          </a:p>
        </p:txBody>
      </p:sp>
      <p:sp>
        <p:nvSpPr>
          <p:cNvPr id="9" name="Rektangel 8"/>
          <p:cNvSpPr/>
          <p:nvPr/>
        </p:nvSpPr>
        <p:spPr>
          <a:xfrm>
            <a:off x="1368152" y="6165304"/>
            <a:ext cx="4572000" cy="276999"/>
          </a:xfrm>
          <a:prstGeom prst="rect">
            <a:avLst/>
          </a:prstGeom>
        </p:spPr>
        <p:txBody>
          <a:bodyPr>
            <a:spAutoFit/>
          </a:bodyPr>
          <a:lstStyle/>
          <a:p>
            <a:r>
              <a:rPr lang="nb-NO" sz="1200" i="1" dirty="0">
                <a:solidFill>
                  <a:schemeClr val="bg1">
                    <a:lumMod val="50000"/>
                  </a:schemeClr>
                </a:solidFill>
              </a:rPr>
              <a:t>Har du søkt hjelp de siste 12 </a:t>
            </a:r>
            <a:r>
              <a:rPr lang="nb-NO" sz="1200" i="1" dirty="0" err="1">
                <a:solidFill>
                  <a:schemeClr val="bg1">
                    <a:lumMod val="50000"/>
                  </a:schemeClr>
                </a:solidFill>
              </a:rPr>
              <a:t>mnd</a:t>
            </a:r>
            <a:r>
              <a:rPr lang="nb-NO" sz="1200" i="1" dirty="0">
                <a:solidFill>
                  <a:schemeClr val="bg1">
                    <a:lumMod val="50000"/>
                  </a:schemeClr>
                </a:solidFill>
              </a:rPr>
              <a:t> for noe av følgende?</a:t>
            </a:r>
          </a:p>
        </p:txBody>
      </p:sp>
    </p:spTree>
    <p:extLst>
      <p:ext uri="{BB962C8B-B14F-4D97-AF65-F5344CB8AC3E}">
        <p14:creationId xmlns:p14="http://schemas.microsoft.com/office/powerpoint/2010/main" val="7196919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33</a:t>
            </a:fld>
            <a:endParaRPr lang="nb-NO" dirty="0"/>
          </a:p>
        </p:txBody>
      </p:sp>
      <p:graphicFrame>
        <p:nvGraphicFramePr>
          <p:cNvPr id="3" name="Diagram 2"/>
          <p:cNvGraphicFramePr/>
          <p:nvPr>
            <p:extLst>
              <p:ext uri="{D42A27DB-BD31-4B8C-83A1-F6EECF244321}">
                <p14:modId xmlns:p14="http://schemas.microsoft.com/office/powerpoint/2010/main" val="1787525361"/>
              </p:ext>
            </p:extLst>
          </p:nvPr>
        </p:nvGraphicFramePr>
        <p:xfrm>
          <a:off x="539552" y="450926"/>
          <a:ext cx="7848872" cy="5642370"/>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Sylinder 3"/>
          <p:cNvSpPr txBox="1"/>
          <p:nvPr/>
        </p:nvSpPr>
        <p:spPr>
          <a:xfrm>
            <a:off x="401456" y="76562"/>
            <a:ext cx="5789534" cy="400110"/>
          </a:xfrm>
          <a:prstGeom prst="rect">
            <a:avLst/>
          </a:prstGeom>
          <a:noFill/>
        </p:spPr>
        <p:txBody>
          <a:bodyPr wrap="none" rtlCol="0">
            <a:spAutoFit/>
          </a:bodyPr>
          <a:lstStyle/>
          <a:p>
            <a:r>
              <a:rPr lang="nb-NO" sz="2000" dirty="0" smtClean="0"/>
              <a:t>Om følelsesmessige problem har påvirket studiet? (%)</a:t>
            </a:r>
            <a:endParaRPr lang="nb-NO" sz="2000" dirty="0"/>
          </a:p>
        </p:txBody>
      </p:sp>
      <p:sp>
        <p:nvSpPr>
          <p:cNvPr id="5" name="Rektangel 4"/>
          <p:cNvSpPr/>
          <p:nvPr/>
        </p:nvSpPr>
        <p:spPr>
          <a:xfrm>
            <a:off x="2276574" y="6093296"/>
            <a:ext cx="4572000" cy="276999"/>
          </a:xfrm>
          <a:prstGeom prst="rect">
            <a:avLst/>
          </a:prstGeom>
        </p:spPr>
        <p:txBody>
          <a:bodyPr>
            <a:spAutoFit/>
          </a:bodyPr>
          <a:lstStyle/>
          <a:p>
            <a:r>
              <a:rPr lang="nb-NO" sz="1200" i="1" dirty="0">
                <a:solidFill>
                  <a:schemeClr val="bg1">
                    <a:lumMod val="50000"/>
                  </a:schemeClr>
                </a:solidFill>
              </a:rPr>
              <a:t>Har følelsesmessige problem påvirket din gjennomføring av studiet?</a:t>
            </a:r>
          </a:p>
        </p:txBody>
      </p:sp>
    </p:spTree>
    <p:extLst>
      <p:ext uri="{BB962C8B-B14F-4D97-AF65-F5344CB8AC3E}">
        <p14:creationId xmlns:p14="http://schemas.microsoft.com/office/powerpoint/2010/main" val="42018895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34</a:t>
            </a:fld>
            <a:endParaRPr lang="nb-NO" dirty="0"/>
          </a:p>
        </p:txBody>
      </p:sp>
      <p:sp>
        <p:nvSpPr>
          <p:cNvPr id="5" name="TekstSylinder 4"/>
          <p:cNvSpPr txBox="1"/>
          <p:nvPr/>
        </p:nvSpPr>
        <p:spPr>
          <a:xfrm>
            <a:off x="401456" y="76562"/>
            <a:ext cx="2483950" cy="400110"/>
          </a:xfrm>
          <a:prstGeom prst="rect">
            <a:avLst/>
          </a:prstGeom>
          <a:noFill/>
        </p:spPr>
        <p:txBody>
          <a:bodyPr wrap="none" rtlCol="0">
            <a:spAutoFit/>
          </a:bodyPr>
          <a:lstStyle/>
          <a:p>
            <a:r>
              <a:rPr lang="nb-NO" sz="2000" dirty="0" smtClean="0"/>
              <a:t>Trivsel (poeng 0 - 100)</a:t>
            </a:r>
            <a:endParaRPr lang="nb-NO" sz="2000" dirty="0"/>
          </a:p>
        </p:txBody>
      </p:sp>
      <p:sp>
        <p:nvSpPr>
          <p:cNvPr id="3" name="Rektangel 2"/>
          <p:cNvSpPr/>
          <p:nvPr/>
        </p:nvSpPr>
        <p:spPr>
          <a:xfrm>
            <a:off x="2483768" y="836712"/>
            <a:ext cx="4572000" cy="646331"/>
          </a:xfrm>
          <a:prstGeom prst="rect">
            <a:avLst/>
          </a:prstGeom>
        </p:spPr>
        <p:txBody>
          <a:bodyPr>
            <a:spAutoFit/>
          </a:bodyPr>
          <a:lstStyle/>
          <a:p>
            <a:r>
              <a:rPr lang="nb-NO" sz="1200" i="1" dirty="0">
                <a:solidFill>
                  <a:schemeClr val="bg1">
                    <a:lumMod val="50000"/>
                  </a:schemeClr>
                </a:solidFill>
              </a:rPr>
              <a:t>En rekke forhold er av betydning for din trivsel. Noen av disse er listet opp nedenfor. Hvor fornøyd har du vært med følgende forhold i det siste semesteret?</a:t>
            </a:r>
          </a:p>
        </p:txBody>
      </p:sp>
      <p:graphicFrame>
        <p:nvGraphicFramePr>
          <p:cNvPr id="8" name="Tabell 7"/>
          <p:cNvGraphicFramePr>
            <a:graphicFrameLocks noGrp="1"/>
          </p:cNvGraphicFramePr>
          <p:nvPr>
            <p:extLst>
              <p:ext uri="{D42A27DB-BD31-4B8C-83A1-F6EECF244321}">
                <p14:modId xmlns:p14="http://schemas.microsoft.com/office/powerpoint/2010/main" val="3685423104"/>
              </p:ext>
            </p:extLst>
          </p:nvPr>
        </p:nvGraphicFramePr>
        <p:xfrm>
          <a:off x="1574800" y="2177256"/>
          <a:ext cx="5994400" cy="3371850"/>
        </p:xfrm>
        <a:graphic>
          <a:graphicData uri="http://schemas.openxmlformats.org/drawingml/2006/table">
            <a:tbl>
              <a:tblPr/>
              <a:tblGrid>
                <a:gridCol w="1168400"/>
                <a:gridCol w="482600"/>
                <a:gridCol w="482600"/>
                <a:gridCol w="482600"/>
                <a:gridCol w="482600"/>
                <a:gridCol w="482600"/>
                <a:gridCol w="482600"/>
                <a:gridCol w="482600"/>
                <a:gridCol w="482600"/>
                <a:gridCol w="482600"/>
                <a:gridCol w="482600"/>
              </a:tblGrid>
              <a:tr h="1276350">
                <a:tc>
                  <a:txBody>
                    <a:bodyPr/>
                    <a:lstStyle/>
                    <a:p>
                      <a:pPr algn="l" fontAlgn="b"/>
                      <a:r>
                        <a:rPr lang="en-U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err="1">
                          <a:solidFill>
                            <a:srgbClr val="000000"/>
                          </a:solidFill>
                          <a:effectLst/>
                          <a:latin typeface="Calibri"/>
                        </a:rPr>
                        <a:t>Forhold</a:t>
                      </a:r>
                      <a:r>
                        <a:rPr lang="en-US" sz="1100" b="0" i="0" u="none" strike="noStrike" dirty="0">
                          <a:solidFill>
                            <a:srgbClr val="000000"/>
                          </a:solidFill>
                          <a:effectLst/>
                          <a:latin typeface="Calibri"/>
                        </a:rPr>
                        <a:t> </a:t>
                      </a:r>
                      <a:r>
                        <a:rPr lang="en-US" sz="1100" b="0" i="0" u="none" strike="noStrike" dirty="0" err="1">
                          <a:solidFill>
                            <a:srgbClr val="000000"/>
                          </a:solidFill>
                          <a:effectLst/>
                          <a:latin typeface="Calibri"/>
                        </a:rPr>
                        <a:t>til</a:t>
                      </a:r>
                      <a:r>
                        <a:rPr lang="en-US" sz="1100" b="0" i="0" u="none" strike="noStrike" dirty="0">
                          <a:solidFill>
                            <a:srgbClr val="000000"/>
                          </a:solidFill>
                          <a:effectLst/>
                          <a:latin typeface="Calibri"/>
                        </a:rPr>
                        <a:t> </a:t>
                      </a:r>
                      <a:r>
                        <a:rPr lang="en-US" sz="1100" b="0" i="0" u="none" strike="noStrike" dirty="0" err="1">
                          <a:solidFill>
                            <a:srgbClr val="000000"/>
                          </a:solidFill>
                          <a:effectLst/>
                          <a:latin typeface="Calibri"/>
                        </a:rPr>
                        <a:t>familien</a:t>
                      </a:r>
                      <a:endParaRPr lang="en-US" sz="1100" b="0" i="0" u="none" strike="noStrike" dirty="0">
                        <a:solidFill>
                          <a:srgbClr val="000000"/>
                        </a:solidFill>
                        <a:effectLst/>
                        <a:latin typeface="Calibri"/>
                      </a:endParaRPr>
                    </a:p>
                  </a:txBody>
                  <a:tcPr vert="vert27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err="1">
                          <a:solidFill>
                            <a:srgbClr val="000000"/>
                          </a:solidFill>
                          <a:effectLst/>
                          <a:latin typeface="Calibri"/>
                        </a:rPr>
                        <a:t>Forhold</a:t>
                      </a:r>
                      <a:r>
                        <a:rPr lang="en-US" sz="1100" b="0" i="0" u="none" strike="noStrike" dirty="0">
                          <a:solidFill>
                            <a:srgbClr val="000000"/>
                          </a:solidFill>
                          <a:effectLst/>
                          <a:latin typeface="Calibri"/>
                        </a:rPr>
                        <a:t> </a:t>
                      </a:r>
                      <a:r>
                        <a:rPr lang="en-US" sz="1100" b="0" i="0" u="none" strike="noStrike" dirty="0" err="1">
                          <a:solidFill>
                            <a:srgbClr val="000000"/>
                          </a:solidFill>
                          <a:effectLst/>
                          <a:latin typeface="Calibri"/>
                        </a:rPr>
                        <a:t>til</a:t>
                      </a:r>
                      <a:r>
                        <a:rPr lang="en-US" sz="1100" b="0" i="0" u="none" strike="noStrike" dirty="0">
                          <a:solidFill>
                            <a:srgbClr val="000000"/>
                          </a:solidFill>
                          <a:effectLst/>
                          <a:latin typeface="Calibri"/>
                        </a:rPr>
                        <a:t> partner </a:t>
                      </a:r>
                      <a:r>
                        <a:rPr lang="en-US" sz="1100" b="0" i="0" u="none" strike="noStrike" dirty="0" err="1">
                          <a:solidFill>
                            <a:srgbClr val="000000"/>
                          </a:solidFill>
                          <a:effectLst/>
                          <a:latin typeface="Calibri"/>
                        </a:rPr>
                        <a:t>eller</a:t>
                      </a:r>
                      <a:r>
                        <a:rPr lang="en-US" sz="1100" b="0" i="0" u="none" strike="noStrike" dirty="0">
                          <a:solidFill>
                            <a:srgbClr val="000000"/>
                          </a:solidFill>
                          <a:effectLst/>
                          <a:latin typeface="Calibri"/>
                        </a:rPr>
                        <a:t> </a:t>
                      </a:r>
                      <a:r>
                        <a:rPr lang="en-US" sz="1100" b="0" i="0" u="none" strike="noStrike" dirty="0" err="1">
                          <a:solidFill>
                            <a:srgbClr val="000000"/>
                          </a:solidFill>
                          <a:effectLst/>
                          <a:latin typeface="Calibri"/>
                        </a:rPr>
                        <a:t>kjæreste</a:t>
                      </a:r>
                      <a:endParaRPr lang="en-US" sz="1100" b="0" i="0" u="none" strike="noStrike" dirty="0">
                        <a:solidFill>
                          <a:srgbClr val="000000"/>
                        </a:solidFill>
                        <a:effectLst/>
                        <a:latin typeface="Calibri"/>
                      </a:endParaRPr>
                    </a:p>
                  </a:txBody>
                  <a:tcPr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Den </a:t>
                      </a:r>
                      <a:r>
                        <a:rPr lang="en-US" sz="1100" b="0" i="0" u="none" strike="noStrike" dirty="0" err="1">
                          <a:solidFill>
                            <a:srgbClr val="000000"/>
                          </a:solidFill>
                          <a:effectLst/>
                          <a:latin typeface="Calibri"/>
                        </a:rPr>
                        <a:t>økonomiske</a:t>
                      </a:r>
                      <a:r>
                        <a:rPr lang="en-US" sz="1100" b="0" i="0" u="none" strike="noStrike" dirty="0">
                          <a:solidFill>
                            <a:srgbClr val="000000"/>
                          </a:solidFill>
                          <a:effectLst/>
                          <a:latin typeface="Calibri"/>
                        </a:rPr>
                        <a:t> </a:t>
                      </a:r>
                      <a:r>
                        <a:rPr lang="en-US" sz="1100" b="0" i="0" u="none" strike="noStrike" dirty="0" err="1">
                          <a:solidFill>
                            <a:srgbClr val="000000"/>
                          </a:solidFill>
                          <a:effectLst/>
                          <a:latin typeface="Calibri"/>
                        </a:rPr>
                        <a:t>situasjon</a:t>
                      </a:r>
                      <a:endParaRPr lang="en-US" sz="1100" b="0" i="0" u="none" strike="noStrike" dirty="0">
                        <a:solidFill>
                          <a:srgbClr val="000000"/>
                        </a:solidFill>
                        <a:effectLst/>
                        <a:latin typeface="Calibri"/>
                      </a:endParaRPr>
                    </a:p>
                  </a:txBody>
                  <a:tcPr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err="1">
                          <a:solidFill>
                            <a:srgbClr val="000000"/>
                          </a:solidFill>
                          <a:effectLst/>
                          <a:latin typeface="Calibri"/>
                        </a:rPr>
                        <a:t>Kostholdet</a:t>
                      </a:r>
                      <a:r>
                        <a:rPr lang="en-US" sz="1100" b="0" i="0" u="none" strike="noStrike" dirty="0">
                          <a:solidFill>
                            <a:srgbClr val="000000"/>
                          </a:solidFill>
                          <a:effectLst/>
                          <a:latin typeface="Calibri"/>
                        </a:rPr>
                        <a:t> </a:t>
                      </a:r>
                      <a:r>
                        <a:rPr lang="en-US" sz="1100" b="0" i="0" u="none" strike="noStrike" dirty="0" err="1">
                          <a:solidFill>
                            <a:srgbClr val="000000"/>
                          </a:solidFill>
                          <a:effectLst/>
                          <a:latin typeface="Calibri"/>
                        </a:rPr>
                        <a:t>ditt</a:t>
                      </a:r>
                      <a:endParaRPr lang="en-US" sz="1100" b="0" i="0" u="none" strike="noStrike" dirty="0">
                        <a:solidFill>
                          <a:srgbClr val="000000"/>
                        </a:solidFill>
                        <a:effectLst/>
                        <a:latin typeface="Calibri"/>
                      </a:endParaRPr>
                    </a:p>
                  </a:txBody>
                  <a:tcPr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Utseende/kropp</a:t>
                      </a:r>
                    </a:p>
                  </a:txBody>
                  <a:tcPr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err="1">
                          <a:solidFill>
                            <a:srgbClr val="000000"/>
                          </a:solidFill>
                          <a:effectLst/>
                          <a:latin typeface="Calibri"/>
                        </a:rPr>
                        <a:t>Vekten</a:t>
                      </a:r>
                      <a:r>
                        <a:rPr lang="en-US" sz="1100" b="0" i="0" u="none" strike="noStrike" dirty="0">
                          <a:solidFill>
                            <a:srgbClr val="000000"/>
                          </a:solidFill>
                          <a:effectLst/>
                          <a:latin typeface="Calibri"/>
                        </a:rPr>
                        <a:t> din</a:t>
                      </a:r>
                    </a:p>
                  </a:txBody>
                  <a:tcPr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err="1">
                          <a:solidFill>
                            <a:srgbClr val="000000"/>
                          </a:solidFill>
                          <a:effectLst/>
                          <a:latin typeface="Calibri"/>
                        </a:rPr>
                        <a:t>Selvbildet</a:t>
                      </a:r>
                      <a:r>
                        <a:rPr lang="en-US" sz="1100" b="0" i="0" u="none" strike="noStrike" dirty="0">
                          <a:solidFill>
                            <a:srgbClr val="000000"/>
                          </a:solidFill>
                          <a:effectLst/>
                          <a:latin typeface="Calibri"/>
                        </a:rPr>
                        <a:t> </a:t>
                      </a:r>
                      <a:r>
                        <a:rPr lang="en-US" sz="1100" b="0" i="0" u="none" strike="noStrike" dirty="0" err="1">
                          <a:solidFill>
                            <a:srgbClr val="000000"/>
                          </a:solidFill>
                          <a:effectLst/>
                          <a:latin typeface="Calibri"/>
                        </a:rPr>
                        <a:t>ditt</a:t>
                      </a:r>
                      <a:endParaRPr lang="en-US" sz="1100" b="0" i="0" u="none" strike="noStrike" dirty="0">
                        <a:solidFill>
                          <a:srgbClr val="000000"/>
                        </a:solidFill>
                        <a:effectLst/>
                        <a:latin typeface="Calibri"/>
                      </a:endParaRPr>
                    </a:p>
                  </a:txBody>
                  <a:tcPr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err="1">
                          <a:solidFill>
                            <a:srgbClr val="000000"/>
                          </a:solidFill>
                          <a:effectLst/>
                          <a:latin typeface="Calibri"/>
                        </a:rPr>
                        <a:t>Familiens</a:t>
                      </a:r>
                      <a:r>
                        <a:rPr lang="en-US" sz="1100" b="0" i="0" u="none" strike="noStrike" dirty="0">
                          <a:solidFill>
                            <a:srgbClr val="000000"/>
                          </a:solidFill>
                          <a:effectLst/>
                          <a:latin typeface="Calibri"/>
                        </a:rPr>
                        <a:t> </a:t>
                      </a:r>
                      <a:r>
                        <a:rPr lang="en-US" sz="1100" b="0" i="0" u="none" strike="noStrike" dirty="0" err="1">
                          <a:solidFill>
                            <a:srgbClr val="000000"/>
                          </a:solidFill>
                          <a:effectLst/>
                          <a:latin typeface="Calibri"/>
                        </a:rPr>
                        <a:t>holdning</a:t>
                      </a:r>
                      <a:r>
                        <a:rPr lang="en-US" sz="1100" b="0" i="0" u="none" strike="noStrike" dirty="0">
                          <a:solidFill>
                            <a:srgbClr val="000000"/>
                          </a:solidFill>
                          <a:effectLst/>
                          <a:latin typeface="Calibri"/>
                        </a:rPr>
                        <a:t> </a:t>
                      </a:r>
                      <a:r>
                        <a:rPr lang="en-US" sz="1100" b="0" i="0" u="none" strike="noStrike" dirty="0" err="1">
                          <a:solidFill>
                            <a:srgbClr val="000000"/>
                          </a:solidFill>
                          <a:effectLst/>
                          <a:latin typeface="Calibri"/>
                        </a:rPr>
                        <a:t>til</a:t>
                      </a:r>
                      <a:r>
                        <a:rPr lang="en-US" sz="1100" b="0" i="0" u="none" strike="noStrike" dirty="0">
                          <a:solidFill>
                            <a:srgbClr val="000000"/>
                          </a:solidFill>
                          <a:effectLst/>
                          <a:latin typeface="Calibri"/>
                        </a:rPr>
                        <a:t> dine </a:t>
                      </a:r>
                      <a:r>
                        <a:rPr lang="en-US" sz="1100" b="0" i="0" u="none" strike="noStrike" dirty="0" err="1">
                          <a:solidFill>
                            <a:srgbClr val="000000"/>
                          </a:solidFill>
                          <a:effectLst/>
                          <a:latin typeface="Calibri"/>
                        </a:rPr>
                        <a:t>livsvalg</a:t>
                      </a:r>
                      <a:endParaRPr lang="en-US" sz="1100" b="0" i="0" u="none" strike="noStrike" dirty="0">
                        <a:solidFill>
                          <a:srgbClr val="000000"/>
                        </a:solidFill>
                        <a:effectLst/>
                        <a:latin typeface="Calibri"/>
                      </a:endParaRPr>
                    </a:p>
                  </a:txBody>
                  <a:tcPr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err="1">
                          <a:solidFill>
                            <a:srgbClr val="000000"/>
                          </a:solidFill>
                          <a:effectLst/>
                          <a:latin typeface="Calibri"/>
                        </a:rPr>
                        <a:t>Selvbildet</a:t>
                      </a:r>
                      <a:r>
                        <a:rPr lang="en-US" sz="1100" b="0" i="0" u="none" strike="noStrike" dirty="0">
                          <a:solidFill>
                            <a:srgbClr val="000000"/>
                          </a:solidFill>
                          <a:effectLst/>
                          <a:latin typeface="Calibri"/>
                        </a:rPr>
                        <a:t> </a:t>
                      </a:r>
                      <a:r>
                        <a:rPr lang="en-US" sz="1100" b="0" i="0" u="none" strike="noStrike" dirty="0" err="1">
                          <a:solidFill>
                            <a:srgbClr val="000000"/>
                          </a:solidFill>
                          <a:effectLst/>
                          <a:latin typeface="Calibri"/>
                        </a:rPr>
                        <a:t>og</a:t>
                      </a:r>
                      <a:r>
                        <a:rPr lang="en-US" sz="1100" b="0" i="0" u="none" strike="noStrike" dirty="0">
                          <a:solidFill>
                            <a:srgbClr val="000000"/>
                          </a:solidFill>
                          <a:effectLst/>
                          <a:latin typeface="Calibri"/>
                        </a:rPr>
                        <a:t> </a:t>
                      </a:r>
                      <a:r>
                        <a:rPr lang="en-US" sz="1100" b="0" i="0" u="none" strike="noStrike" dirty="0" err="1">
                          <a:solidFill>
                            <a:srgbClr val="000000"/>
                          </a:solidFill>
                          <a:effectLst/>
                          <a:latin typeface="Calibri"/>
                        </a:rPr>
                        <a:t>kropp</a:t>
                      </a:r>
                      <a:r>
                        <a:rPr lang="en-US" sz="1100" b="0" i="0" u="none" strike="noStrike" dirty="0">
                          <a:solidFill>
                            <a:srgbClr val="000000"/>
                          </a:solidFill>
                          <a:effectLst/>
                          <a:latin typeface="Calibri"/>
                        </a:rPr>
                        <a:t> </a:t>
                      </a:r>
                      <a:r>
                        <a:rPr lang="en-US" sz="1100" b="0" i="0" u="none" strike="noStrike" dirty="0" err="1">
                          <a:solidFill>
                            <a:srgbClr val="000000"/>
                          </a:solidFill>
                          <a:effectLst/>
                          <a:latin typeface="Calibri"/>
                        </a:rPr>
                        <a:t>totalt</a:t>
                      </a:r>
                      <a:endParaRPr lang="en-US" sz="1100" b="0" i="0" u="none" strike="noStrike" dirty="0">
                        <a:solidFill>
                          <a:srgbClr val="000000"/>
                        </a:solidFill>
                        <a:effectLst/>
                        <a:latin typeface="Calibri"/>
                      </a:endParaRPr>
                    </a:p>
                  </a:txBody>
                  <a:tcPr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err="1">
                          <a:solidFill>
                            <a:srgbClr val="000000"/>
                          </a:solidFill>
                          <a:effectLst/>
                          <a:latin typeface="Calibri"/>
                        </a:rPr>
                        <a:t>Familie</a:t>
                      </a:r>
                      <a:r>
                        <a:rPr lang="en-US" sz="1100" b="0" i="0" u="none" strike="noStrike" dirty="0">
                          <a:solidFill>
                            <a:srgbClr val="000000"/>
                          </a:solidFill>
                          <a:effectLst/>
                          <a:latin typeface="Calibri"/>
                        </a:rPr>
                        <a:t> </a:t>
                      </a:r>
                      <a:r>
                        <a:rPr lang="en-US" sz="1100" b="0" i="0" u="none" strike="noStrike" dirty="0" err="1">
                          <a:solidFill>
                            <a:srgbClr val="000000"/>
                          </a:solidFill>
                          <a:effectLst/>
                          <a:latin typeface="Calibri"/>
                        </a:rPr>
                        <a:t>totalt</a:t>
                      </a:r>
                      <a:endParaRPr lang="en-US" sz="1100" b="0" i="0" u="none" strike="noStrike" dirty="0">
                        <a:solidFill>
                          <a:srgbClr val="000000"/>
                        </a:solidFill>
                        <a:effectLst/>
                        <a:latin typeface="Calibri"/>
                      </a:endParaRPr>
                    </a:p>
                  </a:txBody>
                  <a:tcPr vert="vert27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a:solidFill>
                            <a:srgbClr val="000000"/>
                          </a:solidFill>
                          <a:effectLst/>
                          <a:latin typeface="Calibri"/>
                        </a:rPr>
                        <a:t>NMBU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Calibri"/>
                        </a:rPr>
                        <a:t>84</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83C87D"/>
                    </a:solidFill>
                  </a:tcPr>
                </a:tc>
                <a:tc>
                  <a:txBody>
                    <a:bodyPr/>
                    <a:lstStyle/>
                    <a:p>
                      <a:pPr algn="ctr" fontAlgn="ctr"/>
                      <a:r>
                        <a:rPr lang="en-US" sz="1100" b="0" i="0" u="none" strike="noStrike">
                          <a:solidFill>
                            <a:srgbClr val="000000"/>
                          </a:solidFill>
                          <a:effectLst/>
                          <a:latin typeface="Calibri"/>
                        </a:rPr>
                        <a:t>81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96CD7E"/>
                    </a:solidFill>
                  </a:tcPr>
                </a:tc>
                <a:tc>
                  <a:txBody>
                    <a:bodyPr/>
                    <a:lstStyle/>
                    <a:p>
                      <a:pPr algn="ctr" fontAlgn="ctr"/>
                      <a:r>
                        <a:rPr lang="en-US" sz="1100" b="0" i="0" u="none" strike="noStrike">
                          <a:solidFill>
                            <a:srgbClr val="000000"/>
                          </a:solidFill>
                          <a:effectLst/>
                          <a:latin typeface="Calibri"/>
                        </a:rPr>
                        <a:t>59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BAF78"/>
                    </a:solidFill>
                  </a:tcPr>
                </a:tc>
                <a:tc>
                  <a:txBody>
                    <a:bodyPr/>
                    <a:lstStyle/>
                    <a:p>
                      <a:pPr algn="ctr" fontAlgn="ctr"/>
                      <a:r>
                        <a:rPr lang="en-US" sz="1100" b="0" i="0" u="none" strike="noStrike">
                          <a:solidFill>
                            <a:srgbClr val="000000"/>
                          </a:solidFill>
                          <a:effectLst/>
                          <a:latin typeface="Calibri"/>
                        </a:rPr>
                        <a:t>63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EE182"/>
                    </a:solidFill>
                  </a:tcPr>
                </a:tc>
                <a:tc>
                  <a:txBody>
                    <a:bodyPr/>
                    <a:lstStyle/>
                    <a:p>
                      <a:pPr algn="ctr" fontAlgn="ctr"/>
                      <a:r>
                        <a:rPr lang="en-US" sz="1100" b="0" i="0" u="none" strike="noStrike">
                          <a:solidFill>
                            <a:srgbClr val="000000"/>
                          </a:solidFill>
                          <a:effectLst/>
                          <a:latin typeface="Calibri"/>
                        </a:rPr>
                        <a:t>61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CC47C"/>
                    </a:solidFill>
                  </a:tcPr>
                </a:tc>
                <a:tc>
                  <a:txBody>
                    <a:bodyPr/>
                    <a:lstStyle/>
                    <a:p>
                      <a:pPr algn="ctr" fontAlgn="ctr"/>
                      <a:r>
                        <a:rPr lang="en-US" sz="1100" b="0" i="0" u="none" strike="noStrike">
                          <a:solidFill>
                            <a:srgbClr val="000000"/>
                          </a:solidFill>
                          <a:effectLst/>
                          <a:latin typeface="Calibri"/>
                        </a:rPr>
                        <a:t>58</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BAA77"/>
                    </a:solidFill>
                  </a:tcPr>
                </a:tc>
                <a:tc>
                  <a:txBody>
                    <a:bodyPr/>
                    <a:lstStyle/>
                    <a:p>
                      <a:pPr algn="ctr" fontAlgn="ctr"/>
                      <a:r>
                        <a:rPr lang="en-US" sz="1100" b="0" i="0" u="none" strike="noStrike">
                          <a:solidFill>
                            <a:srgbClr val="000000"/>
                          </a:solidFill>
                          <a:effectLst/>
                          <a:latin typeface="Calibri"/>
                        </a:rPr>
                        <a:t>62</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DD780"/>
                    </a:solidFill>
                  </a:tcPr>
                </a:tc>
                <a:tc>
                  <a:txBody>
                    <a:bodyPr/>
                    <a:lstStyle/>
                    <a:p>
                      <a:pPr algn="ctr" fontAlgn="ctr"/>
                      <a:r>
                        <a:rPr lang="en-US" sz="1100" b="0" i="0" u="none" strike="noStrike">
                          <a:solidFill>
                            <a:srgbClr val="000000"/>
                          </a:solidFill>
                          <a:effectLst/>
                          <a:latin typeface="Calibri"/>
                        </a:rPr>
                        <a:t>82</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91CC7E"/>
                    </a:solidFill>
                  </a:tcPr>
                </a:tc>
                <a:tc>
                  <a:txBody>
                    <a:bodyPr/>
                    <a:lstStyle/>
                    <a:p>
                      <a:pPr algn="ctr" fontAlgn="ctr"/>
                      <a:r>
                        <a:rPr lang="en-US" sz="1100" b="0" i="0" u="none" strike="noStrike">
                          <a:solidFill>
                            <a:srgbClr val="000000"/>
                          </a:solidFill>
                          <a:effectLst/>
                          <a:latin typeface="Calibri"/>
                        </a:rPr>
                        <a:t>61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DCD7E"/>
                    </a:solidFill>
                  </a:tcPr>
                </a:tc>
                <a:tc>
                  <a:txBody>
                    <a:bodyPr/>
                    <a:lstStyle/>
                    <a:p>
                      <a:pPr algn="ctr" fontAlgn="ctr"/>
                      <a:r>
                        <a:rPr lang="en-US" sz="1100" b="0" i="0" u="none" strike="noStrike">
                          <a:solidFill>
                            <a:srgbClr val="000000"/>
                          </a:solidFill>
                          <a:effectLst/>
                          <a:latin typeface="Calibri"/>
                        </a:rPr>
                        <a:t>83</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ACA7E"/>
                    </a:solidFill>
                  </a:tcPr>
                </a:tc>
              </a:tr>
              <a:tr h="190500">
                <a:tc>
                  <a:txBody>
                    <a:bodyPr/>
                    <a:lstStyle/>
                    <a:p>
                      <a:pPr algn="l" fontAlgn="b"/>
                      <a:r>
                        <a:rPr lang="en-US" sz="1100" b="0" i="0" u="none" strike="noStrike">
                          <a:solidFill>
                            <a:srgbClr val="000000"/>
                          </a:solidFill>
                          <a:effectLst/>
                          <a:latin typeface="Calibri"/>
                        </a:rPr>
                        <a:t>Mann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a:rPr>
                        <a:t>82</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8CCA7E"/>
                    </a:solidFill>
                  </a:tcPr>
                </a:tc>
                <a:tc>
                  <a:txBody>
                    <a:bodyPr/>
                    <a:lstStyle/>
                    <a:p>
                      <a:pPr algn="ctr" fontAlgn="ctr"/>
                      <a:r>
                        <a:rPr lang="en-US" sz="1100" b="0" i="0" u="none" strike="noStrike">
                          <a:solidFill>
                            <a:srgbClr val="000000"/>
                          </a:solidFill>
                          <a:effectLst/>
                          <a:latin typeface="Calibri"/>
                        </a:rPr>
                        <a:t>81</a:t>
                      </a:r>
                    </a:p>
                  </a:txBody>
                  <a:tcPr marL="9525" marR="9525" marT="9525" marB="0" anchor="ctr">
                    <a:lnL>
                      <a:noFill/>
                    </a:lnL>
                    <a:lnR>
                      <a:noFill/>
                    </a:lnR>
                    <a:lnT>
                      <a:noFill/>
                    </a:lnT>
                    <a:lnB>
                      <a:noFill/>
                    </a:lnB>
                    <a:solidFill>
                      <a:srgbClr val="97CD7E"/>
                    </a:solidFill>
                  </a:tcPr>
                </a:tc>
                <a:tc>
                  <a:txBody>
                    <a:bodyPr/>
                    <a:lstStyle/>
                    <a:p>
                      <a:pPr algn="ctr" fontAlgn="ctr"/>
                      <a:r>
                        <a:rPr lang="en-US" sz="1100" b="0" i="0" u="none" strike="noStrike">
                          <a:solidFill>
                            <a:srgbClr val="000000"/>
                          </a:solidFill>
                          <a:effectLst/>
                          <a:latin typeface="Calibri"/>
                        </a:rPr>
                        <a:t>60</a:t>
                      </a:r>
                    </a:p>
                  </a:txBody>
                  <a:tcPr marL="9525" marR="9525" marT="9525" marB="0" anchor="ctr">
                    <a:lnL>
                      <a:noFill/>
                    </a:lnL>
                    <a:lnR>
                      <a:noFill/>
                    </a:lnR>
                    <a:lnT>
                      <a:noFill/>
                    </a:lnT>
                    <a:lnB>
                      <a:noFill/>
                    </a:lnB>
                    <a:solidFill>
                      <a:srgbClr val="FCB97A"/>
                    </a:solidFill>
                  </a:tcPr>
                </a:tc>
                <a:tc>
                  <a:txBody>
                    <a:bodyPr/>
                    <a:lstStyle/>
                    <a:p>
                      <a:pPr algn="ctr" fontAlgn="ctr"/>
                      <a:r>
                        <a:rPr lang="en-US" sz="1100" b="0" i="0" u="none" strike="noStrike">
                          <a:solidFill>
                            <a:srgbClr val="000000"/>
                          </a:solidFill>
                          <a:effectLst/>
                          <a:latin typeface="Calibri"/>
                        </a:rPr>
                        <a:t>64</a:t>
                      </a:r>
                    </a:p>
                  </a:txBody>
                  <a:tcPr marL="9525" marR="9525" marT="9525" marB="0" anchor="ctr">
                    <a:lnL>
                      <a:noFill/>
                    </a:lnL>
                    <a:lnR>
                      <a:noFill/>
                    </a:lnR>
                    <a:lnT>
                      <a:noFill/>
                    </a:lnT>
                    <a:lnB>
                      <a:noFill/>
                    </a:lnB>
                    <a:solidFill>
                      <a:srgbClr val="FCEA84"/>
                    </a:solidFill>
                  </a:tcPr>
                </a:tc>
                <a:tc>
                  <a:txBody>
                    <a:bodyPr/>
                    <a:lstStyle/>
                    <a:p>
                      <a:pPr algn="ctr" fontAlgn="ctr"/>
                      <a:r>
                        <a:rPr lang="en-US" sz="1100" b="0" i="0" u="none" strike="noStrike">
                          <a:solidFill>
                            <a:srgbClr val="000000"/>
                          </a:solidFill>
                          <a:effectLst/>
                          <a:latin typeface="Calibri"/>
                        </a:rPr>
                        <a:t>65</a:t>
                      </a:r>
                    </a:p>
                  </a:txBody>
                  <a:tcPr marL="9525" marR="9525" marT="9525" marB="0" anchor="ctr">
                    <a:lnL>
                      <a:noFill/>
                    </a:lnL>
                    <a:lnR>
                      <a:noFill/>
                    </a:lnR>
                    <a:lnT>
                      <a:noFill/>
                    </a:lnT>
                    <a:lnB>
                      <a:noFill/>
                    </a:lnB>
                    <a:solidFill>
                      <a:srgbClr val="F9EA84"/>
                    </a:solidFill>
                  </a:tcPr>
                </a:tc>
                <a:tc>
                  <a:txBody>
                    <a:bodyPr/>
                    <a:lstStyle/>
                    <a:p>
                      <a:pPr algn="ctr" fontAlgn="ctr"/>
                      <a:r>
                        <a:rPr lang="en-US" sz="1100" b="0" i="0" u="none" strike="noStrike">
                          <a:solidFill>
                            <a:srgbClr val="000000"/>
                          </a:solidFill>
                          <a:effectLst/>
                          <a:latin typeface="Calibri"/>
                        </a:rPr>
                        <a:t>64</a:t>
                      </a:r>
                    </a:p>
                  </a:txBody>
                  <a:tcPr marL="9525" marR="9525" marT="9525" marB="0" anchor="ctr">
                    <a:lnL>
                      <a:noFill/>
                    </a:lnL>
                    <a:lnR>
                      <a:noFill/>
                    </a:lnR>
                    <a:lnT>
                      <a:noFill/>
                    </a:lnT>
                    <a:lnB>
                      <a:noFill/>
                    </a:lnB>
                    <a:solidFill>
                      <a:srgbClr val="FFEB84"/>
                    </a:solidFill>
                  </a:tcPr>
                </a:tc>
                <a:tc>
                  <a:txBody>
                    <a:bodyPr/>
                    <a:lstStyle/>
                    <a:p>
                      <a:pPr algn="ctr" fontAlgn="ctr"/>
                      <a:r>
                        <a:rPr lang="en-US" sz="1100" b="0" i="0" u="none" strike="noStrike">
                          <a:solidFill>
                            <a:srgbClr val="000000"/>
                          </a:solidFill>
                          <a:effectLst/>
                          <a:latin typeface="Calibri"/>
                        </a:rPr>
                        <a:t>66</a:t>
                      </a:r>
                    </a:p>
                  </a:txBody>
                  <a:tcPr marL="9525" marR="9525" marT="9525" marB="0" anchor="ctr">
                    <a:lnL>
                      <a:noFill/>
                    </a:lnL>
                    <a:lnR>
                      <a:noFill/>
                    </a:lnR>
                    <a:lnT>
                      <a:noFill/>
                    </a:lnT>
                    <a:lnB>
                      <a:noFill/>
                    </a:lnB>
                    <a:solidFill>
                      <a:srgbClr val="EEE784"/>
                    </a:solidFill>
                  </a:tcPr>
                </a:tc>
                <a:tc>
                  <a:txBody>
                    <a:bodyPr/>
                    <a:lstStyle/>
                    <a:p>
                      <a:pPr algn="ctr" fontAlgn="ctr"/>
                      <a:r>
                        <a:rPr lang="en-US" sz="1100" b="0" i="0" u="none" strike="noStrike">
                          <a:solidFill>
                            <a:srgbClr val="000000"/>
                          </a:solidFill>
                          <a:effectLst/>
                          <a:latin typeface="Calibri"/>
                        </a:rPr>
                        <a:t>82</a:t>
                      </a:r>
                    </a:p>
                  </a:txBody>
                  <a:tcPr marL="9525" marR="9525" marT="9525" marB="0" anchor="ctr">
                    <a:lnL>
                      <a:noFill/>
                    </a:lnL>
                    <a:lnR>
                      <a:noFill/>
                    </a:lnR>
                    <a:lnT>
                      <a:noFill/>
                    </a:lnT>
                    <a:lnB>
                      <a:noFill/>
                    </a:lnB>
                    <a:solidFill>
                      <a:srgbClr val="91CC7E"/>
                    </a:solidFill>
                  </a:tcPr>
                </a:tc>
                <a:tc>
                  <a:txBody>
                    <a:bodyPr/>
                    <a:lstStyle/>
                    <a:p>
                      <a:pPr algn="ctr" fontAlgn="ctr"/>
                      <a:r>
                        <a:rPr lang="en-US" sz="1100" b="0" i="0" u="none" strike="noStrike">
                          <a:solidFill>
                            <a:srgbClr val="000000"/>
                          </a:solidFill>
                          <a:effectLst/>
                          <a:latin typeface="Calibri"/>
                        </a:rPr>
                        <a:t>66</a:t>
                      </a:r>
                    </a:p>
                  </a:txBody>
                  <a:tcPr marL="9525" marR="9525" marT="9525" marB="0" anchor="ctr">
                    <a:lnL>
                      <a:noFill/>
                    </a:lnL>
                    <a:lnR>
                      <a:noFill/>
                    </a:lnR>
                    <a:lnT>
                      <a:noFill/>
                    </a:lnT>
                    <a:lnB>
                      <a:noFill/>
                    </a:lnB>
                    <a:solidFill>
                      <a:srgbClr val="F3E884"/>
                    </a:solidFill>
                  </a:tcPr>
                </a:tc>
                <a:tc>
                  <a:txBody>
                    <a:bodyPr/>
                    <a:lstStyle/>
                    <a:p>
                      <a:pPr algn="ctr" fontAlgn="ctr"/>
                      <a:r>
                        <a:rPr lang="en-US" sz="1100" b="0" i="0" u="none" strike="noStrike">
                          <a:solidFill>
                            <a:srgbClr val="000000"/>
                          </a:solidFill>
                          <a:effectLst/>
                          <a:latin typeface="Calibri"/>
                        </a:rPr>
                        <a:t>82</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8FCB7E"/>
                    </a:solidFill>
                  </a:tcPr>
                </a:tc>
              </a:tr>
              <a:tr h="190500">
                <a:tc>
                  <a:txBody>
                    <a:bodyPr/>
                    <a:lstStyle/>
                    <a:p>
                      <a:pPr algn="l" fontAlgn="b"/>
                      <a:r>
                        <a:rPr lang="en-US" sz="1100" b="0" i="0" u="none" strike="noStrike">
                          <a:solidFill>
                            <a:srgbClr val="000000"/>
                          </a:solidFill>
                          <a:effectLst/>
                          <a:latin typeface="Calibri"/>
                        </a:rPr>
                        <a:t>Kvinne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a:rPr>
                        <a:t>85</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7BC57D"/>
                    </a:solidFill>
                  </a:tcPr>
                </a:tc>
                <a:tc>
                  <a:txBody>
                    <a:bodyPr/>
                    <a:lstStyle/>
                    <a:p>
                      <a:pPr algn="ctr" fontAlgn="ctr"/>
                      <a:r>
                        <a:rPr lang="en-US" sz="1100" b="0" i="0" u="none" strike="noStrike">
                          <a:solidFill>
                            <a:srgbClr val="000000"/>
                          </a:solidFill>
                          <a:effectLst/>
                          <a:latin typeface="Calibri"/>
                        </a:rPr>
                        <a:t>81</a:t>
                      </a:r>
                    </a:p>
                  </a:txBody>
                  <a:tcPr marL="9525" marR="9525" marT="9525" marB="0" anchor="ctr">
                    <a:lnL>
                      <a:noFill/>
                    </a:lnL>
                    <a:lnR>
                      <a:noFill/>
                    </a:lnR>
                    <a:lnT>
                      <a:noFill/>
                    </a:lnT>
                    <a:lnB>
                      <a:noFill/>
                    </a:lnB>
                    <a:solidFill>
                      <a:srgbClr val="96CD7E"/>
                    </a:solidFill>
                  </a:tcPr>
                </a:tc>
                <a:tc>
                  <a:txBody>
                    <a:bodyPr/>
                    <a:lstStyle/>
                    <a:p>
                      <a:pPr algn="ctr" fontAlgn="ctr"/>
                      <a:r>
                        <a:rPr lang="en-US" sz="1100" b="0" i="0" u="none" strike="noStrike">
                          <a:solidFill>
                            <a:srgbClr val="000000"/>
                          </a:solidFill>
                          <a:effectLst/>
                          <a:latin typeface="Calibri"/>
                        </a:rPr>
                        <a:t>58</a:t>
                      </a:r>
                    </a:p>
                  </a:txBody>
                  <a:tcPr marL="9525" marR="9525" marT="9525" marB="0" anchor="ctr">
                    <a:lnL>
                      <a:noFill/>
                    </a:lnL>
                    <a:lnR>
                      <a:noFill/>
                    </a:lnR>
                    <a:lnT>
                      <a:noFill/>
                    </a:lnT>
                    <a:lnB>
                      <a:noFill/>
                    </a:lnB>
                    <a:solidFill>
                      <a:srgbClr val="FBA777"/>
                    </a:solidFill>
                  </a:tcPr>
                </a:tc>
                <a:tc>
                  <a:txBody>
                    <a:bodyPr/>
                    <a:lstStyle/>
                    <a:p>
                      <a:pPr algn="ctr" fontAlgn="ctr"/>
                      <a:r>
                        <a:rPr lang="en-US" sz="1100" b="0" i="0" u="none" strike="noStrike">
                          <a:solidFill>
                            <a:srgbClr val="000000"/>
                          </a:solidFill>
                          <a:effectLst/>
                          <a:latin typeface="Calibri"/>
                        </a:rPr>
                        <a:t>62</a:t>
                      </a:r>
                    </a:p>
                  </a:txBody>
                  <a:tcPr marL="9525" marR="9525" marT="9525" marB="0" anchor="ctr">
                    <a:lnL>
                      <a:noFill/>
                    </a:lnL>
                    <a:lnR>
                      <a:noFill/>
                    </a:lnR>
                    <a:lnT>
                      <a:noFill/>
                    </a:lnT>
                    <a:lnB>
                      <a:noFill/>
                    </a:lnB>
                    <a:solidFill>
                      <a:srgbClr val="FDD37F"/>
                    </a:solidFill>
                  </a:tcPr>
                </a:tc>
                <a:tc>
                  <a:txBody>
                    <a:bodyPr/>
                    <a:lstStyle/>
                    <a:p>
                      <a:pPr algn="ctr" fontAlgn="ctr"/>
                      <a:r>
                        <a:rPr lang="en-US" sz="1100" b="0" i="0" u="none" strike="noStrike">
                          <a:solidFill>
                            <a:srgbClr val="000000"/>
                          </a:solidFill>
                          <a:effectLst/>
                          <a:latin typeface="Calibri"/>
                        </a:rPr>
                        <a:t>57</a:t>
                      </a:r>
                    </a:p>
                  </a:txBody>
                  <a:tcPr marL="9525" marR="9525" marT="9525" marB="0" anchor="ctr">
                    <a:lnL>
                      <a:noFill/>
                    </a:lnL>
                    <a:lnR>
                      <a:noFill/>
                    </a:lnR>
                    <a:lnT>
                      <a:noFill/>
                    </a:lnT>
                    <a:lnB>
                      <a:noFill/>
                    </a:lnB>
                    <a:solidFill>
                      <a:srgbClr val="FA9974"/>
                    </a:solidFill>
                  </a:tcPr>
                </a:tc>
                <a:tc>
                  <a:txBody>
                    <a:bodyPr/>
                    <a:lstStyle/>
                    <a:p>
                      <a:pPr algn="ctr" fontAlgn="ctr"/>
                      <a:r>
                        <a:rPr lang="en-US" sz="1100" b="0" i="0" u="none" strike="noStrike">
                          <a:solidFill>
                            <a:srgbClr val="000000"/>
                          </a:solidFill>
                          <a:effectLst/>
                          <a:latin typeface="Calibri"/>
                        </a:rPr>
                        <a:t>54</a:t>
                      </a:r>
                    </a:p>
                  </a:txBody>
                  <a:tcPr marL="9525" marR="9525" marT="9525" marB="0" anchor="ctr">
                    <a:lnL>
                      <a:noFill/>
                    </a:lnL>
                    <a:lnR>
                      <a:noFill/>
                    </a:lnR>
                    <a:lnT>
                      <a:noFill/>
                    </a:lnT>
                    <a:lnB>
                      <a:noFill/>
                    </a:lnB>
                    <a:solidFill>
                      <a:srgbClr val="F8736D"/>
                    </a:solidFill>
                  </a:tcPr>
                </a:tc>
                <a:tc>
                  <a:txBody>
                    <a:bodyPr/>
                    <a:lstStyle/>
                    <a:p>
                      <a:pPr algn="ctr" fontAlgn="ctr"/>
                      <a:r>
                        <a:rPr lang="en-US" sz="1100" b="0" i="0" u="none" strike="noStrike">
                          <a:solidFill>
                            <a:srgbClr val="000000"/>
                          </a:solidFill>
                          <a:effectLst/>
                          <a:latin typeface="Calibri"/>
                        </a:rPr>
                        <a:t>58</a:t>
                      </a:r>
                    </a:p>
                  </a:txBody>
                  <a:tcPr marL="9525" marR="9525" marT="9525" marB="0" anchor="ctr">
                    <a:lnL>
                      <a:noFill/>
                    </a:lnL>
                    <a:lnR>
                      <a:noFill/>
                    </a:lnR>
                    <a:lnT>
                      <a:noFill/>
                    </a:lnT>
                    <a:lnB>
                      <a:noFill/>
                    </a:lnB>
                    <a:solidFill>
                      <a:srgbClr val="FBA977"/>
                    </a:solidFill>
                  </a:tcPr>
                </a:tc>
                <a:tc>
                  <a:txBody>
                    <a:bodyPr/>
                    <a:lstStyle/>
                    <a:p>
                      <a:pPr algn="ctr" fontAlgn="ctr"/>
                      <a:r>
                        <a:rPr lang="en-US" sz="1100" b="0" i="0" u="none" strike="noStrike">
                          <a:solidFill>
                            <a:srgbClr val="000000"/>
                          </a:solidFill>
                          <a:effectLst/>
                          <a:latin typeface="Calibri"/>
                        </a:rPr>
                        <a:t>82</a:t>
                      </a:r>
                    </a:p>
                  </a:txBody>
                  <a:tcPr marL="9525" marR="9525" marT="9525" marB="0" anchor="ctr">
                    <a:lnL>
                      <a:noFill/>
                    </a:lnL>
                    <a:lnR>
                      <a:noFill/>
                    </a:lnR>
                    <a:lnT>
                      <a:noFill/>
                    </a:lnT>
                    <a:lnB>
                      <a:noFill/>
                    </a:lnB>
                    <a:solidFill>
                      <a:srgbClr val="91CC7E"/>
                    </a:solidFill>
                  </a:tcPr>
                </a:tc>
                <a:tc>
                  <a:txBody>
                    <a:bodyPr/>
                    <a:lstStyle/>
                    <a:p>
                      <a:pPr algn="ctr" fontAlgn="ctr"/>
                      <a:r>
                        <a:rPr lang="en-US" sz="1100" b="0" i="0" u="none" strike="noStrike">
                          <a:solidFill>
                            <a:srgbClr val="000000"/>
                          </a:solidFill>
                          <a:effectLst/>
                          <a:latin typeface="Calibri"/>
                        </a:rPr>
                        <a:t>58</a:t>
                      </a:r>
                    </a:p>
                  </a:txBody>
                  <a:tcPr marL="9525" marR="9525" marT="9525" marB="0" anchor="ctr">
                    <a:lnL>
                      <a:noFill/>
                    </a:lnL>
                    <a:lnR>
                      <a:noFill/>
                    </a:lnR>
                    <a:lnT>
                      <a:noFill/>
                    </a:lnT>
                    <a:lnB>
                      <a:noFill/>
                    </a:lnB>
                    <a:solidFill>
                      <a:srgbClr val="FBA175"/>
                    </a:solidFill>
                  </a:tcPr>
                </a:tc>
                <a:tc>
                  <a:txBody>
                    <a:bodyPr/>
                    <a:lstStyle/>
                    <a:p>
                      <a:pPr algn="ctr" fontAlgn="ctr"/>
                      <a:r>
                        <a:rPr lang="en-US" sz="1100" b="0" i="0" u="none" strike="noStrike">
                          <a:solidFill>
                            <a:srgbClr val="000000"/>
                          </a:solidFill>
                          <a:effectLst/>
                          <a:latin typeface="Calibri"/>
                        </a:rPr>
                        <a:t>83</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86C87D"/>
                    </a:solidFill>
                  </a:tcPr>
                </a:tc>
              </a:tr>
              <a:tr h="190500">
                <a:tc>
                  <a:txBody>
                    <a:bodyPr/>
                    <a:lstStyle/>
                    <a:p>
                      <a:pPr algn="l" fontAlgn="b"/>
                      <a:r>
                        <a:rPr lang="en-US" sz="1100" b="0" i="0" u="none" strike="noStrike">
                          <a:solidFill>
                            <a:srgbClr val="000000"/>
                          </a:solidFill>
                          <a:effectLst/>
                          <a:latin typeface="Calibri"/>
                        </a:rPr>
                        <a:t>IHA NMBU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a:rPr>
                        <a:t>89</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63BE7B"/>
                    </a:solidFill>
                  </a:tcPr>
                </a:tc>
                <a:tc>
                  <a:txBody>
                    <a:bodyPr/>
                    <a:lstStyle/>
                    <a:p>
                      <a:pPr algn="ctr" fontAlgn="ctr"/>
                      <a:r>
                        <a:rPr lang="en-US" sz="1100" b="0" i="0" u="none" strike="noStrike">
                          <a:solidFill>
                            <a:srgbClr val="000000"/>
                          </a:solidFill>
                          <a:effectLst/>
                          <a:latin typeface="Calibri"/>
                        </a:rPr>
                        <a:t>80</a:t>
                      </a:r>
                    </a:p>
                  </a:txBody>
                  <a:tcPr marL="9525" marR="9525" marT="9525" marB="0" anchor="ctr">
                    <a:lnL>
                      <a:noFill/>
                    </a:lnL>
                    <a:lnR>
                      <a:noFill/>
                    </a:lnR>
                    <a:lnT>
                      <a:noFill/>
                    </a:lnT>
                    <a:lnB>
                      <a:noFill/>
                    </a:lnB>
                    <a:solidFill>
                      <a:srgbClr val="9BCE7F"/>
                    </a:solidFill>
                  </a:tcPr>
                </a:tc>
                <a:tc>
                  <a:txBody>
                    <a:bodyPr/>
                    <a:lstStyle/>
                    <a:p>
                      <a:pPr algn="ctr" fontAlgn="ctr"/>
                      <a:r>
                        <a:rPr lang="en-US" sz="1100" b="0" i="0" u="none" strike="noStrike">
                          <a:solidFill>
                            <a:srgbClr val="000000"/>
                          </a:solidFill>
                          <a:effectLst/>
                          <a:latin typeface="Calibri"/>
                        </a:rPr>
                        <a:t>56</a:t>
                      </a:r>
                    </a:p>
                  </a:txBody>
                  <a:tcPr marL="9525" marR="9525" marT="9525" marB="0" anchor="ctr">
                    <a:lnL>
                      <a:noFill/>
                    </a:lnL>
                    <a:lnR>
                      <a:noFill/>
                    </a:lnR>
                    <a:lnT>
                      <a:noFill/>
                    </a:lnT>
                    <a:lnB>
                      <a:noFill/>
                    </a:lnB>
                    <a:solidFill>
                      <a:srgbClr val="F98E72"/>
                    </a:solidFill>
                  </a:tcPr>
                </a:tc>
                <a:tc>
                  <a:txBody>
                    <a:bodyPr/>
                    <a:lstStyle/>
                    <a:p>
                      <a:pPr algn="ctr" fontAlgn="ctr"/>
                      <a:r>
                        <a:rPr lang="en-US" sz="1100" b="0" i="0" u="none" strike="noStrike">
                          <a:solidFill>
                            <a:srgbClr val="000000"/>
                          </a:solidFill>
                          <a:effectLst/>
                          <a:latin typeface="Calibri"/>
                        </a:rPr>
                        <a:t>60</a:t>
                      </a:r>
                    </a:p>
                  </a:txBody>
                  <a:tcPr marL="9525" marR="9525" marT="9525" marB="0" anchor="ctr">
                    <a:lnL>
                      <a:noFill/>
                    </a:lnL>
                    <a:lnR>
                      <a:noFill/>
                    </a:lnR>
                    <a:lnT>
                      <a:noFill/>
                    </a:lnT>
                    <a:lnB>
                      <a:noFill/>
                    </a:lnB>
                    <a:solidFill>
                      <a:srgbClr val="FCC27C"/>
                    </a:solidFill>
                  </a:tcPr>
                </a:tc>
                <a:tc>
                  <a:txBody>
                    <a:bodyPr/>
                    <a:lstStyle/>
                    <a:p>
                      <a:pPr algn="ctr" fontAlgn="ctr"/>
                      <a:r>
                        <a:rPr lang="en-US" sz="1100" b="0" i="0" u="none" strike="noStrike">
                          <a:solidFill>
                            <a:srgbClr val="000000"/>
                          </a:solidFill>
                          <a:effectLst/>
                          <a:latin typeface="Calibri"/>
                        </a:rPr>
                        <a:t>54</a:t>
                      </a:r>
                    </a:p>
                  </a:txBody>
                  <a:tcPr marL="9525" marR="9525" marT="9525" marB="0" anchor="ctr">
                    <a:lnL>
                      <a:noFill/>
                    </a:lnL>
                    <a:lnR>
                      <a:noFill/>
                    </a:lnR>
                    <a:lnT>
                      <a:noFill/>
                    </a:lnT>
                    <a:lnB>
                      <a:noFill/>
                    </a:lnB>
                    <a:solidFill>
                      <a:srgbClr val="F86E6C"/>
                    </a:solidFill>
                  </a:tcPr>
                </a:tc>
                <a:tc>
                  <a:txBody>
                    <a:bodyPr/>
                    <a:lstStyle/>
                    <a:p>
                      <a:pPr algn="ctr" fontAlgn="ctr"/>
                      <a:r>
                        <a:rPr lang="en-US" sz="1100" b="0" i="0" u="none" strike="noStrike">
                          <a:solidFill>
                            <a:srgbClr val="000000"/>
                          </a:solidFill>
                          <a:effectLst/>
                          <a:latin typeface="Calibri"/>
                        </a:rPr>
                        <a:t>53</a:t>
                      </a:r>
                    </a:p>
                  </a:txBody>
                  <a:tcPr marL="9525" marR="9525" marT="9525" marB="0" anchor="ctr">
                    <a:lnL>
                      <a:noFill/>
                    </a:lnL>
                    <a:lnR>
                      <a:noFill/>
                    </a:lnR>
                    <a:lnT>
                      <a:noFill/>
                    </a:lnT>
                    <a:lnB>
                      <a:noFill/>
                    </a:lnB>
                    <a:solidFill>
                      <a:srgbClr val="F8696B"/>
                    </a:solidFill>
                  </a:tcPr>
                </a:tc>
                <a:tc>
                  <a:txBody>
                    <a:bodyPr/>
                    <a:lstStyle/>
                    <a:p>
                      <a:pPr algn="ctr" fontAlgn="ctr"/>
                      <a:r>
                        <a:rPr lang="en-US" sz="1100" b="0" i="0" u="none" strike="noStrike">
                          <a:solidFill>
                            <a:srgbClr val="000000"/>
                          </a:solidFill>
                          <a:effectLst/>
                          <a:latin typeface="Calibri"/>
                        </a:rPr>
                        <a:t>59</a:t>
                      </a:r>
                    </a:p>
                  </a:txBody>
                  <a:tcPr marL="9525" marR="9525" marT="9525" marB="0" anchor="ctr">
                    <a:lnL>
                      <a:noFill/>
                    </a:lnL>
                    <a:lnR>
                      <a:noFill/>
                    </a:lnR>
                    <a:lnT>
                      <a:noFill/>
                    </a:lnT>
                    <a:lnB>
                      <a:noFill/>
                    </a:lnB>
                    <a:solidFill>
                      <a:srgbClr val="FBAE78"/>
                    </a:solidFill>
                  </a:tcPr>
                </a:tc>
                <a:tc>
                  <a:txBody>
                    <a:bodyPr/>
                    <a:lstStyle/>
                    <a:p>
                      <a:pPr algn="ctr" fontAlgn="ctr"/>
                      <a:r>
                        <a:rPr lang="en-US" sz="1100" b="0" i="0" u="none" strike="noStrike">
                          <a:solidFill>
                            <a:srgbClr val="000000"/>
                          </a:solidFill>
                          <a:effectLst/>
                          <a:latin typeface="Calibri"/>
                        </a:rPr>
                        <a:t>79</a:t>
                      </a:r>
                    </a:p>
                  </a:txBody>
                  <a:tcPr marL="9525" marR="9525" marT="9525" marB="0" anchor="ctr">
                    <a:lnL>
                      <a:noFill/>
                    </a:lnL>
                    <a:lnR>
                      <a:noFill/>
                    </a:lnR>
                    <a:lnT>
                      <a:noFill/>
                    </a:lnT>
                    <a:lnB>
                      <a:noFill/>
                    </a:lnB>
                    <a:solidFill>
                      <a:srgbClr val="A4D17F"/>
                    </a:solidFill>
                  </a:tcPr>
                </a:tc>
                <a:tc>
                  <a:txBody>
                    <a:bodyPr/>
                    <a:lstStyle/>
                    <a:p>
                      <a:pPr algn="ctr" fontAlgn="ctr"/>
                      <a:r>
                        <a:rPr lang="en-US" sz="1100" b="0" i="0" u="none" strike="noStrike">
                          <a:solidFill>
                            <a:srgbClr val="000000"/>
                          </a:solidFill>
                          <a:effectLst/>
                          <a:latin typeface="Calibri"/>
                        </a:rPr>
                        <a:t>56</a:t>
                      </a:r>
                    </a:p>
                  </a:txBody>
                  <a:tcPr marL="9525" marR="9525" marT="9525" marB="0" anchor="ctr">
                    <a:lnL>
                      <a:noFill/>
                    </a:lnL>
                    <a:lnR>
                      <a:noFill/>
                    </a:lnR>
                    <a:lnT>
                      <a:noFill/>
                    </a:lnT>
                    <a:lnB>
                      <a:noFill/>
                    </a:lnB>
                    <a:solidFill>
                      <a:srgbClr val="FA8E72"/>
                    </a:solidFill>
                  </a:tcPr>
                </a:tc>
                <a:tc>
                  <a:txBody>
                    <a:bodyPr/>
                    <a:lstStyle/>
                    <a:p>
                      <a:pPr algn="ctr" fontAlgn="ctr"/>
                      <a:r>
                        <a:rPr lang="en-US" sz="1100" b="0" i="0" u="none" strike="noStrike">
                          <a:solidFill>
                            <a:srgbClr val="000000"/>
                          </a:solidFill>
                          <a:effectLst/>
                          <a:latin typeface="Calibri"/>
                        </a:rPr>
                        <a:t>84</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80C77D"/>
                    </a:solidFill>
                  </a:tcPr>
                </a:tc>
              </a:tr>
              <a:tr h="190500">
                <a:tc>
                  <a:txBody>
                    <a:bodyPr/>
                    <a:lstStyle/>
                    <a:p>
                      <a:pPr algn="l" fontAlgn="b"/>
                      <a:r>
                        <a:rPr lang="en-US" sz="1100" b="0" i="0" u="none" strike="noStrike">
                          <a:solidFill>
                            <a:srgbClr val="000000"/>
                          </a:solidFill>
                          <a:effectLst/>
                          <a:latin typeface="Calibri"/>
                        </a:rPr>
                        <a:t>IKBM NMBU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a:rPr>
                        <a:t>82</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8DCB7E"/>
                    </a:solidFill>
                  </a:tcPr>
                </a:tc>
                <a:tc>
                  <a:txBody>
                    <a:bodyPr/>
                    <a:lstStyle/>
                    <a:p>
                      <a:pPr algn="ctr" fontAlgn="ctr"/>
                      <a:r>
                        <a:rPr lang="en-US" sz="1100" b="0" i="0" u="none" strike="noStrike">
                          <a:solidFill>
                            <a:srgbClr val="000000"/>
                          </a:solidFill>
                          <a:effectLst/>
                          <a:latin typeface="Calibri"/>
                        </a:rPr>
                        <a:t>83</a:t>
                      </a:r>
                    </a:p>
                  </a:txBody>
                  <a:tcPr marL="9525" marR="9525" marT="9525" marB="0" anchor="ctr">
                    <a:lnL>
                      <a:noFill/>
                    </a:lnL>
                    <a:lnR>
                      <a:noFill/>
                    </a:lnR>
                    <a:lnT>
                      <a:noFill/>
                    </a:lnT>
                    <a:lnB>
                      <a:noFill/>
                    </a:lnB>
                    <a:solidFill>
                      <a:srgbClr val="89C97E"/>
                    </a:solidFill>
                  </a:tcPr>
                </a:tc>
                <a:tc>
                  <a:txBody>
                    <a:bodyPr/>
                    <a:lstStyle/>
                    <a:p>
                      <a:pPr algn="ctr" fontAlgn="ctr"/>
                      <a:r>
                        <a:rPr lang="en-US" sz="1100" b="0" i="0" u="none" strike="noStrike">
                          <a:solidFill>
                            <a:srgbClr val="000000"/>
                          </a:solidFill>
                          <a:effectLst/>
                          <a:latin typeface="Calibri"/>
                        </a:rPr>
                        <a:t>60</a:t>
                      </a:r>
                    </a:p>
                  </a:txBody>
                  <a:tcPr marL="9525" marR="9525" marT="9525" marB="0" anchor="ctr">
                    <a:lnL>
                      <a:noFill/>
                    </a:lnL>
                    <a:lnR>
                      <a:noFill/>
                    </a:lnR>
                    <a:lnT>
                      <a:noFill/>
                    </a:lnT>
                    <a:lnB>
                      <a:noFill/>
                    </a:lnB>
                    <a:solidFill>
                      <a:srgbClr val="FCBE7B"/>
                    </a:solidFill>
                  </a:tcPr>
                </a:tc>
                <a:tc>
                  <a:txBody>
                    <a:bodyPr/>
                    <a:lstStyle/>
                    <a:p>
                      <a:pPr algn="ctr" fontAlgn="ctr"/>
                      <a:r>
                        <a:rPr lang="en-US" sz="1100" b="0" i="0" u="none" strike="noStrike">
                          <a:solidFill>
                            <a:srgbClr val="000000"/>
                          </a:solidFill>
                          <a:effectLst/>
                          <a:latin typeface="Calibri"/>
                        </a:rPr>
                        <a:t>64</a:t>
                      </a:r>
                    </a:p>
                  </a:txBody>
                  <a:tcPr marL="9525" marR="9525" marT="9525" marB="0" anchor="ctr">
                    <a:lnL>
                      <a:noFill/>
                    </a:lnL>
                    <a:lnR>
                      <a:noFill/>
                    </a:lnR>
                    <a:lnT>
                      <a:noFill/>
                    </a:lnT>
                    <a:lnB>
                      <a:noFill/>
                    </a:lnB>
                    <a:solidFill>
                      <a:srgbClr val="FEEA83"/>
                    </a:solidFill>
                  </a:tcPr>
                </a:tc>
                <a:tc>
                  <a:txBody>
                    <a:bodyPr/>
                    <a:lstStyle/>
                    <a:p>
                      <a:pPr algn="ctr" fontAlgn="ctr"/>
                      <a:r>
                        <a:rPr lang="en-US" sz="1100" b="0" i="0" u="none" strike="noStrike">
                          <a:solidFill>
                            <a:srgbClr val="000000"/>
                          </a:solidFill>
                          <a:effectLst/>
                          <a:latin typeface="Calibri"/>
                        </a:rPr>
                        <a:t>59</a:t>
                      </a:r>
                    </a:p>
                  </a:txBody>
                  <a:tcPr marL="9525" marR="9525" marT="9525" marB="0" anchor="ctr">
                    <a:lnL>
                      <a:noFill/>
                    </a:lnL>
                    <a:lnR>
                      <a:noFill/>
                    </a:lnR>
                    <a:lnT>
                      <a:noFill/>
                    </a:lnT>
                    <a:lnB>
                      <a:noFill/>
                    </a:lnB>
                    <a:solidFill>
                      <a:srgbClr val="FCB479"/>
                    </a:solidFill>
                  </a:tcPr>
                </a:tc>
                <a:tc>
                  <a:txBody>
                    <a:bodyPr/>
                    <a:lstStyle/>
                    <a:p>
                      <a:pPr algn="ctr" fontAlgn="ctr"/>
                      <a:r>
                        <a:rPr lang="en-US" sz="1100" b="0" i="0" u="none" strike="noStrike">
                          <a:solidFill>
                            <a:srgbClr val="000000"/>
                          </a:solidFill>
                          <a:effectLst/>
                          <a:latin typeface="Calibri"/>
                        </a:rPr>
                        <a:t>54</a:t>
                      </a:r>
                    </a:p>
                  </a:txBody>
                  <a:tcPr marL="9525" marR="9525" marT="9525" marB="0" anchor="ctr">
                    <a:lnL>
                      <a:noFill/>
                    </a:lnL>
                    <a:lnR>
                      <a:noFill/>
                    </a:lnR>
                    <a:lnT>
                      <a:noFill/>
                    </a:lnT>
                    <a:lnB>
                      <a:noFill/>
                    </a:lnB>
                    <a:solidFill>
                      <a:srgbClr val="F8766D"/>
                    </a:solidFill>
                  </a:tcPr>
                </a:tc>
                <a:tc>
                  <a:txBody>
                    <a:bodyPr/>
                    <a:lstStyle/>
                    <a:p>
                      <a:pPr algn="ctr" fontAlgn="ctr"/>
                      <a:r>
                        <a:rPr lang="en-US" sz="1100" b="0" i="0" u="none" strike="noStrike">
                          <a:solidFill>
                            <a:srgbClr val="000000"/>
                          </a:solidFill>
                          <a:effectLst/>
                          <a:latin typeface="Calibri"/>
                        </a:rPr>
                        <a:t>62</a:t>
                      </a:r>
                    </a:p>
                  </a:txBody>
                  <a:tcPr marL="9525" marR="9525" marT="9525" marB="0" anchor="ctr">
                    <a:lnL>
                      <a:noFill/>
                    </a:lnL>
                    <a:lnR>
                      <a:noFill/>
                    </a:lnR>
                    <a:lnT>
                      <a:noFill/>
                    </a:lnT>
                    <a:lnB>
                      <a:noFill/>
                    </a:lnB>
                    <a:solidFill>
                      <a:srgbClr val="FDD27F"/>
                    </a:solidFill>
                  </a:tcPr>
                </a:tc>
                <a:tc>
                  <a:txBody>
                    <a:bodyPr/>
                    <a:lstStyle/>
                    <a:p>
                      <a:pPr algn="ctr" fontAlgn="ctr"/>
                      <a:r>
                        <a:rPr lang="en-US" sz="1100" b="0" i="0" u="none" strike="noStrike">
                          <a:solidFill>
                            <a:srgbClr val="000000"/>
                          </a:solidFill>
                          <a:effectLst/>
                          <a:latin typeface="Calibri"/>
                        </a:rPr>
                        <a:t>83</a:t>
                      </a:r>
                    </a:p>
                  </a:txBody>
                  <a:tcPr marL="9525" marR="9525" marT="9525" marB="0" anchor="ctr">
                    <a:lnL>
                      <a:noFill/>
                    </a:lnL>
                    <a:lnR>
                      <a:noFill/>
                    </a:lnR>
                    <a:lnT>
                      <a:noFill/>
                    </a:lnT>
                    <a:lnB>
                      <a:noFill/>
                    </a:lnB>
                    <a:solidFill>
                      <a:srgbClr val="8AC97E"/>
                    </a:solidFill>
                  </a:tcPr>
                </a:tc>
                <a:tc>
                  <a:txBody>
                    <a:bodyPr/>
                    <a:lstStyle/>
                    <a:p>
                      <a:pPr algn="ctr" fontAlgn="ctr"/>
                      <a:r>
                        <a:rPr lang="en-US" sz="1100" b="0" i="0" u="none" strike="noStrike">
                          <a:solidFill>
                            <a:srgbClr val="000000"/>
                          </a:solidFill>
                          <a:effectLst/>
                          <a:latin typeface="Calibri"/>
                        </a:rPr>
                        <a:t>60</a:t>
                      </a:r>
                    </a:p>
                  </a:txBody>
                  <a:tcPr marL="9525" marR="9525" marT="9525" marB="0" anchor="ctr">
                    <a:lnL>
                      <a:noFill/>
                    </a:lnL>
                    <a:lnR>
                      <a:noFill/>
                    </a:lnR>
                    <a:lnT>
                      <a:noFill/>
                    </a:lnT>
                    <a:lnB>
                      <a:noFill/>
                    </a:lnB>
                    <a:solidFill>
                      <a:srgbClr val="FCC17C"/>
                    </a:solidFill>
                  </a:tcPr>
                </a:tc>
                <a:tc>
                  <a:txBody>
                    <a:bodyPr/>
                    <a:lstStyle/>
                    <a:p>
                      <a:pPr algn="ctr" fontAlgn="ctr"/>
                      <a:r>
                        <a:rPr lang="en-US" sz="1100" b="0" i="0" u="none" strike="noStrike">
                          <a:solidFill>
                            <a:srgbClr val="000000"/>
                          </a:solidFill>
                          <a:effectLst/>
                          <a:latin typeface="Calibri"/>
                        </a:rPr>
                        <a:t>82</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8CCA7E"/>
                    </a:solidFill>
                  </a:tcPr>
                </a:tc>
              </a:tr>
              <a:tr h="190500">
                <a:tc>
                  <a:txBody>
                    <a:bodyPr/>
                    <a:lstStyle/>
                    <a:p>
                      <a:pPr algn="l" fontAlgn="b"/>
                      <a:r>
                        <a:rPr lang="en-US" sz="1100" b="0" i="0" u="none" strike="noStrike">
                          <a:solidFill>
                            <a:srgbClr val="000000"/>
                          </a:solidFill>
                          <a:effectLst/>
                          <a:latin typeface="Calibri"/>
                        </a:rPr>
                        <a:t>ILP NMBU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a:rPr>
                        <a:t>86</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76C47D"/>
                    </a:solidFill>
                  </a:tcPr>
                </a:tc>
                <a:tc>
                  <a:txBody>
                    <a:bodyPr/>
                    <a:lstStyle/>
                    <a:p>
                      <a:pPr algn="ctr" fontAlgn="ctr"/>
                      <a:r>
                        <a:rPr lang="en-US" sz="1100" b="0" i="0" u="none" strike="noStrike">
                          <a:solidFill>
                            <a:srgbClr val="000000"/>
                          </a:solidFill>
                          <a:effectLst/>
                          <a:latin typeface="Calibri"/>
                        </a:rPr>
                        <a:t>79</a:t>
                      </a:r>
                    </a:p>
                  </a:txBody>
                  <a:tcPr marL="9525" marR="9525" marT="9525" marB="0" anchor="ctr">
                    <a:lnL>
                      <a:noFill/>
                    </a:lnL>
                    <a:lnR>
                      <a:noFill/>
                    </a:lnR>
                    <a:lnT>
                      <a:noFill/>
                    </a:lnT>
                    <a:lnB>
                      <a:noFill/>
                    </a:lnB>
                    <a:solidFill>
                      <a:srgbClr val="A2D07F"/>
                    </a:solidFill>
                  </a:tcPr>
                </a:tc>
                <a:tc>
                  <a:txBody>
                    <a:bodyPr/>
                    <a:lstStyle/>
                    <a:p>
                      <a:pPr algn="ctr" fontAlgn="ctr"/>
                      <a:r>
                        <a:rPr lang="en-US" sz="1100" b="0" i="0" u="none" strike="noStrike">
                          <a:solidFill>
                            <a:srgbClr val="000000"/>
                          </a:solidFill>
                          <a:effectLst/>
                          <a:latin typeface="Calibri"/>
                        </a:rPr>
                        <a:t>54</a:t>
                      </a:r>
                    </a:p>
                  </a:txBody>
                  <a:tcPr marL="9525" marR="9525" marT="9525" marB="0" anchor="ctr">
                    <a:lnL>
                      <a:noFill/>
                    </a:lnL>
                    <a:lnR>
                      <a:noFill/>
                    </a:lnR>
                    <a:lnT>
                      <a:noFill/>
                    </a:lnT>
                    <a:lnB>
                      <a:noFill/>
                    </a:lnB>
                    <a:solidFill>
                      <a:srgbClr val="F86E6C"/>
                    </a:solidFill>
                  </a:tcPr>
                </a:tc>
                <a:tc>
                  <a:txBody>
                    <a:bodyPr/>
                    <a:lstStyle/>
                    <a:p>
                      <a:pPr algn="ctr" fontAlgn="ctr"/>
                      <a:r>
                        <a:rPr lang="en-US" sz="1100" b="0" i="0" u="none" strike="noStrike">
                          <a:solidFill>
                            <a:srgbClr val="000000"/>
                          </a:solidFill>
                          <a:effectLst/>
                          <a:latin typeface="Calibri"/>
                        </a:rPr>
                        <a:t>63</a:t>
                      </a:r>
                    </a:p>
                  </a:txBody>
                  <a:tcPr marL="9525" marR="9525" marT="9525" marB="0" anchor="ctr">
                    <a:lnL>
                      <a:noFill/>
                    </a:lnL>
                    <a:lnR>
                      <a:noFill/>
                    </a:lnR>
                    <a:lnT>
                      <a:noFill/>
                    </a:lnT>
                    <a:lnB>
                      <a:noFill/>
                    </a:lnB>
                    <a:solidFill>
                      <a:srgbClr val="FEDF81"/>
                    </a:solidFill>
                  </a:tcPr>
                </a:tc>
                <a:tc>
                  <a:txBody>
                    <a:bodyPr/>
                    <a:lstStyle/>
                    <a:p>
                      <a:pPr algn="ctr" fontAlgn="ctr"/>
                      <a:r>
                        <a:rPr lang="en-US" sz="1100" b="0" i="0" u="none" strike="noStrike">
                          <a:solidFill>
                            <a:srgbClr val="000000"/>
                          </a:solidFill>
                          <a:effectLst/>
                          <a:latin typeface="Calibri"/>
                        </a:rPr>
                        <a:t>60</a:t>
                      </a:r>
                    </a:p>
                  </a:txBody>
                  <a:tcPr marL="9525" marR="9525" marT="9525" marB="0" anchor="ctr">
                    <a:lnL>
                      <a:noFill/>
                    </a:lnL>
                    <a:lnR>
                      <a:noFill/>
                    </a:lnR>
                    <a:lnT>
                      <a:noFill/>
                    </a:lnT>
                    <a:lnB>
                      <a:noFill/>
                    </a:lnB>
                    <a:solidFill>
                      <a:srgbClr val="FCBD7B"/>
                    </a:solidFill>
                  </a:tcPr>
                </a:tc>
                <a:tc>
                  <a:txBody>
                    <a:bodyPr/>
                    <a:lstStyle/>
                    <a:p>
                      <a:pPr algn="ctr" fontAlgn="ctr"/>
                      <a:r>
                        <a:rPr lang="en-US" sz="1100" b="0" i="0" u="none" strike="noStrike">
                          <a:solidFill>
                            <a:srgbClr val="000000"/>
                          </a:solidFill>
                          <a:effectLst/>
                          <a:latin typeface="Calibri"/>
                        </a:rPr>
                        <a:t>59</a:t>
                      </a:r>
                    </a:p>
                  </a:txBody>
                  <a:tcPr marL="9525" marR="9525" marT="9525" marB="0" anchor="ctr">
                    <a:lnL>
                      <a:noFill/>
                    </a:lnL>
                    <a:lnR>
                      <a:noFill/>
                    </a:lnR>
                    <a:lnT>
                      <a:noFill/>
                    </a:lnT>
                    <a:lnB>
                      <a:noFill/>
                    </a:lnB>
                    <a:solidFill>
                      <a:srgbClr val="FBB078"/>
                    </a:solidFill>
                  </a:tcPr>
                </a:tc>
                <a:tc>
                  <a:txBody>
                    <a:bodyPr/>
                    <a:lstStyle/>
                    <a:p>
                      <a:pPr algn="ctr" fontAlgn="ctr"/>
                      <a:r>
                        <a:rPr lang="en-US" sz="1100" b="0" i="0" u="none" strike="noStrike">
                          <a:solidFill>
                            <a:srgbClr val="000000"/>
                          </a:solidFill>
                          <a:effectLst/>
                          <a:latin typeface="Calibri"/>
                        </a:rPr>
                        <a:t>61</a:t>
                      </a:r>
                    </a:p>
                  </a:txBody>
                  <a:tcPr marL="9525" marR="9525" marT="9525" marB="0" anchor="ctr">
                    <a:lnL>
                      <a:noFill/>
                    </a:lnL>
                    <a:lnR>
                      <a:noFill/>
                    </a:lnR>
                    <a:lnT>
                      <a:noFill/>
                    </a:lnT>
                    <a:lnB>
                      <a:noFill/>
                    </a:lnB>
                    <a:solidFill>
                      <a:srgbClr val="FDCE7E"/>
                    </a:solidFill>
                  </a:tcPr>
                </a:tc>
                <a:tc>
                  <a:txBody>
                    <a:bodyPr/>
                    <a:lstStyle/>
                    <a:p>
                      <a:pPr algn="ctr" fontAlgn="ctr"/>
                      <a:r>
                        <a:rPr lang="en-US" sz="1100" b="0" i="0" u="none" strike="noStrike">
                          <a:solidFill>
                            <a:srgbClr val="000000"/>
                          </a:solidFill>
                          <a:effectLst/>
                          <a:latin typeface="Calibri"/>
                        </a:rPr>
                        <a:t>84</a:t>
                      </a:r>
                    </a:p>
                  </a:txBody>
                  <a:tcPr marL="9525" marR="9525" marT="9525" marB="0" anchor="ctr">
                    <a:lnL>
                      <a:noFill/>
                    </a:lnL>
                    <a:lnR>
                      <a:noFill/>
                    </a:lnR>
                    <a:lnT>
                      <a:noFill/>
                    </a:lnT>
                    <a:lnB>
                      <a:noFill/>
                    </a:lnB>
                    <a:solidFill>
                      <a:srgbClr val="82C77D"/>
                    </a:solidFill>
                  </a:tcPr>
                </a:tc>
                <a:tc>
                  <a:txBody>
                    <a:bodyPr/>
                    <a:lstStyle/>
                    <a:p>
                      <a:pPr algn="ctr" fontAlgn="ctr"/>
                      <a:r>
                        <a:rPr lang="en-US" sz="1100" b="0" i="0" u="none" strike="noStrike">
                          <a:solidFill>
                            <a:srgbClr val="000000"/>
                          </a:solidFill>
                          <a:effectLst/>
                          <a:latin typeface="Calibri"/>
                        </a:rPr>
                        <a:t>61</a:t>
                      </a:r>
                    </a:p>
                  </a:txBody>
                  <a:tcPr marL="9525" marR="9525" marT="9525" marB="0" anchor="ctr">
                    <a:lnL>
                      <a:noFill/>
                    </a:lnL>
                    <a:lnR>
                      <a:noFill/>
                    </a:lnR>
                    <a:lnT>
                      <a:noFill/>
                    </a:lnT>
                    <a:lnB>
                      <a:noFill/>
                    </a:lnB>
                    <a:solidFill>
                      <a:srgbClr val="FDC77D"/>
                    </a:solidFill>
                  </a:tcPr>
                </a:tc>
                <a:tc>
                  <a:txBody>
                    <a:bodyPr/>
                    <a:lstStyle/>
                    <a:p>
                      <a:pPr algn="ctr" fontAlgn="ctr"/>
                      <a:r>
                        <a:rPr lang="en-US" sz="1100" b="0" i="0" u="none" strike="noStrike">
                          <a:solidFill>
                            <a:srgbClr val="000000"/>
                          </a:solidFill>
                          <a:effectLst/>
                          <a:latin typeface="Calibri"/>
                        </a:rPr>
                        <a:t>85</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7CC67D"/>
                    </a:solidFill>
                  </a:tcPr>
                </a:tc>
              </a:tr>
              <a:tr h="190500">
                <a:tc>
                  <a:txBody>
                    <a:bodyPr/>
                    <a:lstStyle/>
                    <a:p>
                      <a:pPr algn="l" fontAlgn="b"/>
                      <a:r>
                        <a:rPr lang="en-US" sz="1100" b="0" i="0" u="none" strike="noStrike">
                          <a:solidFill>
                            <a:srgbClr val="000000"/>
                          </a:solidFill>
                          <a:effectLst/>
                          <a:latin typeface="Calibri"/>
                        </a:rPr>
                        <a:t>IMT NMBU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a:rPr>
                        <a:t>83</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86C97E"/>
                    </a:solidFill>
                  </a:tcPr>
                </a:tc>
                <a:tc>
                  <a:txBody>
                    <a:bodyPr/>
                    <a:lstStyle/>
                    <a:p>
                      <a:pPr algn="ctr" fontAlgn="ctr"/>
                      <a:r>
                        <a:rPr lang="en-US" sz="1100" b="0" i="0" u="none" strike="noStrike">
                          <a:solidFill>
                            <a:srgbClr val="000000"/>
                          </a:solidFill>
                          <a:effectLst/>
                          <a:latin typeface="Calibri"/>
                        </a:rPr>
                        <a:t>79</a:t>
                      </a:r>
                    </a:p>
                  </a:txBody>
                  <a:tcPr marL="9525" marR="9525" marT="9525" marB="0" anchor="ctr">
                    <a:lnL>
                      <a:noFill/>
                    </a:lnL>
                    <a:lnR>
                      <a:noFill/>
                    </a:lnR>
                    <a:lnT>
                      <a:noFill/>
                    </a:lnT>
                    <a:lnB>
                      <a:noFill/>
                    </a:lnB>
                    <a:solidFill>
                      <a:srgbClr val="A3D17F"/>
                    </a:solidFill>
                  </a:tcPr>
                </a:tc>
                <a:tc>
                  <a:txBody>
                    <a:bodyPr/>
                    <a:lstStyle/>
                    <a:p>
                      <a:pPr algn="ctr" fontAlgn="ctr"/>
                      <a:r>
                        <a:rPr lang="en-US" sz="1100" b="0" i="0" u="none" strike="noStrike">
                          <a:solidFill>
                            <a:srgbClr val="000000"/>
                          </a:solidFill>
                          <a:effectLst/>
                          <a:latin typeface="Calibri"/>
                        </a:rPr>
                        <a:t>62</a:t>
                      </a:r>
                    </a:p>
                  </a:txBody>
                  <a:tcPr marL="9525" marR="9525" marT="9525" marB="0" anchor="ctr">
                    <a:lnL>
                      <a:noFill/>
                    </a:lnL>
                    <a:lnR>
                      <a:noFill/>
                    </a:lnR>
                    <a:lnT>
                      <a:noFill/>
                    </a:lnT>
                    <a:lnB>
                      <a:noFill/>
                    </a:lnB>
                    <a:solidFill>
                      <a:srgbClr val="FDD27F"/>
                    </a:solidFill>
                  </a:tcPr>
                </a:tc>
                <a:tc>
                  <a:txBody>
                    <a:bodyPr/>
                    <a:lstStyle/>
                    <a:p>
                      <a:pPr algn="ctr" fontAlgn="ctr"/>
                      <a:r>
                        <a:rPr lang="en-US" sz="1100" b="0" i="0" u="none" strike="noStrike">
                          <a:solidFill>
                            <a:srgbClr val="000000"/>
                          </a:solidFill>
                          <a:effectLst/>
                          <a:latin typeface="Calibri"/>
                        </a:rPr>
                        <a:t>64</a:t>
                      </a:r>
                    </a:p>
                  </a:txBody>
                  <a:tcPr marL="9525" marR="9525" marT="9525" marB="0" anchor="ctr">
                    <a:lnL>
                      <a:noFill/>
                    </a:lnL>
                    <a:lnR>
                      <a:noFill/>
                    </a:lnR>
                    <a:lnT>
                      <a:noFill/>
                    </a:lnT>
                    <a:lnB>
                      <a:noFill/>
                    </a:lnB>
                    <a:solidFill>
                      <a:srgbClr val="FFEB84"/>
                    </a:solidFill>
                  </a:tcPr>
                </a:tc>
                <a:tc>
                  <a:txBody>
                    <a:bodyPr/>
                    <a:lstStyle/>
                    <a:p>
                      <a:pPr algn="ctr" fontAlgn="ctr"/>
                      <a:r>
                        <a:rPr lang="en-US" sz="1100" b="0" i="0" u="none" strike="noStrike">
                          <a:solidFill>
                            <a:srgbClr val="000000"/>
                          </a:solidFill>
                          <a:effectLst/>
                          <a:latin typeface="Calibri"/>
                        </a:rPr>
                        <a:t>62</a:t>
                      </a:r>
                    </a:p>
                  </a:txBody>
                  <a:tcPr marL="9525" marR="9525" marT="9525" marB="0" anchor="ctr">
                    <a:lnL>
                      <a:noFill/>
                    </a:lnL>
                    <a:lnR>
                      <a:noFill/>
                    </a:lnR>
                    <a:lnT>
                      <a:noFill/>
                    </a:lnT>
                    <a:lnB>
                      <a:noFill/>
                    </a:lnB>
                    <a:solidFill>
                      <a:srgbClr val="FEDA80"/>
                    </a:solidFill>
                  </a:tcPr>
                </a:tc>
                <a:tc>
                  <a:txBody>
                    <a:bodyPr/>
                    <a:lstStyle/>
                    <a:p>
                      <a:pPr algn="ctr" fontAlgn="ctr"/>
                      <a:r>
                        <a:rPr lang="en-US" sz="1100" b="0" i="0" u="none" strike="noStrike">
                          <a:solidFill>
                            <a:srgbClr val="000000"/>
                          </a:solidFill>
                          <a:effectLst/>
                          <a:latin typeface="Calibri"/>
                        </a:rPr>
                        <a:t>61</a:t>
                      </a:r>
                    </a:p>
                  </a:txBody>
                  <a:tcPr marL="9525" marR="9525" marT="9525" marB="0" anchor="ctr">
                    <a:lnL>
                      <a:noFill/>
                    </a:lnL>
                    <a:lnR>
                      <a:noFill/>
                    </a:lnR>
                    <a:lnT>
                      <a:noFill/>
                    </a:lnT>
                    <a:lnB>
                      <a:noFill/>
                    </a:lnB>
                    <a:solidFill>
                      <a:srgbClr val="FCC47C"/>
                    </a:solidFill>
                  </a:tcPr>
                </a:tc>
                <a:tc>
                  <a:txBody>
                    <a:bodyPr/>
                    <a:lstStyle/>
                    <a:p>
                      <a:pPr algn="ctr" fontAlgn="ctr"/>
                      <a:r>
                        <a:rPr lang="en-US" sz="1100" b="0" i="0" u="none" strike="noStrike">
                          <a:solidFill>
                            <a:srgbClr val="000000"/>
                          </a:solidFill>
                          <a:effectLst/>
                          <a:latin typeface="Calibri"/>
                        </a:rPr>
                        <a:t>65</a:t>
                      </a:r>
                    </a:p>
                  </a:txBody>
                  <a:tcPr marL="9525" marR="9525" marT="9525" marB="0" anchor="ctr">
                    <a:lnL>
                      <a:noFill/>
                    </a:lnL>
                    <a:lnR>
                      <a:noFill/>
                    </a:lnR>
                    <a:lnT>
                      <a:noFill/>
                    </a:lnT>
                    <a:lnB>
                      <a:noFill/>
                    </a:lnB>
                    <a:solidFill>
                      <a:srgbClr val="F6E984"/>
                    </a:solidFill>
                  </a:tcPr>
                </a:tc>
                <a:tc>
                  <a:txBody>
                    <a:bodyPr/>
                    <a:lstStyle/>
                    <a:p>
                      <a:pPr algn="ctr" fontAlgn="ctr"/>
                      <a:r>
                        <a:rPr lang="en-US" sz="1100" b="0" i="0" u="none" strike="noStrike">
                          <a:solidFill>
                            <a:srgbClr val="000000"/>
                          </a:solidFill>
                          <a:effectLst/>
                          <a:latin typeface="Calibri"/>
                        </a:rPr>
                        <a:t>84</a:t>
                      </a:r>
                    </a:p>
                  </a:txBody>
                  <a:tcPr marL="9525" marR="9525" marT="9525" marB="0" anchor="ctr">
                    <a:lnL>
                      <a:noFill/>
                    </a:lnL>
                    <a:lnR>
                      <a:noFill/>
                    </a:lnR>
                    <a:lnT>
                      <a:noFill/>
                    </a:lnT>
                    <a:lnB>
                      <a:noFill/>
                    </a:lnB>
                    <a:solidFill>
                      <a:srgbClr val="85C87D"/>
                    </a:solidFill>
                  </a:tcPr>
                </a:tc>
                <a:tc>
                  <a:txBody>
                    <a:bodyPr/>
                    <a:lstStyle/>
                    <a:p>
                      <a:pPr algn="ctr" fontAlgn="ctr"/>
                      <a:r>
                        <a:rPr lang="en-US" sz="1100" b="0" i="0" u="none" strike="noStrike">
                          <a:solidFill>
                            <a:srgbClr val="000000"/>
                          </a:solidFill>
                          <a:effectLst/>
                          <a:latin typeface="Calibri"/>
                        </a:rPr>
                        <a:t>64</a:t>
                      </a:r>
                    </a:p>
                  </a:txBody>
                  <a:tcPr marL="9525" marR="9525" marT="9525" marB="0" anchor="ctr">
                    <a:lnL>
                      <a:noFill/>
                    </a:lnL>
                    <a:lnR>
                      <a:noFill/>
                    </a:lnR>
                    <a:lnT>
                      <a:noFill/>
                    </a:lnT>
                    <a:lnB>
                      <a:noFill/>
                    </a:lnB>
                    <a:solidFill>
                      <a:srgbClr val="FFEB84"/>
                    </a:solidFill>
                  </a:tcPr>
                </a:tc>
                <a:tc>
                  <a:txBody>
                    <a:bodyPr/>
                    <a:lstStyle/>
                    <a:p>
                      <a:pPr algn="ctr" fontAlgn="ctr"/>
                      <a:r>
                        <a:rPr lang="en-US" sz="1100" b="0" i="0" u="none" strike="noStrike">
                          <a:solidFill>
                            <a:srgbClr val="000000"/>
                          </a:solidFill>
                          <a:effectLst/>
                          <a:latin typeface="Calibri"/>
                        </a:rPr>
                        <a:t>83</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87C97E"/>
                    </a:solidFill>
                  </a:tcPr>
                </a:tc>
              </a:tr>
              <a:tr h="190500">
                <a:tc>
                  <a:txBody>
                    <a:bodyPr/>
                    <a:lstStyle/>
                    <a:p>
                      <a:pPr algn="l" fontAlgn="b"/>
                      <a:r>
                        <a:rPr lang="en-US" sz="1100" b="0" i="0" u="none" strike="noStrike">
                          <a:solidFill>
                            <a:srgbClr val="000000"/>
                          </a:solidFill>
                          <a:effectLst/>
                          <a:latin typeface="Calibri"/>
                        </a:rPr>
                        <a:t>INA NMBU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a:rPr>
                        <a:t>80</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9ACE7F"/>
                    </a:solidFill>
                  </a:tcPr>
                </a:tc>
                <a:tc>
                  <a:txBody>
                    <a:bodyPr/>
                    <a:lstStyle/>
                    <a:p>
                      <a:pPr algn="ctr" fontAlgn="ctr"/>
                      <a:r>
                        <a:rPr lang="en-US" sz="1100" b="0" i="0" u="none" strike="noStrike">
                          <a:solidFill>
                            <a:srgbClr val="000000"/>
                          </a:solidFill>
                          <a:effectLst/>
                          <a:latin typeface="Calibri"/>
                        </a:rPr>
                        <a:t>83</a:t>
                      </a:r>
                    </a:p>
                  </a:txBody>
                  <a:tcPr marL="9525" marR="9525" marT="9525" marB="0" anchor="ctr">
                    <a:lnL>
                      <a:noFill/>
                    </a:lnL>
                    <a:lnR>
                      <a:noFill/>
                    </a:lnR>
                    <a:lnT>
                      <a:noFill/>
                    </a:lnT>
                    <a:lnB>
                      <a:noFill/>
                    </a:lnB>
                    <a:solidFill>
                      <a:srgbClr val="8BCA7E"/>
                    </a:solidFill>
                  </a:tcPr>
                </a:tc>
                <a:tc>
                  <a:txBody>
                    <a:bodyPr/>
                    <a:lstStyle/>
                    <a:p>
                      <a:pPr algn="ctr" fontAlgn="ctr"/>
                      <a:r>
                        <a:rPr lang="en-US" sz="1100" b="0" i="0" u="none" strike="noStrike">
                          <a:solidFill>
                            <a:srgbClr val="000000"/>
                          </a:solidFill>
                          <a:effectLst/>
                          <a:latin typeface="Calibri"/>
                        </a:rPr>
                        <a:t>58</a:t>
                      </a:r>
                    </a:p>
                  </a:txBody>
                  <a:tcPr marL="9525" marR="9525" marT="9525" marB="0" anchor="ctr">
                    <a:lnL>
                      <a:noFill/>
                    </a:lnL>
                    <a:lnR>
                      <a:noFill/>
                    </a:lnR>
                    <a:lnT>
                      <a:noFill/>
                    </a:lnT>
                    <a:lnB>
                      <a:noFill/>
                    </a:lnB>
                    <a:solidFill>
                      <a:srgbClr val="FBAA77"/>
                    </a:solidFill>
                  </a:tcPr>
                </a:tc>
                <a:tc>
                  <a:txBody>
                    <a:bodyPr/>
                    <a:lstStyle/>
                    <a:p>
                      <a:pPr algn="ctr" fontAlgn="ctr"/>
                      <a:r>
                        <a:rPr lang="en-US" sz="1100" b="0" i="0" u="none" strike="noStrike">
                          <a:solidFill>
                            <a:srgbClr val="000000"/>
                          </a:solidFill>
                          <a:effectLst/>
                          <a:latin typeface="Calibri"/>
                        </a:rPr>
                        <a:t>66</a:t>
                      </a:r>
                    </a:p>
                  </a:txBody>
                  <a:tcPr marL="9525" marR="9525" marT="9525" marB="0" anchor="ctr">
                    <a:lnL>
                      <a:noFill/>
                    </a:lnL>
                    <a:lnR>
                      <a:noFill/>
                    </a:lnR>
                    <a:lnT>
                      <a:noFill/>
                    </a:lnT>
                    <a:lnB>
                      <a:noFill/>
                    </a:lnB>
                    <a:solidFill>
                      <a:srgbClr val="F4E884"/>
                    </a:solidFill>
                  </a:tcPr>
                </a:tc>
                <a:tc>
                  <a:txBody>
                    <a:bodyPr/>
                    <a:lstStyle/>
                    <a:p>
                      <a:pPr algn="ctr" fontAlgn="ctr"/>
                      <a:r>
                        <a:rPr lang="en-US" sz="1100" b="0" i="0" u="none" strike="noStrike">
                          <a:solidFill>
                            <a:srgbClr val="000000"/>
                          </a:solidFill>
                          <a:effectLst/>
                          <a:latin typeface="Calibri"/>
                        </a:rPr>
                        <a:t>64</a:t>
                      </a:r>
                    </a:p>
                  </a:txBody>
                  <a:tcPr marL="9525" marR="9525" marT="9525" marB="0" anchor="ctr">
                    <a:lnL>
                      <a:noFill/>
                    </a:lnL>
                    <a:lnR>
                      <a:noFill/>
                    </a:lnR>
                    <a:lnT>
                      <a:noFill/>
                    </a:lnT>
                    <a:lnB>
                      <a:noFill/>
                    </a:lnB>
                    <a:solidFill>
                      <a:srgbClr val="FEEA83"/>
                    </a:solidFill>
                  </a:tcPr>
                </a:tc>
                <a:tc>
                  <a:txBody>
                    <a:bodyPr/>
                    <a:lstStyle/>
                    <a:p>
                      <a:pPr algn="ctr" fontAlgn="ctr"/>
                      <a:r>
                        <a:rPr lang="en-US" sz="1100" b="0" i="0" u="none" strike="noStrike">
                          <a:solidFill>
                            <a:srgbClr val="000000"/>
                          </a:solidFill>
                          <a:effectLst/>
                          <a:latin typeface="Calibri"/>
                        </a:rPr>
                        <a:t>60</a:t>
                      </a:r>
                    </a:p>
                  </a:txBody>
                  <a:tcPr marL="9525" marR="9525" marT="9525" marB="0" anchor="ctr">
                    <a:lnL>
                      <a:noFill/>
                    </a:lnL>
                    <a:lnR>
                      <a:noFill/>
                    </a:lnR>
                    <a:lnT>
                      <a:noFill/>
                    </a:lnT>
                    <a:lnB>
                      <a:noFill/>
                    </a:lnB>
                    <a:solidFill>
                      <a:srgbClr val="FCB87A"/>
                    </a:solidFill>
                  </a:tcPr>
                </a:tc>
                <a:tc>
                  <a:txBody>
                    <a:bodyPr/>
                    <a:lstStyle/>
                    <a:p>
                      <a:pPr algn="ctr" fontAlgn="ctr"/>
                      <a:r>
                        <a:rPr lang="en-US" sz="1100" b="0" i="0" u="none" strike="noStrike">
                          <a:solidFill>
                            <a:srgbClr val="000000"/>
                          </a:solidFill>
                          <a:effectLst/>
                          <a:latin typeface="Calibri"/>
                        </a:rPr>
                        <a:t>63</a:t>
                      </a:r>
                    </a:p>
                  </a:txBody>
                  <a:tcPr marL="9525" marR="9525" marT="9525" marB="0" anchor="ctr">
                    <a:lnL>
                      <a:noFill/>
                    </a:lnL>
                    <a:lnR>
                      <a:noFill/>
                    </a:lnR>
                    <a:lnT>
                      <a:noFill/>
                    </a:lnT>
                    <a:lnB>
                      <a:noFill/>
                    </a:lnB>
                    <a:solidFill>
                      <a:srgbClr val="FEDF81"/>
                    </a:solidFill>
                  </a:tcPr>
                </a:tc>
                <a:tc>
                  <a:txBody>
                    <a:bodyPr/>
                    <a:lstStyle/>
                    <a:p>
                      <a:pPr algn="ctr" fontAlgn="ctr"/>
                      <a:r>
                        <a:rPr lang="en-US" sz="1100" b="0" i="0" u="none" strike="noStrike">
                          <a:solidFill>
                            <a:srgbClr val="000000"/>
                          </a:solidFill>
                          <a:effectLst/>
                          <a:latin typeface="Calibri"/>
                        </a:rPr>
                        <a:t>82</a:t>
                      </a:r>
                    </a:p>
                  </a:txBody>
                  <a:tcPr marL="9525" marR="9525" marT="9525" marB="0" anchor="ctr">
                    <a:lnL>
                      <a:noFill/>
                    </a:lnL>
                    <a:lnR>
                      <a:noFill/>
                    </a:lnR>
                    <a:lnT>
                      <a:noFill/>
                    </a:lnT>
                    <a:lnB>
                      <a:noFill/>
                    </a:lnB>
                    <a:solidFill>
                      <a:srgbClr val="8FCB7E"/>
                    </a:solidFill>
                  </a:tcPr>
                </a:tc>
                <a:tc>
                  <a:txBody>
                    <a:bodyPr/>
                    <a:lstStyle/>
                    <a:p>
                      <a:pPr algn="ctr" fontAlgn="ctr"/>
                      <a:r>
                        <a:rPr lang="en-US" sz="1100" b="0" i="0" u="none" strike="noStrike">
                          <a:solidFill>
                            <a:srgbClr val="000000"/>
                          </a:solidFill>
                          <a:effectLst/>
                          <a:latin typeface="Calibri"/>
                        </a:rPr>
                        <a:t>63</a:t>
                      </a:r>
                    </a:p>
                  </a:txBody>
                  <a:tcPr marL="9525" marR="9525" marT="9525" marB="0" anchor="ctr">
                    <a:lnL>
                      <a:noFill/>
                    </a:lnL>
                    <a:lnR>
                      <a:noFill/>
                    </a:lnR>
                    <a:lnT>
                      <a:noFill/>
                    </a:lnT>
                    <a:lnB>
                      <a:noFill/>
                    </a:lnB>
                    <a:solidFill>
                      <a:srgbClr val="FEE582"/>
                    </a:solidFill>
                  </a:tcPr>
                </a:tc>
                <a:tc>
                  <a:txBody>
                    <a:bodyPr/>
                    <a:lstStyle/>
                    <a:p>
                      <a:pPr algn="ctr" fontAlgn="ctr"/>
                      <a:r>
                        <a:rPr lang="en-US" sz="1100" b="0" i="0" u="none" strike="noStrike">
                          <a:solidFill>
                            <a:srgbClr val="000000"/>
                          </a:solidFill>
                          <a:effectLst/>
                          <a:latin typeface="Calibri"/>
                        </a:rPr>
                        <a:t>81</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94CD7E"/>
                    </a:solidFill>
                  </a:tcPr>
                </a:tc>
              </a:tr>
              <a:tr h="190500">
                <a:tc>
                  <a:txBody>
                    <a:bodyPr/>
                    <a:lstStyle/>
                    <a:p>
                      <a:pPr algn="l" fontAlgn="b"/>
                      <a:r>
                        <a:rPr lang="en-US" sz="1100" b="0" i="0" u="none" strike="noStrike">
                          <a:solidFill>
                            <a:srgbClr val="000000"/>
                          </a:solidFill>
                          <a:effectLst/>
                          <a:latin typeface="Calibri"/>
                        </a:rPr>
                        <a:t>IPM NMBU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a:rPr>
                        <a:t>83</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89C97E"/>
                    </a:solidFill>
                  </a:tcPr>
                </a:tc>
                <a:tc>
                  <a:txBody>
                    <a:bodyPr/>
                    <a:lstStyle/>
                    <a:p>
                      <a:pPr algn="ctr" fontAlgn="ctr"/>
                      <a:r>
                        <a:rPr lang="en-US" sz="1100" b="0" i="0" u="none" strike="noStrike">
                          <a:solidFill>
                            <a:srgbClr val="000000"/>
                          </a:solidFill>
                          <a:effectLst/>
                          <a:latin typeface="Calibri"/>
                        </a:rPr>
                        <a:t>83</a:t>
                      </a:r>
                    </a:p>
                  </a:txBody>
                  <a:tcPr marL="9525" marR="9525" marT="9525" marB="0" anchor="ctr">
                    <a:lnL>
                      <a:noFill/>
                    </a:lnL>
                    <a:lnR>
                      <a:noFill/>
                    </a:lnR>
                    <a:lnT>
                      <a:noFill/>
                    </a:lnT>
                    <a:lnB>
                      <a:noFill/>
                    </a:lnB>
                    <a:solidFill>
                      <a:srgbClr val="87C97E"/>
                    </a:solidFill>
                  </a:tcPr>
                </a:tc>
                <a:tc>
                  <a:txBody>
                    <a:bodyPr/>
                    <a:lstStyle/>
                    <a:p>
                      <a:pPr algn="ctr" fontAlgn="ctr"/>
                      <a:r>
                        <a:rPr lang="en-US" sz="1100" b="0" i="0" u="none" strike="noStrike">
                          <a:solidFill>
                            <a:srgbClr val="000000"/>
                          </a:solidFill>
                          <a:effectLst/>
                          <a:latin typeface="Calibri"/>
                        </a:rPr>
                        <a:t>64</a:t>
                      </a:r>
                    </a:p>
                  </a:txBody>
                  <a:tcPr marL="9525" marR="9525" marT="9525" marB="0" anchor="ctr">
                    <a:lnL>
                      <a:noFill/>
                    </a:lnL>
                    <a:lnR>
                      <a:noFill/>
                    </a:lnR>
                    <a:lnT>
                      <a:noFill/>
                    </a:lnT>
                    <a:lnB>
                      <a:noFill/>
                    </a:lnB>
                    <a:solidFill>
                      <a:srgbClr val="FDEB84"/>
                    </a:solidFill>
                  </a:tcPr>
                </a:tc>
                <a:tc>
                  <a:txBody>
                    <a:bodyPr/>
                    <a:lstStyle/>
                    <a:p>
                      <a:pPr algn="ctr" fontAlgn="ctr"/>
                      <a:r>
                        <a:rPr lang="en-US" sz="1100" b="0" i="0" u="none" strike="noStrike">
                          <a:solidFill>
                            <a:srgbClr val="000000"/>
                          </a:solidFill>
                          <a:effectLst/>
                          <a:latin typeface="Calibri"/>
                        </a:rPr>
                        <a:t>66</a:t>
                      </a:r>
                    </a:p>
                  </a:txBody>
                  <a:tcPr marL="9525" marR="9525" marT="9525" marB="0" anchor="ctr">
                    <a:lnL>
                      <a:noFill/>
                    </a:lnL>
                    <a:lnR>
                      <a:noFill/>
                    </a:lnR>
                    <a:lnT>
                      <a:noFill/>
                    </a:lnT>
                    <a:lnB>
                      <a:noFill/>
                    </a:lnB>
                    <a:solidFill>
                      <a:srgbClr val="F0E784"/>
                    </a:solidFill>
                  </a:tcPr>
                </a:tc>
                <a:tc>
                  <a:txBody>
                    <a:bodyPr/>
                    <a:lstStyle/>
                    <a:p>
                      <a:pPr algn="ctr" fontAlgn="ctr"/>
                      <a:r>
                        <a:rPr lang="en-US" sz="1100" b="0" i="0" u="none" strike="noStrike">
                          <a:solidFill>
                            <a:srgbClr val="000000"/>
                          </a:solidFill>
                          <a:effectLst/>
                          <a:latin typeface="Calibri"/>
                        </a:rPr>
                        <a:t>63</a:t>
                      </a:r>
                    </a:p>
                  </a:txBody>
                  <a:tcPr marL="9525" marR="9525" marT="9525" marB="0" anchor="ctr">
                    <a:lnL>
                      <a:noFill/>
                    </a:lnL>
                    <a:lnR>
                      <a:noFill/>
                    </a:lnR>
                    <a:lnT>
                      <a:noFill/>
                    </a:lnT>
                    <a:lnB>
                      <a:noFill/>
                    </a:lnB>
                    <a:solidFill>
                      <a:srgbClr val="FEDF81"/>
                    </a:solidFill>
                  </a:tcPr>
                </a:tc>
                <a:tc>
                  <a:txBody>
                    <a:bodyPr/>
                    <a:lstStyle/>
                    <a:p>
                      <a:pPr algn="ctr" fontAlgn="ctr"/>
                      <a:r>
                        <a:rPr lang="en-US" sz="1100" b="0" i="0" u="none" strike="noStrike">
                          <a:solidFill>
                            <a:srgbClr val="000000"/>
                          </a:solidFill>
                          <a:effectLst/>
                          <a:latin typeface="Calibri"/>
                        </a:rPr>
                        <a:t>60</a:t>
                      </a:r>
                    </a:p>
                  </a:txBody>
                  <a:tcPr marL="9525" marR="9525" marT="9525" marB="0" anchor="ctr">
                    <a:lnL>
                      <a:noFill/>
                    </a:lnL>
                    <a:lnR>
                      <a:noFill/>
                    </a:lnR>
                    <a:lnT>
                      <a:noFill/>
                    </a:lnT>
                    <a:lnB>
                      <a:noFill/>
                    </a:lnB>
                    <a:solidFill>
                      <a:srgbClr val="FCC37C"/>
                    </a:solidFill>
                  </a:tcPr>
                </a:tc>
                <a:tc>
                  <a:txBody>
                    <a:bodyPr/>
                    <a:lstStyle/>
                    <a:p>
                      <a:pPr algn="ctr" fontAlgn="ctr"/>
                      <a:r>
                        <a:rPr lang="en-US" sz="1100" b="0" i="0" u="none" strike="noStrike">
                          <a:solidFill>
                            <a:srgbClr val="000000"/>
                          </a:solidFill>
                          <a:effectLst/>
                          <a:latin typeface="Calibri"/>
                        </a:rPr>
                        <a:t>61</a:t>
                      </a:r>
                    </a:p>
                  </a:txBody>
                  <a:tcPr marL="9525" marR="9525" marT="9525" marB="0" anchor="ctr">
                    <a:lnL>
                      <a:noFill/>
                    </a:lnL>
                    <a:lnR>
                      <a:noFill/>
                    </a:lnR>
                    <a:lnT>
                      <a:noFill/>
                    </a:lnT>
                    <a:lnB>
                      <a:noFill/>
                    </a:lnB>
                    <a:solidFill>
                      <a:srgbClr val="FDCC7E"/>
                    </a:solidFill>
                  </a:tcPr>
                </a:tc>
                <a:tc>
                  <a:txBody>
                    <a:bodyPr/>
                    <a:lstStyle/>
                    <a:p>
                      <a:pPr algn="ctr" fontAlgn="ctr"/>
                      <a:r>
                        <a:rPr lang="en-US" sz="1100" b="0" i="0" u="none" strike="noStrike">
                          <a:solidFill>
                            <a:srgbClr val="000000"/>
                          </a:solidFill>
                          <a:effectLst/>
                          <a:latin typeface="Calibri"/>
                        </a:rPr>
                        <a:t>80</a:t>
                      </a:r>
                    </a:p>
                  </a:txBody>
                  <a:tcPr marL="9525" marR="9525" marT="9525" marB="0" anchor="ctr">
                    <a:lnL>
                      <a:noFill/>
                    </a:lnL>
                    <a:lnR>
                      <a:noFill/>
                    </a:lnR>
                    <a:lnT>
                      <a:noFill/>
                    </a:lnT>
                    <a:lnB>
                      <a:noFill/>
                    </a:lnB>
                    <a:solidFill>
                      <a:srgbClr val="98CE7F"/>
                    </a:solidFill>
                  </a:tcPr>
                </a:tc>
                <a:tc>
                  <a:txBody>
                    <a:bodyPr/>
                    <a:lstStyle/>
                    <a:p>
                      <a:pPr algn="ctr" fontAlgn="ctr"/>
                      <a:r>
                        <a:rPr lang="en-US" sz="1100" b="0" i="0" u="none" strike="noStrike">
                          <a:solidFill>
                            <a:srgbClr val="000000"/>
                          </a:solidFill>
                          <a:effectLst/>
                          <a:latin typeface="Calibri"/>
                        </a:rPr>
                        <a:t>62</a:t>
                      </a:r>
                    </a:p>
                  </a:txBody>
                  <a:tcPr marL="9525" marR="9525" marT="9525" marB="0" anchor="ctr">
                    <a:lnL>
                      <a:noFill/>
                    </a:lnL>
                    <a:lnR>
                      <a:noFill/>
                    </a:lnR>
                    <a:lnT>
                      <a:noFill/>
                    </a:lnT>
                    <a:lnB>
                      <a:noFill/>
                    </a:lnB>
                    <a:solidFill>
                      <a:srgbClr val="FDD67F"/>
                    </a:solidFill>
                  </a:tcPr>
                </a:tc>
                <a:tc>
                  <a:txBody>
                    <a:bodyPr/>
                    <a:lstStyle/>
                    <a:p>
                      <a:pPr algn="ctr" fontAlgn="ctr"/>
                      <a:r>
                        <a:rPr lang="en-US" sz="1100" b="0" i="0" u="none" strike="noStrike">
                          <a:solidFill>
                            <a:srgbClr val="000000"/>
                          </a:solidFill>
                          <a:effectLst/>
                          <a:latin typeface="Calibri"/>
                        </a:rPr>
                        <a:t>81</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93CC7E"/>
                    </a:solidFill>
                  </a:tcPr>
                </a:tc>
              </a:tr>
              <a:tr h="190500">
                <a:tc>
                  <a:txBody>
                    <a:bodyPr/>
                    <a:lstStyle/>
                    <a:p>
                      <a:pPr algn="l" fontAlgn="b"/>
                      <a:r>
                        <a:rPr lang="en-US" sz="1100" b="0" i="0" u="none" strike="noStrike">
                          <a:solidFill>
                            <a:srgbClr val="000000"/>
                          </a:solidFill>
                          <a:effectLst/>
                          <a:latin typeface="Calibri"/>
                        </a:rPr>
                        <a:t>NOR NMBU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a:rPr>
                        <a:t>82</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8CCA7E"/>
                    </a:solidFill>
                  </a:tcPr>
                </a:tc>
                <a:tc>
                  <a:txBody>
                    <a:bodyPr/>
                    <a:lstStyle/>
                    <a:p>
                      <a:pPr algn="ctr" fontAlgn="ctr"/>
                      <a:r>
                        <a:rPr lang="en-US" sz="1100" b="0" i="0" u="none" strike="noStrike">
                          <a:solidFill>
                            <a:srgbClr val="000000"/>
                          </a:solidFill>
                          <a:effectLst/>
                          <a:latin typeface="Calibri"/>
                        </a:rPr>
                        <a:t>83</a:t>
                      </a:r>
                    </a:p>
                  </a:txBody>
                  <a:tcPr marL="9525" marR="9525" marT="9525" marB="0" anchor="ctr">
                    <a:lnL>
                      <a:noFill/>
                    </a:lnL>
                    <a:lnR>
                      <a:noFill/>
                    </a:lnR>
                    <a:lnT>
                      <a:noFill/>
                    </a:lnT>
                    <a:lnB>
                      <a:noFill/>
                    </a:lnB>
                    <a:solidFill>
                      <a:srgbClr val="89C97E"/>
                    </a:solidFill>
                  </a:tcPr>
                </a:tc>
                <a:tc>
                  <a:txBody>
                    <a:bodyPr/>
                    <a:lstStyle/>
                    <a:p>
                      <a:pPr algn="ctr" fontAlgn="ctr"/>
                      <a:r>
                        <a:rPr lang="en-US" sz="1100" b="0" i="0" u="none" strike="noStrike">
                          <a:solidFill>
                            <a:srgbClr val="000000"/>
                          </a:solidFill>
                          <a:effectLst/>
                          <a:latin typeface="Calibri"/>
                        </a:rPr>
                        <a:t>55</a:t>
                      </a:r>
                    </a:p>
                  </a:txBody>
                  <a:tcPr marL="9525" marR="9525" marT="9525" marB="0" anchor="ctr">
                    <a:lnL>
                      <a:noFill/>
                    </a:lnL>
                    <a:lnR>
                      <a:noFill/>
                    </a:lnR>
                    <a:lnT>
                      <a:noFill/>
                    </a:lnT>
                    <a:lnB>
                      <a:noFill/>
                    </a:lnB>
                    <a:solidFill>
                      <a:srgbClr val="F97C6E"/>
                    </a:solidFill>
                  </a:tcPr>
                </a:tc>
                <a:tc>
                  <a:txBody>
                    <a:bodyPr/>
                    <a:lstStyle/>
                    <a:p>
                      <a:pPr algn="ctr" fontAlgn="ctr"/>
                      <a:r>
                        <a:rPr lang="en-US" sz="1100" b="0" i="0" u="none" strike="noStrike">
                          <a:solidFill>
                            <a:srgbClr val="000000"/>
                          </a:solidFill>
                          <a:effectLst/>
                          <a:latin typeface="Calibri"/>
                        </a:rPr>
                        <a:t>61</a:t>
                      </a:r>
                    </a:p>
                  </a:txBody>
                  <a:tcPr marL="9525" marR="9525" marT="9525" marB="0" anchor="ctr">
                    <a:lnL>
                      <a:noFill/>
                    </a:lnL>
                    <a:lnR>
                      <a:noFill/>
                    </a:lnR>
                    <a:lnT>
                      <a:noFill/>
                    </a:lnT>
                    <a:lnB>
                      <a:noFill/>
                    </a:lnB>
                    <a:solidFill>
                      <a:srgbClr val="FDC97D"/>
                    </a:solidFill>
                  </a:tcPr>
                </a:tc>
                <a:tc>
                  <a:txBody>
                    <a:bodyPr/>
                    <a:lstStyle/>
                    <a:p>
                      <a:pPr algn="ctr" fontAlgn="ctr"/>
                      <a:r>
                        <a:rPr lang="en-US" sz="1100" b="0" i="0" u="none" strike="noStrike">
                          <a:solidFill>
                            <a:srgbClr val="000000"/>
                          </a:solidFill>
                          <a:effectLst/>
                          <a:latin typeface="Calibri"/>
                        </a:rPr>
                        <a:t>63</a:t>
                      </a:r>
                    </a:p>
                  </a:txBody>
                  <a:tcPr marL="9525" marR="9525" marT="9525" marB="0" anchor="ctr">
                    <a:lnL>
                      <a:noFill/>
                    </a:lnL>
                    <a:lnR>
                      <a:noFill/>
                    </a:lnR>
                    <a:lnT>
                      <a:noFill/>
                    </a:lnT>
                    <a:lnB>
                      <a:noFill/>
                    </a:lnB>
                    <a:solidFill>
                      <a:srgbClr val="FEE382"/>
                    </a:solidFill>
                  </a:tcPr>
                </a:tc>
                <a:tc>
                  <a:txBody>
                    <a:bodyPr/>
                    <a:lstStyle/>
                    <a:p>
                      <a:pPr algn="ctr" fontAlgn="ctr"/>
                      <a:r>
                        <a:rPr lang="en-US" sz="1100" b="0" i="0" u="none" strike="noStrike">
                          <a:solidFill>
                            <a:srgbClr val="000000"/>
                          </a:solidFill>
                          <a:effectLst/>
                          <a:latin typeface="Calibri"/>
                        </a:rPr>
                        <a:t>58</a:t>
                      </a:r>
                    </a:p>
                  </a:txBody>
                  <a:tcPr marL="9525" marR="9525" marT="9525" marB="0" anchor="ctr">
                    <a:lnL>
                      <a:noFill/>
                    </a:lnL>
                    <a:lnR>
                      <a:noFill/>
                    </a:lnR>
                    <a:lnT>
                      <a:noFill/>
                    </a:lnT>
                    <a:lnB>
                      <a:noFill/>
                    </a:lnB>
                    <a:solidFill>
                      <a:srgbClr val="FBA877"/>
                    </a:solidFill>
                  </a:tcPr>
                </a:tc>
                <a:tc>
                  <a:txBody>
                    <a:bodyPr/>
                    <a:lstStyle/>
                    <a:p>
                      <a:pPr algn="ctr" fontAlgn="ctr"/>
                      <a:r>
                        <a:rPr lang="en-US" sz="1100" b="0" i="0" u="none" strike="noStrike">
                          <a:solidFill>
                            <a:srgbClr val="000000"/>
                          </a:solidFill>
                          <a:effectLst/>
                          <a:latin typeface="Calibri"/>
                        </a:rPr>
                        <a:t>63</a:t>
                      </a:r>
                    </a:p>
                  </a:txBody>
                  <a:tcPr marL="9525" marR="9525" marT="9525" marB="0" anchor="ctr">
                    <a:lnL>
                      <a:noFill/>
                    </a:lnL>
                    <a:lnR>
                      <a:noFill/>
                    </a:lnR>
                    <a:lnT>
                      <a:noFill/>
                    </a:lnT>
                    <a:lnB>
                      <a:noFill/>
                    </a:lnB>
                    <a:solidFill>
                      <a:srgbClr val="FEE582"/>
                    </a:solidFill>
                  </a:tcPr>
                </a:tc>
                <a:tc>
                  <a:txBody>
                    <a:bodyPr/>
                    <a:lstStyle/>
                    <a:p>
                      <a:pPr algn="ctr" fontAlgn="ctr"/>
                      <a:r>
                        <a:rPr lang="en-US" sz="1100" b="0" i="0" u="none" strike="noStrike">
                          <a:solidFill>
                            <a:srgbClr val="000000"/>
                          </a:solidFill>
                          <a:effectLst/>
                          <a:latin typeface="Calibri"/>
                        </a:rPr>
                        <a:t>76</a:t>
                      </a:r>
                    </a:p>
                  </a:txBody>
                  <a:tcPr marL="9525" marR="9525" marT="9525" marB="0" anchor="ctr">
                    <a:lnL>
                      <a:noFill/>
                    </a:lnL>
                    <a:lnR>
                      <a:noFill/>
                    </a:lnR>
                    <a:lnT>
                      <a:noFill/>
                    </a:lnT>
                    <a:lnB>
                      <a:noFill/>
                    </a:lnB>
                    <a:solidFill>
                      <a:srgbClr val="B3D580"/>
                    </a:solidFill>
                  </a:tcPr>
                </a:tc>
                <a:tc>
                  <a:txBody>
                    <a:bodyPr/>
                    <a:lstStyle/>
                    <a:p>
                      <a:pPr algn="ctr" fontAlgn="ctr"/>
                      <a:r>
                        <a:rPr lang="en-US" sz="1100" b="0" i="0" u="none" strike="noStrike">
                          <a:solidFill>
                            <a:srgbClr val="000000"/>
                          </a:solidFill>
                          <a:effectLst/>
                          <a:latin typeface="Calibri"/>
                        </a:rPr>
                        <a:t>63</a:t>
                      </a:r>
                    </a:p>
                  </a:txBody>
                  <a:tcPr marL="9525" marR="9525" marT="9525" marB="0" anchor="ctr">
                    <a:lnL>
                      <a:noFill/>
                    </a:lnL>
                    <a:lnR>
                      <a:noFill/>
                    </a:lnR>
                    <a:lnT>
                      <a:noFill/>
                    </a:lnT>
                    <a:lnB>
                      <a:noFill/>
                    </a:lnB>
                    <a:solidFill>
                      <a:srgbClr val="FEE482"/>
                    </a:solidFill>
                  </a:tcPr>
                </a:tc>
                <a:tc>
                  <a:txBody>
                    <a:bodyPr/>
                    <a:lstStyle/>
                    <a:p>
                      <a:pPr algn="ctr" fontAlgn="ctr"/>
                      <a:r>
                        <a:rPr lang="en-US" sz="1100" b="0" i="0" u="none" strike="noStrike">
                          <a:solidFill>
                            <a:srgbClr val="000000"/>
                          </a:solidFill>
                          <a:effectLst/>
                          <a:latin typeface="Calibri"/>
                        </a:rPr>
                        <a:t>80</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9DCF7F"/>
                    </a:solidFill>
                  </a:tcPr>
                </a:tc>
              </a:tr>
              <a:tr h="190500">
                <a:tc>
                  <a:txBody>
                    <a:bodyPr/>
                    <a:lstStyle/>
                    <a:p>
                      <a:pPr algn="l" fontAlgn="b"/>
                      <a:r>
                        <a:rPr lang="en-US" sz="1100" b="0" i="0" u="none" strike="noStrike">
                          <a:solidFill>
                            <a:srgbClr val="000000"/>
                          </a:solidFill>
                          <a:effectLst/>
                          <a:latin typeface="Calibri"/>
                        </a:rPr>
                        <a:t>HH NMBU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87</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70C27C"/>
                    </a:solidFill>
                  </a:tcPr>
                </a:tc>
                <a:tc>
                  <a:txBody>
                    <a:bodyPr/>
                    <a:lstStyle/>
                    <a:p>
                      <a:pPr algn="ctr" fontAlgn="ctr"/>
                      <a:r>
                        <a:rPr lang="en-US" sz="1100" b="0" i="0" u="none" strike="noStrike">
                          <a:solidFill>
                            <a:srgbClr val="000000"/>
                          </a:solidFill>
                          <a:effectLst/>
                          <a:latin typeface="Calibri"/>
                        </a:rPr>
                        <a:t>79</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A0D07F"/>
                    </a:solidFill>
                  </a:tcPr>
                </a:tc>
                <a:tc>
                  <a:txBody>
                    <a:bodyPr/>
                    <a:lstStyle/>
                    <a:p>
                      <a:pPr algn="ctr" fontAlgn="ctr"/>
                      <a:r>
                        <a:rPr lang="en-US" sz="1100" b="0" i="0" u="none" strike="noStrike">
                          <a:solidFill>
                            <a:srgbClr val="000000"/>
                          </a:solidFill>
                          <a:effectLst/>
                          <a:latin typeface="Calibri"/>
                        </a:rPr>
                        <a:t>59</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BAE78"/>
                    </a:solidFill>
                  </a:tcPr>
                </a:tc>
                <a:tc>
                  <a:txBody>
                    <a:bodyPr/>
                    <a:lstStyle/>
                    <a:p>
                      <a:pPr algn="ctr" fontAlgn="ctr"/>
                      <a:r>
                        <a:rPr lang="en-US" sz="1100" b="0" i="0" u="none" strike="noStrike">
                          <a:solidFill>
                            <a:srgbClr val="000000"/>
                          </a:solidFill>
                          <a:effectLst/>
                          <a:latin typeface="Calibri"/>
                        </a:rPr>
                        <a:t>59</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CB579"/>
                    </a:solidFill>
                  </a:tcPr>
                </a:tc>
                <a:tc>
                  <a:txBody>
                    <a:bodyPr/>
                    <a:lstStyle/>
                    <a:p>
                      <a:pPr algn="ctr" fontAlgn="ctr"/>
                      <a:r>
                        <a:rPr lang="en-US" sz="1100" b="0" i="0" u="none" strike="noStrike">
                          <a:solidFill>
                            <a:srgbClr val="000000"/>
                          </a:solidFill>
                          <a:effectLst/>
                          <a:latin typeface="Calibri"/>
                        </a:rPr>
                        <a:t>56</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A9072"/>
                    </a:solidFill>
                  </a:tcPr>
                </a:tc>
                <a:tc>
                  <a:txBody>
                    <a:bodyPr/>
                    <a:lstStyle/>
                    <a:p>
                      <a:pPr algn="ctr" fontAlgn="ctr"/>
                      <a:r>
                        <a:rPr lang="en-US" sz="1100" b="0" i="0" u="none" strike="noStrike">
                          <a:solidFill>
                            <a:srgbClr val="000000"/>
                          </a:solidFill>
                          <a:effectLst/>
                          <a:latin typeface="Calibri"/>
                        </a:rPr>
                        <a:t>58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BA376"/>
                    </a:solidFill>
                  </a:tcPr>
                </a:tc>
                <a:tc>
                  <a:txBody>
                    <a:bodyPr/>
                    <a:lstStyle/>
                    <a:p>
                      <a:pPr algn="ctr" fontAlgn="ctr"/>
                      <a:r>
                        <a:rPr lang="en-US" sz="1100" b="0" i="0" u="none" strike="noStrike">
                          <a:solidFill>
                            <a:srgbClr val="000000"/>
                          </a:solidFill>
                          <a:effectLst/>
                          <a:latin typeface="Calibri"/>
                        </a:rPr>
                        <a:t>59</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BB279"/>
                    </a:solidFill>
                  </a:tcPr>
                </a:tc>
                <a:tc>
                  <a:txBody>
                    <a:bodyPr/>
                    <a:lstStyle/>
                    <a:p>
                      <a:pPr algn="ctr" fontAlgn="ctr"/>
                      <a:r>
                        <a:rPr lang="en-US" sz="1100" b="0" i="0" u="none" strike="noStrike">
                          <a:solidFill>
                            <a:srgbClr val="000000"/>
                          </a:solidFill>
                          <a:effectLst/>
                          <a:latin typeface="Calibri"/>
                        </a:rPr>
                        <a:t>81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95CD7E"/>
                    </a:solidFill>
                  </a:tcPr>
                </a:tc>
                <a:tc>
                  <a:txBody>
                    <a:bodyPr/>
                    <a:lstStyle/>
                    <a:p>
                      <a:pPr algn="ctr" fontAlgn="ctr"/>
                      <a:r>
                        <a:rPr lang="en-US" sz="1100" b="0" i="0" u="none" strike="noStrike">
                          <a:solidFill>
                            <a:srgbClr val="000000"/>
                          </a:solidFill>
                          <a:effectLst/>
                          <a:latin typeface="Calibri"/>
                        </a:rPr>
                        <a:t>58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BA175"/>
                    </a:solidFill>
                  </a:tcPr>
                </a:tc>
                <a:tc>
                  <a:txBody>
                    <a:bodyPr/>
                    <a:lstStyle/>
                    <a:p>
                      <a:pPr algn="ctr" fontAlgn="ctr"/>
                      <a:r>
                        <a:rPr lang="en-US" sz="1100" b="0" i="0" u="none" strike="noStrike" dirty="0">
                          <a:solidFill>
                            <a:srgbClr val="000000"/>
                          </a:solidFill>
                          <a:effectLst/>
                          <a:latin typeface="Calibri"/>
                        </a:rPr>
                        <a:t>84</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2C77D"/>
                    </a:solidFill>
                  </a:tcPr>
                </a:tc>
              </a:tr>
            </a:tbl>
          </a:graphicData>
        </a:graphic>
      </p:graphicFrame>
    </p:spTree>
    <p:extLst>
      <p:ext uri="{BB962C8B-B14F-4D97-AF65-F5344CB8AC3E}">
        <p14:creationId xmlns:p14="http://schemas.microsoft.com/office/powerpoint/2010/main" val="452804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35</a:t>
            </a:fld>
            <a:endParaRPr lang="nb-NO" dirty="0"/>
          </a:p>
        </p:txBody>
      </p:sp>
      <p:graphicFrame>
        <p:nvGraphicFramePr>
          <p:cNvPr id="3" name="Diagram 2"/>
          <p:cNvGraphicFramePr/>
          <p:nvPr>
            <p:extLst>
              <p:ext uri="{D42A27DB-BD31-4B8C-83A1-F6EECF244321}">
                <p14:modId xmlns:p14="http://schemas.microsoft.com/office/powerpoint/2010/main" val="1394786951"/>
              </p:ext>
            </p:extLst>
          </p:nvPr>
        </p:nvGraphicFramePr>
        <p:xfrm>
          <a:off x="107504" y="504580"/>
          <a:ext cx="8856984" cy="54447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Sylinder 3"/>
          <p:cNvSpPr txBox="1"/>
          <p:nvPr/>
        </p:nvSpPr>
        <p:spPr>
          <a:xfrm>
            <a:off x="401456" y="76562"/>
            <a:ext cx="2240550" cy="400110"/>
          </a:xfrm>
          <a:prstGeom prst="rect">
            <a:avLst/>
          </a:prstGeom>
          <a:noFill/>
        </p:spPr>
        <p:txBody>
          <a:bodyPr wrap="none" rtlCol="0">
            <a:spAutoFit/>
          </a:bodyPr>
          <a:lstStyle/>
          <a:p>
            <a:r>
              <a:rPr lang="nb-NO" sz="2000" dirty="0" smtClean="0"/>
              <a:t>Seksuell legning (%)</a:t>
            </a:r>
            <a:endParaRPr lang="nb-NO" sz="2000" dirty="0"/>
          </a:p>
        </p:txBody>
      </p:sp>
      <p:sp>
        <p:nvSpPr>
          <p:cNvPr id="5" name="Rektangel 4"/>
          <p:cNvSpPr/>
          <p:nvPr/>
        </p:nvSpPr>
        <p:spPr>
          <a:xfrm>
            <a:off x="3338856" y="6032321"/>
            <a:ext cx="2169248" cy="276999"/>
          </a:xfrm>
          <a:prstGeom prst="rect">
            <a:avLst/>
          </a:prstGeom>
        </p:spPr>
        <p:txBody>
          <a:bodyPr wrap="none">
            <a:spAutoFit/>
          </a:bodyPr>
          <a:lstStyle/>
          <a:p>
            <a:r>
              <a:rPr lang="nb-NO" sz="1200" i="1" dirty="0">
                <a:solidFill>
                  <a:schemeClr val="bg1">
                    <a:lumMod val="50000"/>
                  </a:schemeClr>
                </a:solidFill>
              </a:rPr>
              <a:t>Hvilken seksuell legning har du?</a:t>
            </a:r>
          </a:p>
        </p:txBody>
      </p:sp>
    </p:spTree>
    <p:extLst>
      <p:ext uri="{BB962C8B-B14F-4D97-AF65-F5344CB8AC3E}">
        <p14:creationId xmlns:p14="http://schemas.microsoft.com/office/powerpoint/2010/main" val="37709476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36</a:t>
            </a:fld>
            <a:endParaRPr lang="nb-NO" dirty="0"/>
          </a:p>
        </p:txBody>
      </p:sp>
      <p:graphicFrame>
        <p:nvGraphicFramePr>
          <p:cNvPr id="3" name="Diagram 2"/>
          <p:cNvGraphicFramePr/>
          <p:nvPr>
            <p:extLst>
              <p:ext uri="{D42A27DB-BD31-4B8C-83A1-F6EECF244321}">
                <p14:modId xmlns:p14="http://schemas.microsoft.com/office/powerpoint/2010/main" val="1292749939"/>
              </p:ext>
            </p:extLst>
          </p:nvPr>
        </p:nvGraphicFramePr>
        <p:xfrm>
          <a:off x="539552" y="450926"/>
          <a:ext cx="7848872" cy="5642370"/>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Sylinder 3"/>
          <p:cNvSpPr txBox="1"/>
          <p:nvPr/>
        </p:nvSpPr>
        <p:spPr>
          <a:xfrm>
            <a:off x="401456" y="76562"/>
            <a:ext cx="5470600" cy="400110"/>
          </a:xfrm>
          <a:prstGeom prst="rect">
            <a:avLst/>
          </a:prstGeom>
          <a:noFill/>
        </p:spPr>
        <p:txBody>
          <a:bodyPr wrap="none" rtlCol="0">
            <a:spAutoFit/>
          </a:bodyPr>
          <a:lstStyle/>
          <a:p>
            <a:r>
              <a:rPr lang="nb-NO" sz="2000" dirty="0" smtClean="0"/>
              <a:t>Problematisk å være åpen om seksuell legning? (%)</a:t>
            </a:r>
            <a:endParaRPr lang="nb-NO" sz="2000" dirty="0"/>
          </a:p>
        </p:txBody>
      </p:sp>
      <p:sp>
        <p:nvSpPr>
          <p:cNvPr id="5" name="Rektangel 4"/>
          <p:cNvSpPr/>
          <p:nvPr/>
        </p:nvSpPr>
        <p:spPr>
          <a:xfrm>
            <a:off x="2051720" y="6093296"/>
            <a:ext cx="5166320" cy="276999"/>
          </a:xfrm>
          <a:prstGeom prst="rect">
            <a:avLst/>
          </a:prstGeom>
        </p:spPr>
        <p:txBody>
          <a:bodyPr wrap="square">
            <a:spAutoFit/>
          </a:bodyPr>
          <a:lstStyle/>
          <a:p>
            <a:r>
              <a:rPr lang="nb-NO" sz="1200" i="1" dirty="0">
                <a:solidFill>
                  <a:schemeClr val="bg1">
                    <a:lumMod val="50000"/>
                  </a:schemeClr>
                </a:solidFill>
              </a:rPr>
              <a:t>Har du opplevd det problematisk å være åpen om din seksuelle legning?</a:t>
            </a:r>
          </a:p>
        </p:txBody>
      </p:sp>
    </p:spTree>
    <p:extLst>
      <p:ext uri="{BB962C8B-B14F-4D97-AF65-F5344CB8AC3E}">
        <p14:creationId xmlns:p14="http://schemas.microsoft.com/office/powerpoint/2010/main" val="15546800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37</a:t>
            </a:fld>
            <a:endParaRPr lang="nb-NO" dirty="0"/>
          </a:p>
        </p:txBody>
      </p:sp>
      <p:graphicFrame>
        <p:nvGraphicFramePr>
          <p:cNvPr id="3" name="Diagram 2"/>
          <p:cNvGraphicFramePr/>
          <p:nvPr>
            <p:extLst>
              <p:ext uri="{D42A27DB-BD31-4B8C-83A1-F6EECF244321}">
                <p14:modId xmlns:p14="http://schemas.microsoft.com/office/powerpoint/2010/main" val="1745894594"/>
              </p:ext>
            </p:extLst>
          </p:nvPr>
        </p:nvGraphicFramePr>
        <p:xfrm>
          <a:off x="539552" y="450926"/>
          <a:ext cx="3960440" cy="56423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Diagram 3"/>
          <p:cNvGraphicFramePr/>
          <p:nvPr>
            <p:extLst>
              <p:ext uri="{D42A27DB-BD31-4B8C-83A1-F6EECF244321}">
                <p14:modId xmlns:p14="http://schemas.microsoft.com/office/powerpoint/2010/main" val="4047623349"/>
              </p:ext>
            </p:extLst>
          </p:nvPr>
        </p:nvGraphicFramePr>
        <p:xfrm>
          <a:off x="4644008" y="476672"/>
          <a:ext cx="3960440" cy="5642370"/>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Sylinder 4"/>
          <p:cNvSpPr txBox="1"/>
          <p:nvPr/>
        </p:nvSpPr>
        <p:spPr>
          <a:xfrm>
            <a:off x="401456" y="76562"/>
            <a:ext cx="1083758" cy="400110"/>
          </a:xfrm>
          <a:prstGeom prst="rect">
            <a:avLst/>
          </a:prstGeom>
          <a:noFill/>
        </p:spPr>
        <p:txBody>
          <a:bodyPr wrap="none" rtlCol="0">
            <a:spAutoFit/>
          </a:bodyPr>
          <a:lstStyle/>
          <a:p>
            <a:r>
              <a:rPr lang="nb-NO" sz="2000" dirty="0" smtClean="0"/>
              <a:t>Røyk (%)</a:t>
            </a:r>
            <a:endParaRPr lang="nb-NO" sz="2000" dirty="0"/>
          </a:p>
        </p:txBody>
      </p:sp>
      <p:sp>
        <p:nvSpPr>
          <p:cNvPr id="6" name="TekstSylinder 5"/>
          <p:cNvSpPr txBox="1"/>
          <p:nvPr/>
        </p:nvSpPr>
        <p:spPr>
          <a:xfrm>
            <a:off x="5652120" y="76562"/>
            <a:ext cx="1071127" cy="400110"/>
          </a:xfrm>
          <a:prstGeom prst="rect">
            <a:avLst/>
          </a:prstGeom>
          <a:noFill/>
        </p:spPr>
        <p:txBody>
          <a:bodyPr wrap="none" rtlCol="0">
            <a:spAutoFit/>
          </a:bodyPr>
          <a:lstStyle/>
          <a:p>
            <a:r>
              <a:rPr lang="nb-NO" sz="2000" dirty="0" smtClean="0"/>
              <a:t>Snus (%)</a:t>
            </a:r>
            <a:endParaRPr lang="nb-NO" sz="2000" dirty="0"/>
          </a:p>
        </p:txBody>
      </p:sp>
      <p:sp>
        <p:nvSpPr>
          <p:cNvPr id="7" name="Rektangel 6"/>
          <p:cNvSpPr/>
          <p:nvPr/>
        </p:nvSpPr>
        <p:spPr>
          <a:xfrm>
            <a:off x="2267744" y="6165304"/>
            <a:ext cx="869597" cy="276999"/>
          </a:xfrm>
          <a:prstGeom prst="rect">
            <a:avLst/>
          </a:prstGeom>
        </p:spPr>
        <p:txBody>
          <a:bodyPr wrap="none">
            <a:spAutoFit/>
          </a:bodyPr>
          <a:lstStyle/>
          <a:p>
            <a:r>
              <a:rPr lang="nb-NO" sz="1200" i="1" dirty="0">
                <a:solidFill>
                  <a:schemeClr val="bg1">
                    <a:lumMod val="50000"/>
                  </a:schemeClr>
                </a:solidFill>
              </a:rPr>
              <a:t>Røyker du?</a:t>
            </a:r>
          </a:p>
        </p:txBody>
      </p:sp>
      <p:sp>
        <p:nvSpPr>
          <p:cNvPr id="8" name="Rektangel 7"/>
          <p:cNvSpPr/>
          <p:nvPr/>
        </p:nvSpPr>
        <p:spPr>
          <a:xfrm>
            <a:off x="5868144" y="6093296"/>
            <a:ext cx="2374561" cy="276999"/>
          </a:xfrm>
          <a:prstGeom prst="rect">
            <a:avLst/>
          </a:prstGeom>
        </p:spPr>
        <p:txBody>
          <a:bodyPr wrap="none">
            <a:spAutoFit/>
          </a:bodyPr>
          <a:lstStyle/>
          <a:p>
            <a:r>
              <a:rPr lang="nb-NO" sz="1200" i="1" dirty="0">
                <a:solidFill>
                  <a:schemeClr val="bg1">
                    <a:lumMod val="50000"/>
                  </a:schemeClr>
                </a:solidFill>
              </a:rPr>
              <a:t>Bruker du snus/skrå eller liknende?</a:t>
            </a:r>
          </a:p>
        </p:txBody>
      </p:sp>
    </p:spTree>
    <p:extLst>
      <p:ext uri="{BB962C8B-B14F-4D97-AF65-F5344CB8AC3E}">
        <p14:creationId xmlns:p14="http://schemas.microsoft.com/office/powerpoint/2010/main" val="32788621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nvSpPr>
        <p:spPr>
          <a:xfrm>
            <a:off x="401456" y="76562"/>
            <a:ext cx="1362232" cy="400110"/>
          </a:xfrm>
          <a:prstGeom prst="rect">
            <a:avLst/>
          </a:prstGeom>
          <a:noFill/>
        </p:spPr>
        <p:txBody>
          <a:bodyPr wrap="none" rtlCol="0">
            <a:spAutoFit/>
          </a:bodyPr>
          <a:lstStyle/>
          <a:p>
            <a:r>
              <a:rPr lang="nb-NO" sz="2000" dirty="0" smtClean="0"/>
              <a:t>Alkohol (%)</a:t>
            </a:r>
            <a:endParaRPr lang="nb-NO" sz="2000" dirty="0"/>
          </a:p>
        </p:txBody>
      </p:sp>
      <p:sp>
        <p:nvSpPr>
          <p:cNvPr id="4" name="Plassholder for lysbildenummer 3"/>
          <p:cNvSpPr>
            <a:spLocks noGrp="1"/>
          </p:cNvSpPr>
          <p:nvPr>
            <p:ph type="sldNum" sz="quarter" idx="4"/>
          </p:nvPr>
        </p:nvSpPr>
        <p:spPr/>
        <p:txBody>
          <a:bodyPr/>
          <a:lstStyle/>
          <a:p>
            <a:fld id="{AFE8F94D-F3D7-4644-A710-F5E14A17E550}" type="slidenum">
              <a:rPr lang="nb-NO" smtClean="0"/>
              <a:pPr/>
              <a:t>38</a:t>
            </a:fld>
            <a:endParaRPr lang="nb-NO" dirty="0"/>
          </a:p>
        </p:txBody>
      </p:sp>
      <p:graphicFrame>
        <p:nvGraphicFramePr>
          <p:cNvPr id="6" name="Diagram 5"/>
          <p:cNvGraphicFramePr/>
          <p:nvPr>
            <p:extLst>
              <p:ext uri="{D42A27DB-BD31-4B8C-83A1-F6EECF244321}">
                <p14:modId xmlns:p14="http://schemas.microsoft.com/office/powerpoint/2010/main" val="2136302288"/>
              </p:ext>
            </p:extLst>
          </p:nvPr>
        </p:nvGraphicFramePr>
        <p:xfrm>
          <a:off x="539552" y="620688"/>
          <a:ext cx="8064896" cy="5040560"/>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Sylinder 6"/>
          <p:cNvSpPr txBox="1"/>
          <p:nvPr/>
        </p:nvSpPr>
        <p:spPr>
          <a:xfrm>
            <a:off x="1619672" y="404664"/>
            <a:ext cx="1187633" cy="338554"/>
          </a:xfrm>
          <a:prstGeom prst="rect">
            <a:avLst/>
          </a:prstGeom>
          <a:noFill/>
        </p:spPr>
        <p:txBody>
          <a:bodyPr wrap="none" rtlCol="0">
            <a:spAutoFit/>
          </a:bodyPr>
          <a:lstStyle/>
          <a:p>
            <a:r>
              <a:rPr lang="nb-NO" sz="1600" u="sng" dirty="0" smtClean="0"/>
              <a:t>Alkoholbruk</a:t>
            </a:r>
            <a:endParaRPr lang="nb-NO" sz="1600" u="sng" dirty="0"/>
          </a:p>
        </p:txBody>
      </p:sp>
      <p:sp>
        <p:nvSpPr>
          <p:cNvPr id="9" name="Rectangle 3"/>
          <p:cNvSpPr txBox="1">
            <a:spLocks noChangeArrowheads="1"/>
          </p:cNvSpPr>
          <p:nvPr/>
        </p:nvSpPr>
        <p:spPr>
          <a:xfrm>
            <a:off x="1331640" y="5921896"/>
            <a:ext cx="4896544" cy="675456"/>
          </a:xfrm>
          <a:prstGeom prst="rect">
            <a:avLst/>
          </a:prstGeom>
        </p:spPr>
        <p:txBody>
          <a:bodyPr vert="horz" lIns="91440" tIns="45720" rIns="91440" bIns="45720" rtlCol="0">
            <a:noAutofit/>
          </a:bodyPr>
          <a:lstStyle/>
          <a:p>
            <a:pPr marL="174625" lvl="0" indent="-87313">
              <a:lnSpc>
                <a:spcPct val="130000"/>
              </a:lnSpc>
              <a:spcBef>
                <a:spcPct val="0"/>
              </a:spcBef>
              <a:spcAft>
                <a:spcPts val="600"/>
              </a:spcAft>
              <a:buFont typeface="Arial" pitchFamily="34" charset="0"/>
              <a:buChar char="•"/>
              <a:defRPr/>
            </a:pPr>
            <a:r>
              <a:rPr lang="nb-NO" sz="1100" dirty="0" smtClean="0">
                <a:solidFill>
                  <a:schemeClr val="tx1">
                    <a:tint val="75000"/>
                  </a:schemeClr>
                </a:solidFill>
              </a:rPr>
              <a:t>Antall alkoholenheter på en typisk </a:t>
            </a:r>
            <a:r>
              <a:rPr lang="nb-NO" sz="1100" dirty="0" err="1" smtClean="0">
                <a:solidFill>
                  <a:schemeClr val="tx1">
                    <a:tint val="75000"/>
                  </a:schemeClr>
                </a:solidFill>
              </a:rPr>
              <a:t>drikkedag</a:t>
            </a:r>
            <a:r>
              <a:rPr lang="nb-NO" sz="1100" dirty="0" smtClean="0">
                <a:solidFill>
                  <a:schemeClr val="tx1">
                    <a:tint val="75000"/>
                  </a:schemeClr>
                </a:solidFill>
              </a:rPr>
              <a:t> blant de 92% som drikker alkohol: 5 eller flere: 58%, 7 eller flere 25% (38% blant menn, 16% blant kvinner.</a:t>
            </a:r>
            <a:endParaRPr kumimoji="0" lang="nb-NO" sz="11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2" name="Rektangel 1"/>
          <p:cNvSpPr/>
          <p:nvPr/>
        </p:nvSpPr>
        <p:spPr>
          <a:xfrm>
            <a:off x="3647147" y="5682138"/>
            <a:ext cx="1997278" cy="276999"/>
          </a:xfrm>
          <a:prstGeom prst="rect">
            <a:avLst/>
          </a:prstGeom>
        </p:spPr>
        <p:txBody>
          <a:bodyPr wrap="none">
            <a:spAutoFit/>
          </a:bodyPr>
          <a:lstStyle/>
          <a:p>
            <a:r>
              <a:rPr lang="nb-NO" sz="1200" i="1" dirty="0">
                <a:solidFill>
                  <a:schemeClr val="bg1">
                    <a:lumMod val="50000"/>
                  </a:schemeClr>
                </a:solidFill>
              </a:rPr>
              <a:t>Hvor ofte drikker du alkohol?</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096128958"/>
              </p:ext>
            </p:extLst>
          </p:nvPr>
        </p:nvGraphicFramePr>
        <p:xfrm>
          <a:off x="539552" y="476672"/>
          <a:ext cx="7848872" cy="5184576"/>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Sylinder 2"/>
          <p:cNvSpPr txBox="1"/>
          <p:nvPr/>
        </p:nvSpPr>
        <p:spPr>
          <a:xfrm>
            <a:off x="401456" y="76562"/>
            <a:ext cx="2625270" cy="400110"/>
          </a:xfrm>
          <a:prstGeom prst="rect">
            <a:avLst/>
          </a:prstGeom>
          <a:noFill/>
        </p:spPr>
        <p:txBody>
          <a:bodyPr wrap="none" rtlCol="0">
            <a:spAutoFit/>
          </a:bodyPr>
          <a:lstStyle/>
          <a:p>
            <a:r>
              <a:rPr lang="nb-NO" sz="2000" dirty="0" smtClean="0"/>
              <a:t>Risikoatferd alkohol (%)</a:t>
            </a:r>
            <a:endParaRPr lang="nb-NO" sz="2000" dirty="0"/>
          </a:p>
        </p:txBody>
      </p:sp>
      <p:sp>
        <p:nvSpPr>
          <p:cNvPr id="4" name="Plassholder for lysbildenummer 3"/>
          <p:cNvSpPr>
            <a:spLocks noGrp="1"/>
          </p:cNvSpPr>
          <p:nvPr>
            <p:ph type="sldNum" sz="quarter" idx="4"/>
          </p:nvPr>
        </p:nvSpPr>
        <p:spPr/>
        <p:txBody>
          <a:bodyPr/>
          <a:lstStyle/>
          <a:p>
            <a:fld id="{AFE8F94D-F3D7-4644-A710-F5E14A17E550}" type="slidenum">
              <a:rPr lang="nb-NO" smtClean="0"/>
              <a:pPr/>
              <a:t>39</a:t>
            </a:fld>
            <a:endParaRPr lang="nb-NO" dirty="0"/>
          </a:p>
        </p:txBody>
      </p:sp>
      <p:sp>
        <p:nvSpPr>
          <p:cNvPr id="5" name="Rectangle 3"/>
          <p:cNvSpPr txBox="1">
            <a:spLocks noChangeArrowheads="1"/>
          </p:cNvSpPr>
          <p:nvPr/>
        </p:nvSpPr>
        <p:spPr>
          <a:xfrm>
            <a:off x="755576" y="5661248"/>
            <a:ext cx="8136904" cy="648072"/>
          </a:xfrm>
          <a:prstGeom prst="rect">
            <a:avLst/>
          </a:prstGeom>
        </p:spPr>
        <p:txBody>
          <a:bodyPr vert="horz" lIns="91440" tIns="45720" rIns="91440" bIns="45720" rtlCol="0">
            <a:noAutofit/>
          </a:bodyPr>
          <a:lstStyle/>
          <a:p>
            <a:pPr marL="174625" lvl="0" indent="-87313">
              <a:spcBef>
                <a:spcPct val="0"/>
              </a:spcBef>
              <a:buFont typeface="Arial" pitchFamily="34" charset="0"/>
              <a:buChar char="•"/>
              <a:defRPr/>
            </a:pPr>
            <a:r>
              <a:rPr lang="nb-NO" sz="1050" dirty="0">
                <a:solidFill>
                  <a:schemeClr val="tx1">
                    <a:tint val="75000"/>
                  </a:schemeClr>
                </a:solidFill>
              </a:rPr>
              <a:t>AUDIT (</a:t>
            </a:r>
            <a:r>
              <a:rPr lang="nb-NO" sz="1050" dirty="0" err="1">
                <a:solidFill>
                  <a:schemeClr val="tx1">
                    <a:tint val="75000"/>
                  </a:schemeClr>
                </a:solidFill>
              </a:rPr>
              <a:t>Alcohol</a:t>
            </a:r>
            <a:r>
              <a:rPr lang="nb-NO" sz="1050" dirty="0">
                <a:solidFill>
                  <a:schemeClr val="tx1">
                    <a:tint val="75000"/>
                  </a:schemeClr>
                </a:solidFill>
              </a:rPr>
              <a:t> </a:t>
            </a:r>
            <a:r>
              <a:rPr lang="nb-NO" sz="1050" dirty="0" err="1">
                <a:solidFill>
                  <a:schemeClr val="tx1">
                    <a:tint val="75000"/>
                  </a:schemeClr>
                </a:solidFill>
              </a:rPr>
              <a:t>Use</a:t>
            </a:r>
            <a:r>
              <a:rPr lang="nb-NO" sz="1050" dirty="0">
                <a:solidFill>
                  <a:schemeClr val="tx1">
                    <a:tint val="75000"/>
                  </a:schemeClr>
                </a:solidFill>
              </a:rPr>
              <a:t> </a:t>
            </a:r>
            <a:r>
              <a:rPr lang="nb-NO" sz="1050" dirty="0" err="1">
                <a:solidFill>
                  <a:schemeClr val="tx1">
                    <a:tint val="75000"/>
                  </a:schemeClr>
                </a:solidFill>
              </a:rPr>
              <a:t>Disorder</a:t>
            </a:r>
            <a:r>
              <a:rPr lang="nb-NO" sz="1050" dirty="0">
                <a:solidFill>
                  <a:schemeClr val="tx1">
                    <a:tint val="75000"/>
                  </a:schemeClr>
                </a:solidFill>
              </a:rPr>
              <a:t> </a:t>
            </a:r>
            <a:r>
              <a:rPr lang="nb-NO" sz="1050" dirty="0" err="1">
                <a:solidFill>
                  <a:schemeClr val="tx1">
                    <a:tint val="75000"/>
                  </a:schemeClr>
                </a:solidFill>
              </a:rPr>
              <a:t>Identification</a:t>
            </a:r>
            <a:r>
              <a:rPr lang="nb-NO" sz="1050" dirty="0">
                <a:solidFill>
                  <a:schemeClr val="tx1">
                    <a:tint val="75000"/>
                  </a:schemeClr>
                </a:solidFill>
              </a:rPr>
              <a:t> Test</a:t>
            </a:r>
            <a:r>
              <a:rPr lang="nb-NO" sz="1050" dirty="0" smtClean="0">
                <a:solidFill>
                  <a:schemeClr val="tx1">
                    <a:tint val="75000"/>
                  </a:schemeClr>
                </a:solidFill>
              </a:rPr>
              <a:t>). Se Q55 – Q59 i spørreskjemaet. I </a:t>
            </a:r>
            <a:r>
              <a:rPr lang="nb-NO" sz="1050" dirty="0" err="1">
                <a:solidFill>
                  <a:schemeClr val="tx1">
                    <a:tint val="75000"/>
                  </a:schemeClr>
                </a:solidFill>
              </a:rPr>
              <a:t>SHoT</a:t>
            </a:r>
            <a:r>
              <a:rPr lang="nb-NO" sz="1050" dirty="0">
                <a:solidFill>
                  <a:schemeClr val="tx1">
                    <a:tint val="75000"/>
                  </a:schemeClr>
                </a:solidFill>
              </a:rPr>
              <a:t> 2014 har vi </a:t>
            </a:r>
            <a:r>
              <a:rPr lang="nb-NO" sz="1050" dirty="0" smtClean="0">
                <a:solidFill>
                  <a:schemeClr val="tx1">
                    <a:tint val="75000"/>
                  </a:schemeClr>
                </a:solidFill>
              </a:rPr>
              <a:t>brukt </a:t>
            </a:r>
            <a:r>
              <a:rPr lang="nb-NO" sz="1050" dirty="0">
                <a:solidFill>
                  <a:schemeClr val="tx1">
                    <a:tint val="75000"/>
                  </a:schemeClr>
                </a:solidFill>
              </a:rPr>
              <a:t>samme </a:t>
            </a:r>
            <a:r>
              <a:rPr lang="nb-NO" sz="1050" dirty="0" smtClean="0">
                <a:solidFill>
                  <a:schemeClr val="tx1">
                    <a:tint val="75000"/>
                  </a:schemeClr>
                </a:solidFill>
              </a:rPr>
              <a:t>grenseverdier </a:t>
            </a:r>
            <a:r>
              <a:rPr lang="nb-NO" sz="1050" dirty="0">
                <a:solidFill>
                  <a:schemeClr val="tx1">
                    <a:tint val="75000"/>
                  </a:schemeClr>
                </a:solidFill>
              </a:rPr>
              <a:t>for menn og kvinner, med kuttpunkt for risiko på 8,0 og skadelig på </a:t>
            </a:r>
            <a:r>
              <a:rPr lang="nb-NO" sz="1050" dirty="0" smtClean="0">
                <a:solidFill>
                  <a:schemeClr val="tx1">
                    <a:tint val="75000"/>
                  </a:schemeClr>
                </a:solidFill>
              </a:rPr>
              <a:t>16,0 </a:t>
            </a:r>
            <a:r>
              <a:rPr lang="nb-NO" sz="1050" dirty="0">
                <a:solidFill>
                  <a:schemeClr val="tx1">
                    <a:tint val="75000"/>
                  </a:schemeClr>
                </a:solidFill>
              </a:rPr>
              <a:t>(Rosta og Aasland, 2012</a:t>
            </a:r>
            <a:r>
              <a:rPr lang="nb-NO" sz="1050" dirty="0" smtClean="0">
                <a:solidFill>
                  <a:schemeClr val="tx1">
                    <a:tint val="75000"/>
                  </a:schemeClr>
                </a:solidFill>
              </a:rPr>
              <a:t>). </a:t>
            </a:r>
            <a:r>
              <a:rPr lang="nb-NO" sz="1050" dirty="0">
                <a:solidFill>
                  <a:schemeClr val="tx1">
                    <a:tint val="75000"/>
                  </a:schemeClr>
                </a:solidFill>
              </a:rPr>
              <a:t>Dette er gjort etter samråd med professor dr. med. Olaf </a:t>
            </a:r>
            <a:r>
              <a:rPr lang="nb-NO" sz="1050" dirty="0" smtClean="0">
                <a:solidFill>
                  <a:schemeClr val="tx1">
                    <a:tint val="75000"/>
                  </a:schemeClr>
                </a:solidFill>
              </a:rPr>
              <a:t>Aasland.  </a:t>
            </a:r>
            <a:endParaRPr lang="nb-NO" sz="1050" dirty="0">
              <a:solidFill>
                <a:schemeClr val="tx1">
                  <a:tint val="75000"/>
                </a:schemeClr>
              </a:solidFill>
            </a:endParaRPr>
          </a:p>
          <a:p>
            <a:pPr marL="174625" lvl="0" indent="-87313">
              <a:spcBef>
                <a:spcPct val="0"/>
              </a:spcBef>
              <a:buFont typeface="Arial" pitchFamily="34" charset="0"/>
              <a:buChar char="•"/>
              <a:defRPr/>
            </a:pPr>
            <a:r>
              <a:rPr lang="nb-NO" sz="1050" dirty="0">
                <a:solidFill>
                  <a:schemeClr val="tx1">
                    <a:tint val="75000"/>
                  </a:schemeClr>
                </a:solidFill>
              </a:rPr>
              <a:t>Som gruppe vet vi at studentene drikker mer enn andre i en periode. For de fleste er imidlertid dette en forbigående atferd. </a:t>
            </a:r>
          </a:p>
        </p:txBody>
      </p:sp>
    </p:spTree>
    <p:extLst>
      <p:ext uri="{BB962C8B-B14F-4D97-AF65-F5344CB8AC3E}">
        <p14:creationId xmlns:p14="http://schemas.microsoft.com/office/powerpoint/2010/main" val="386876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4</a:t>
            </a:fld>
            <a:endParaRPr lang="nb-NO"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20688"/>
            <a:ext cx="4665585" cy="531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txBox="1">
            <a:spLocks noChangeArrowheads="1"/>
          </p:cNvSpPr>
          <p:nvPr/>
        </p:nvSpPr>
        <p:spPr>
          <a:xfrm>
            <a:off x="5436096" y="620688"/>
            <a:ext cx="3656728" cy="3059827"/>
          </a:xfrm>
          <a:prstGeom prst="rect">
            <a:avLst/>
          </a:prstGeom>
        </p:spPr>
        <p:txBody>
          <a:bodyPr vert="horz" lIns="91440" tIns="45720" rIns="91440" bIns="45720" rtlCol="0">
            <a:noAutofit/>
          </a:bodyPr>
          <a:lstStyle/>
          <a:p>
            <a:pPr marL="174625" lvl="0" indent="-87313">
              <a:lnSpc>
                <a:spcPct val="130000"/>
              </a:lnSpc>
              <a:spcBef>
                <a:spcPct val="0"/>
              </a:spcBef>
              <a:spcAft>
                <a:spcPts val="600"/>
              </a:spcAft>
              <a:buFont typeface="Arial" pitchFamily="34" charset="0"/>
              <a:buChar char="•"/>
            </a:pPr>
            <a:r>
              <a:rPr lang="nb-NO" sz="1400" dirty="0" smtClean="0">
                <a:solidFill>
                  <a:schemeClr val="tx1">
                    <a:tint val="75000"/>
                  </a:schemeClr>
                </a:solidFill>
              </a:rPr>
              <a:t>I hovedrapporten fra undersøkelsen er UiO og </a:t>
            </a:r>
            <a:r>
              <a:rPr lang="nb-NO" sz="1400" dirty="0" err="1" smtClean="0">
                <a:solidFill>
                  <a:schemeClr val="tx1">
                    <a:tint val="75000"/>
                  </a:schemeClr>
                </a:solidFill>
              </a:rPr>
              <a:t>HiOA</a:t>
            </a:r>
            <a:r>
              <a:rPr lang="nb-NO" sz="1400" dirty="0" smtClean="0">
                <a:solidFill>
                  <a:schemeClr val="tx1">
                    <a:tint val="75000"/>
                  </a:schemeClr>
                </a:solidFill>
              </a:rPr>
              <a:t> presentert for seg, mens de andre lærestedene er slått sammen i ‘Rest </a:t>
            </a:r>
            <a:r>
              <a:rPr lang="nb-NO" sz="1400" dirty="0" err="1" smtClean="0">
                <a:solidFill>
                  <a:schemeClr val="tx1">
                    <a:tint val="75000"/>
                  </a:schemeClr>
                </a:solidFill>
              </a:rPr>
              <a:t>SiO</a:t>
            </a:r>
            <a:r>
              <a:rPr lang="nb-NO" sz="1400" dirty="0" smtClean="0">
                <a:solidFill>
                  <a:schemeClr val="tx1">
                    <a:tint val="75000"/>
                  </a:schemeClr>
                </a:solidFill>
              </a:rPr>
              <a:t>’.</a:t>
            </a:r>
          </a:p>
          <a:p>
            <a:pPr marL="174625" indent="-87313">
              <a:lnSpc>
                <a:spcPct val="130000"/>
              </a:lnSpc>
              <a:spcBef>
                <a:spcPct val="0"/>
              </a:spcBef>
              <a:spcAft>
                <a:spcPts val="600"/>
              </a:spcAft>
              <a:buFont typeface="Arial" pitchFamily="34" charset="0"/>
              <a:buChar char="•"/>
            </a:pPr>
            <a:r>
              <a:rPr lang="nb-NO" sz="1400" dirty="0" smtClean="0">
                <a:solidFill>
                  <a:schemeClr val="tx1">
                    <a:tint val="75000"/>
                  </a:schemeClr>
                </a:solidFill>
              </a:rPr>
              <a:t>Tilsvarende er andre læresteder tilknyttet </a:t>
            </a:r>
            <a:r>
              <a:rPr lang="nb-NO" sz="1400" dirty="0" err="1" smtClean="0">
                <a:solidFill>
                  <a:schemeClr val="tx1">
                    <a:tint val="75000"/>
                  </a:schemeClr>
                </a:solidFill>
              </a:rPr>
              <a:t>SiB</a:t>
            </a:r>
            <a:r>
              <a:rPr lang="nb-NO" sz="1400" dirty="0" smtClean="0">
                <a:solidFill>
                  <a:schemeClr val="tx1">
                    <a:tint val="75000"/>
                  </a:schemeClr>
                </a:solidFill>
              </a:rPr>
              <a:t> enn UiB og </a:t>
            </a:r>
            <a:r>
              <a:rPr lang="nb-NO" sz="1400" dirty="0" err="1" smtClean="0">
                <a:solidFill>
                  <a:schemeClr val="tx1">
                    <a:tint val="75000"/>
                  </a:schemeClr>
                </a:solidFill>
              </a:rPr>
              <a:t>HiB</a:t>
            </a:r>
            <a:r>
              <a:rPr lang="nb-NO" sz="1400" dirty="0" smtClean="0">
                <a:solidFill>
                  <a:schemeClr val="tx1">
                    <a:tint val="75000"/>
                  </a:schemeClr>
                </a:solidFill>
              </a:rPr>
              <a:t> slått sammen i ‘Rest </a:t>
            </a:r>
            <a:r>
              <a:rPr lang="nb-NO" sz="1400" dirty="0" err="1" smtClean="0">
                <a:solidFill>
                  <a:schemeClr val="tx1">
                    <a:tint val="75000"/>
                  </a:schemeClr>
                </a:solidFill>
              </a:rPr>
              <a:t>SiB</a:t>
            </a:r>
            <a:r>
              <a:rPr lang="nb-NO" sz="1400" dirty="0" smtClean="0">
                <a:solidFill>
                  <a:schemeClr val="tx1">
                    <a:tint val="75000"/>
                  </a:schemeClr>
                </a:solidFill>
              </a:rPr>
              <a:t>’.</a:t>
            </a:r>
          </a:p>
          <a:p>
            <a:pPr marL="174625" indent="-87313">
              <a:lnSpc>
                <a:spcPct val="130000"/>
              </a:lnSpc>
              <a:spcBef>
                <a:spcPct val="0"/>
              </a:spcBef>
              <a:spcAft>
                <a:spcPts val="600"/>
              </a:spcAft>
              <a:buFont typeface="Arial" pitchFamily="34" charset="0"/>
              <a:buChar char="•"/>
            </a:pPr>
            <a:r>
              <a:rPr lang="nb-NO" sz="1400" dirty="0" smtClean="0">
                <a:solidFill>
                  <a:schemeClr val="tx1">
                    <a:tint val="75000"/>
                  </a:schemeClr>
                </a:solidFill>
              </a:rPr>
              <a:t>DMMH og BI er slått sammen i ‘Rest </a:t>
            </a:r>
            <a:r>
              <a:rPr lang="nb-NO" sz="1400" dirty="0" err="1" smtClean="0">
                <a:solidFill>
                  <a:schemeClr val="tx1">
                    <a:tint val="75000"/>
                  </a:schemeClr>
                </a:solidFill>
              </a:rPr>
              <a:t>SiT</a:t>
            </a:r>
            <a:r>
              <a:rPr lang="nb-NO" sz="1400" dirty="0" smtClean="0">
                <a:solidFill>
                  <a:schemeClr val="tx1">
                    <a:tint val="75000"/>
                  </a:schemeClr>
                </a:solidFill>
              </a:rPr>
              <a:t>’. </a:t>
            </a:r>
            <a:endParaRPr lang="nb-NO" sz="1400" dirty="0">
              <a:solidFill>
                <a:schemeClr val="tx1">
                  <a:tint val="75000"/>
                </a:schemeClr>
              </a:solidFill>
            </a:endParaRPr>
          </a:p>
          <a:p>
            <a:pPr marL="174625" lvl="0" indent="-87313">
              <a:lnSpc>
                <a:spcPct val="130000"/>
              </a:lnSpc>
              <a:spcBef>
                <a:spcPct val="0"/>
              </a:spcBef>
              <a:spcAft>
                <a:spcPts val="600"/>
              </a:spcAft>
              <a:buFont typeface="Arial" pitchFamily="34" charset="0"/>
              <a:buChar char="•"/>
            </a:pPr>
            <a:endParaRPr lang="nb-NO" sz="1400" dirty="0" smtClean="0">
              <a:solidFill>
                <a:schemeClr val="tx1">
                  <a:tint val="75000"/>
                </a:schemeClr>
              </a:solidFill>
            </a:endParaRPr>
          </a:p>
          <a:p>
            <a:pPr marL="174625" lvl="0" indent="-87313">
              <a:lnSpc>
                <a:spcPct val="130000"/>
              </a:lnSpc>
              <a:spcBef>
                <a:spcPct val="0"/>
              </a:spcBef>
              <a:spcAft>
                <a:spcPts val="600"/>
              </a:spcAft>
              <a:buFont typeface="Arial" pitchFamily="34" charset="0"/>
              <a:buChar char="•"/>
            </a:pPr>
            <a:r>
              <a:rPr lang="nb-NO" sz="1400" b="1" i="1" dirty="0" smtClean="0"/>
              <a:t>Denne grafikkrapporten viser hovedresultater for NMBU brutt ned på fakultet.</a:t>
            </a:r>
          </a:p>
          <a:p>
            <a:pPr marL="174625" lvl="0" indent="-87313">
              <a:lnSpc>
                <a:spcPct val="130000"/>
              </a:lnSpc>
              <a:spcBef>
                <a:spcPct val="0"/>
              </a:spcBef>
              <a:spcAft>
                <a:spcPts val="600"/>
              </a:spcAft>
              <a:buFont typeface="Arial" pitchFamily="34" charset="0"/>
              <a:buChar char="•"/>
            </a:pPr>
            <a:endParaRPr lang="nb-NO" sz="1400" dirty="0">
              <a:solidFill>
                <a:schemeClr val="tx1">
                  <a:tint val="75000"/>
                </a:schemeClr>
              </a:solidFill>
            </a:endParaRPr>
          </a:p>
          <a:p>
            <a:pPr marL="174625" lvl="0" indent="-87313">
              <a:lnSpc>
                <a:spcPct val="130000"/>
              </a:lnSpc>
              <a:spcBef>
                <a:spcPct val="0"/>
              </a:spcBef>
              <a:spcAft>
                <a:spcPts val="600"/>
              </a:spcAft>
              <a:buFont typeface="Arial" pitchFamily="34" charset="0"/>
              <a:buChar char="•"/>
            </a:pPr>
            <a:endParaRPr lang="nb-NO" sz="1400" dirty="0" smtClean="0">
              <a:solidFill>
                <a:schemeClr val="tx1">
                  <a:tint val="75000"/>
                </a:schemeClr>
              </a:solidFill>
            </a:endParaRPr>
          </a:p>
          <a:p>
            <a:pPr marL="174625" lvl="0" indent="-87313">
              <a:lnSpc>
                <a:spcPct val="130000"/>
              </a:lnSpc>
              <a:spcBef>
                <a:spcPct val="0"/>
              </a:spcBef>
              <a:spcAft>
                <a:spcPts val="600"/>
              </a:spcAft>
            </a:pPr>
            <a:endParaRPr lang="nb-NO" sz="1400" dirty="0" smtClean="0">
              <a:solidFill>
                <a:schemeClr val="tx1">
                  <a:tint val="75000"/>
                </a:schemeClr>
              </a:solidFill>
            </a:endParaRPr>
          </a:p>
          <a:p>
            <a:pPr marL="174625" lvl="0" indent="-87313">
              <a:lnSpc>
                <a:spcPct val="130000"/>
              </a:lnSpc>
              <a:spcBef>
                <a:spcPct val="0"/>
              </a:spcBef>
              <a:spcAft>
                <a:spcPts val="600"/>
              </a:spcAft>
            </a:pPr>
            <a:endParaRPr lang="nb-NO" sz="1400" dirty="0" smtClean="0">
              <a:solidFill>
                <a:schemeClr val="tx1">
                  <a:tint val="75000"/>
                </a:schemeClr>
              </a:solidFill>
            </a:endParaRPr>
          </a:p>
          <a:p>
            <a:pPr marL="174625" lvl="0" indent="-87313">
              <a:lnSpc>
                <a:spcPct val="130000"/>
              </a:lnSpc>
              <a:spcBef>
                <a:spcPct val="0"/>
              </a:spcBef>
              <a:spcAft>
                <a:spcPts val="600"/>
              </a:spcAft>
            </a:pPr>
            <a:endParaRPr lang="nb-NO" sz="1400" dirty="0">
              <a:solidFill>
                <a:schemeClr val="tx1">
                  <a:tint val="75000"/>
                </a:schemeClr>
              </a:solidFill>
            </a:endParaRPr>
          </a:p>
        </p:txBody>
      </p:sp>
    </p:spTree>
    <p:extLst>
      <p:ext uri="{BB962C8B-B14F-4D97-AF65-F5344CB8AC3E}">
        <p14:creationId xmlns:p14="http://schemas.microsoft.com/office/powerpoint/2010/main" val="28924067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285375777"/>
              </p:ext>
            </p:extLst>
          </p:nvPr>
        </p:nvGraphicFramePr>
        <p:xfrm>
          <a:off x="395536" y="476672"/>
          <a:ext cx="8496944" cy="2232248"/>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Sylinder 2"/>
          <p:cNvSpPr txBox="1"/>
          <p:nvPr/>
        </p:nvSpPr>
        <p:spPr>
          <a:xfrm>
            <a:off x="323528" y="44624"/>
            <a:ext cx="5040034" cy="400110"/>
          </a:xfrm>
          <a:prstGeom prst="rect">
            <a:avLst/>
          </a:prstGeom>
          <a:noFill/>
        </p:spPr>
        <p:txBody>
          <a:bodyPr wrap="none" rtlCol="0">
            <a:spAutoFit/>
          </a:bodyPr>
          <a:lstStyle/>
          <a:p>
            <a:r>
              <a:rPr lang="nb-NO" sz="2000" dirty="0" smtClean="0"/>
              <a:t>Oppfatning av alkoholbruk i studentmiljøet (%)</a:t>
            </a:r>
            <a:endParaRPr lang="nb-NO" sz="2000" dirty="0"/>
          </a:p>
        </p:txBody>
      </p:sp>
      <p:sp>
        <p:nvSpPr>
          <p:cNvPr id="4" name="Plassholder for lysbildenummer 3"/>
          <p:cNvSpPr>
            <a:spLocks noGrp="1"/>
          </p:cNvSpPr>
          <p:nvPr>
            <p:ph type="sldNum" sz="quarter" idx="4"/>
          </p:nvPr>
        </p:nvSpPr>
        <p:spPr/>
        <p:txBody>
          <a:bodyPr/>
          <a:lstStyle/>
          <a:p>
            <a:fld id="{AFE8F94D-F3D7-4644-A710-F5E14A17E550}" type="slidenum">
              <a:rPr lang="nb-NO" smtClean="0"/>
              <a:pPr/>
              <a:t>40</a:t>
            </a:fld>
            <a:endParaRPr lang="nb-NO" dirty="0"/>
          </a:p>
        </p:txBody>
      </p:sp>
      <p:sp>
        <p:nvSpPr>
          <p:cNvPr id="5" name="Rektangel 4"/>
          <p:cNvSpPr/>
          <p:nvPr/>
        </p:nvSpPr>
        <p:spPr>
          <a:xfrm>
            <a:off x="827584" y="447668"/>
            <a:ext cx="2963888" cy="276999"/>
          </a:xfrm>
          <a:prstGeom prst="rect">
            <a:avLst/>
          </a:prstGeom>
        </p:spPr>
        <p:txBody>
          <a:bodyPr wrap="none">
            <a:spAutoFit/>
          </a:bodyPr>
          <a:lstStyle/>
          <a:p>
            <a:r>
              <a:rPr lang="nb-NO" sz="1200" i="1" dirty="0">
                <a:solidFill>
                  <a:schemeClr val="bg1">
                    <a:lumMod val="50000"/>
                  </a:schemeClr>
                </a:solidFill>
              </a:rPr>
              <a:t>I hvor stor grad er du enig i følgende utsagn?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41</a:t>
            </a:fld>
            <a:endParaRPr lang="nb-NO" dirty="0"/>
          </a:p>
        </p:txBody>
      </p:sp>
      <p:sp>
        <p:nvSpPr>
          <p:cNvPr id="4" name="TekstSylinder 3"/>
          <p:cNvSpPr txBox="1"/>
          <p:nvPr/>
        </p:nvSpPr>
        <p:spPr>
          <a:xfrm>
            <a:off x="323528" y="332656"/>
            <a:ext cx="6325129" cy="400110"/>
          </a:xfrm>
          <a:prstGeom prst="rect">
            <a:avLst/>
          </a:prstGeom>
          <a:noFill/>
        </p:spPr>
        <p:txBody>
          <a:bodyPr wrap="none" rtlCol="0">
            <a:spAutoFit/>
          </a:bodyPr>
          <a:lstStyle/>
          <a:p>
            <a:r>
              <a:rPr lang="nb-NO" sz="2000" dirty="0" smtClean="0"/>
              <a:t>Oppfatning av alkoholbruk i studentmiljøet (%-andel enige)</a:t>
            </a:r>
            <a:endParaRPr lang="nb-NO" sz="2000" dirty="0"/>
          </a:p>
        </p:txBody>
      </p:sp>
      <p:sp>
        <p:nvSpPr>
          <p:cNvPr id="7" name="Rektangel 6"/>
          <p:cNvSpPr/>
          <p:nvPr/>
        </p:nvSpPr>
        <p:spPr>
          <a:xfrm>
            <a:off x="467544" y="2204864"/>
            <a:ext cx="2963888" cy="276999"/>
          </a:xfrm>
          <a:prstGeom prst="rect">
            <a:avLst/>
          </a:prstGeom>
        </p:spPr>
        <p:txBody>
          <a:bodyPr wrap="none">
            <a:spAutoFit/>
          </a:bodyPr>
          <a:lstStyle/>
          <a:p>
            <a:r>
              <a:rPr lang="nb-NO" sz="1200" i="1" dirty="0">
                <a:solidFill>
                  <a:schemeClr val="bg1">
                    <a:lumMod val="50000"/>
                  </a:schemeClr>
                </a:solidFill>
              </a:rPr>
              <a:t>I hvor stor grad er du enig i følgende utsagn?</a:t>
            </a:r>
          </a:p>
        </p:txBody>
      </p:sp>
      <p:graphicFrame>
        <p:nvGraphicFramePr>
          <p:cNvPr id="3" name="Tabell 2"/>
          <p:cNvGraphicFramePr>
            <a:graphicFrameLocks noGrp="1"/>
          </p:cNvGraphicFramePr>
          <p:nvPr>
            <p:extLst>
              <p:ext uri="{D42A27DB-BD31-4B8C-83A1-F6EECF244321}">
                <p14:modId xmlns:p14="http://schemas.microsoft.com/office/powerpoint/2010/main" val="430079393"/>
              </p:ext>
            </p:extLst>
          </p:nvPr>
        </p:nvGraphicFramePr>
        <p:xfrm>
          <a:off x="1657350" y="2486025"/>
          <a:ext cx="5829300" cy="1885950"/>
        </p:xfrm>
        <a:graphic>
          <a:graphicData uri="http://schemas.openxmlformats.org/drawingml/2006/table">
            <a:tbl>
              <a:tblPr>
                <a:tableStyleId>{5C22544A-7EE6-4342-B048-85BDC9FD1C3A}</a:tableStyleId>
              </a:tblPr>
              <a:tblGrid>
                <a:gridCol w="3035300"/>
                <a:gridCol w="254000"/>
                <a:gridCol w="254000"/>
                <a:gridCol w="254000"/>
                <a:gridCol w="254000"/>
                <a:gridCol w="254000"/>
                <a:gridCol w="254000"/>
                <a:gridCol w="254000"/>
                <a:gridCol w="254000"/>
                <a:gridCol w="254000"/>
                <a:gridCol w="254000"/>
                <a:gridCol w="254000"/>
              </a:tblGrid>
              <a:tr h="1123950">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dirty="0">
                          <a:effectLst/>
                        </a:rPr>
                        <a:t>NMBU</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a:effectLst/>
                        </a:rPr>
                        <a:t>Mann</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err="1">
                          <a:effectLst/>
                        </a:rPr>
                        <a:t>Kvinne</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a:effectLst/>
                        </a:rPr>
                        <a:t>IHA NMBU</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a:effectLst/>
                        </a:rPr>
                        <a:t>IKBM NMBU</a:t>
                      </a:r>
                      <a:endParaRPr lang="en-US" sz="1100" b="0" i="0" u="none" strike="noStrike">
                        <a:solidFill>
                          <a:srgbClr val="000000"/>
                        </a:solidFill>
                        <a:effectLst/>
                        <a:latin typeface="Calibri"/>
                      </a:endParaRPr>
                    </a:p>
                  </a:txBody>
                  <a:tcPr vert="vert270" anchor="ctr"/>
                </a:tc>
                <a:tc>
                  <a:txBody>
                    <a:bodyPr/>
                    <a:lstStyle/>
                    <a:p>
                      <a:pPr algn="l" fontAlgn="b"/>
                      <a:r>
                        <a:rPr lang="en-US" sz="1100" u="none" strike="noStrike" dirty="0">
                          <a:effectLst/>
                        </a:rPr>
                        <a:t>ILP NMBU</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a:effectLst/>
                        </a:rPr>
                        <a:t>IMT NMBU</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a:effectLst/>
                        </a:rPr>
                        <a:t>INA NMBU</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a:effectLst/>
                        </a:rPr>
                        <a:t>IPM NMBU</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a:effectLst/>
                        </a:rPr>
                        <a:t>NOR NMBU</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a:effectLst/>
                        </a:rPr>
                        <a:t>HH NMBU</a:t>
                      </a:r>
                      <a:endParaRPr lang="en-US" sz="1100" b="0" i="0" u="none" strike="noStrike" dirty="0">
                        <a:solidFill>
                          <a:srgbClr val="000000"/>
                        </a:solidFill>
                        <a:effectLst/>
                        <a:latin typeface="Calibri"/>
                      </a:endParaRPr>
                    </a:p>
                  </a:txBody>
                  <a:tcPr vert="vert270" anchor="ctr"/>
                </a:tc>
              </a:tr>
              <a:tr h="190500">
                <a:tc>
                  <a:txBody>
                    <a:bodyPr/>
                    <a:lstStyle/>
                    <a:p>
                      <a:pPr algn="l" fontAlgn="b"/>
                      <a:r>
                        <a:rPr lang="nb-NO" sz="1100" u="none" strike="noStrike">
                          <a:effectLst/>
                        </a:rPr>
                        <a:t>Det drikkes for mye i studentmiljøet</a:t>
                      </a:r>
                      <a:endParaRPr lang="nb-NO"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63</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62</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64</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55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68</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60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64</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64</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61</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65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65</a:t>
                      </a:r>
                      <a:endParaRPr lang="en-US" sz="1100" b="0" i="0" u="none" strike="noStrike">
                        <a:solidFill>
                          <a:srgbClr val="000000"/>
                        </a:solidFill>
                        <a:effectLst/>
                        <a:latin typeface="Calibri"/>
                      </a:endParaRPr>
                    </a:p>
                  </a:txBody>
                  <a:tcPr marL="9525" marR="9525" marT="9525" marB="0" anchor="ctr"/>
                </a:tc>
              </a:tr>
              <a:tr h="190500">
                <a:tc>
                  <a:txBody>
                    <a:bodyPr/>
                    <a:lstStyle/>
                    <a:p>
                      <a:pPr algn="l" fontAlgn="b"/>
                      <a:r>
                        <a:rPr lang="en-US" sz="1100" u="none" strike="noStrike">
                          <a:effectLst/>
                        </a:rPr>
                        <a:t>Det burde vært flere alkoholfrie studenttilbud</a:t>
                      </a:r>
                      <a:endParaRPr lang="en-US"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60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58</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61</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56</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67</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56</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61</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58</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60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67</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51</a:t>
                      </a:r>
                      <a:endParaRPr lang="en-US" sz="1100" b="0" i="0" u="none" strike="noStrike">
                        <a:solidFill>
                          <a:srgbClr val="000000"/>
                        </a:solidFill>
                        <a:effectLst/>
                        <a:latin typeface="Calibri"/>
                      </a:endParaRPr>
                    </a:p>
                  </a:txBody>
                  <a:tcPr marL="9525" marR="9525" marT="9525" marB="0" anchor="ctr"/>
                </a:tc>
              </a:tr>
              <a:tr h="381000">
                <a:tc>
                  <a:txBody>
                    <a:bodyPr/>
                    <a:lstStyle/>
                    <a:p>
                      <a:pPr algn="l" fontAlgn="b"/>
                      <a:r>
                        <a:rPr lang="en-US" sz="1100" u="none" strike="noStrike">
                          <a:effectLst/>
                        </a:rPr>
                        <a:t>Jeg har latt være å delta på studentarrangement fordi det drikkes alkohol der</a:t>
                      </a:r>
                      <a:endParaRPr lang="en-US"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23</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23</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23</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20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26</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19</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28</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25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22</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17</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dirty="0">
                          <a:effectLst/>
                        </a:rPr>
                        <a:t>21</a:t>
                      </a:r>
                      <a:endParaRPr lang="en-US" sz="1100" b="0" i="0" u="none" strike="noStrike" dirty="0">
                        <a:solidFill>
                          <a:srgbClr val="000000"/>
                        </a:solidFill>
                        <a:effectLst/>
                        <a:latin typeface="Calibri"/>
                      </a:endParaRPr>
                    </a:p>
                  </a:txBody>
                  <a:tcPr marL="9525" marR="9525" marT="9525" marB="0" anchor="ctr"/>
                </a:tc>
              </a:tr>
            </a:tbl>
          </a:graphicData>
        </a:graphic>
      </p:graphicFrame>
    </p:spTree>
    <p:extLst>
      <p:ext uri="{BB962C8B-B14F-4D97-AF65-F5344CB8AC3E}">
        <p14:creationId xmlns:p14="http://schemas.microsoft.com/office/powerpoint/2010/main" val="25885723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894931045"/>
              </p:ext>
            </p:extLst>
          </p:nvPr>
        </p:nvGraphicFramePr>
        <p:xfrm>
          <a:off x="323528" y="692696"/>
          <a:ext cx="8136904" cy="5472608"/>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Sylinder 2"/>
          <p:cNvSpPr txBox="1"/>
          <p:nvPr/>
        </p:nvSpPr>
        <p:spPr>
          <a:xfrm>
            <a:off x="251520" y="76562"/>
            <a:ext cx="6829305" cy="400110"/>
          </a:xfrm>
          <a:prstGeom prst="rect">
            <a:avLst/>
          </a:prstGeom>
          <a:noFill/>
        </p:spPr>
        <p:txBody>
          <a:bodyPr wrap="none" rtlCol="0">
            <a:spAutoFit/>
          </a:bodyPr>
          <a:lstStyle/>
          <a:p>
            <a:r>
              <a:rPr lang="nb-NO" sz="2000" dirty="0" smtClean="0"/>
              <a:t>Andel som har brukt narkotika minst 5 ganger siste halvår (% Ja)</a:t>
            </a:r>
            <a:endParaRPr lang="nb-NO" sz="2000" dirty="0"/>
          </a:p>
        </p:txBody>
      </p:sp>
      <p:sp>
        <p:nvSpPr>
          <p:cNvPr id="7" name="Plassholder for lysbildenummer 6"/>
          <p:cNvSpPr>
            <a:spLocks noGrp="1"/>
          </p:cNvSpPr>
          <p:nvPr>
            <p:ph type="sldNum" sz="quarter" idx="4"/>
          </p:nvPr>
        </p:nvSpPr>
        <p:spPr/>
        <p:txBody>
          <a:bodyPr/>
          <a:lstStyle/>
          <a:p>
            <a:fld id="{AFE8F94D-F3D7-4644-A710-F5E14A17E550}" type="slidenum">
              <a:rPr lang="nb-NO" smtClean="0"/>
              <a:pPr/>
              <a:t>42</a:t>
            </a:fld>
            <a:endParaRPr lang="nb-NO" dirty="0"/>
          </a:p>
        </p:txBody>
      </p:sp>
      <p:graphicFrame>
        <p:nvGraphicFramePr>
          <p:cNvPr id="9" name="Diagram 8"/>
          <p:cNvGraphicFramePr/>
          <p:nvPr>
            <p:extLst>
              <p:ext uri="{D42A27DB-BD31-4B8C-83A1-F6EECF244321}">
                <p14:modId xmlns:p14="http://schemas.microsoft.com/office/powerpoint/2010/main" val="2775669516"/>
              </p:ext>
            </p:extLst>
          </p:nvPr>
        </p:nvGraphicFramePr>
        <p:xfrm>
          <a:off x="4499992" y="1412776"/>
          <a:ext cx="4104456"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kstSylinder 9"/>
          <p:cNvSpPr txBox="1"/>
          <p:nvPr/>
        </p:nvSpPr>
        <p:spPr>
          <a:xfrm>
            <a:off x="4499992" y="548680"/>
            <a:ext cx="3980513" cy="584775"/>
          </a:xfrm>
          <a:prstGeom prst="rect">
            <a:avLst/>
          </a:prstGeom>
          <a:noFill/>
        </p:spPr>
        <p:txBody>
          <a:bodyPr wrap="none" rtlCol="0">
            <a:spAutoFit/>
          </a:bodyPr>
          <a:lstStyle/>
          <a:p>
            <a:r>
              <a:rPr lang="nb-NO" sz="1600" dirty="0" smtClean="0"/>
              <a:t>Andel som har brukt narkotika minst 5 ganger</a:t>
            </a:r>
          </a:p>
          <a:p>
            <a:r>
              <a:rPr lang="nb-NO" sz="1600" dirty="0" smtClean="0"/>
              <a:t>avhengig av risikoatferd alkohol - AUDIT</a:t>
            </a:r>
            <a:endParaRPr lang="nb-NO" sz="1600" dirty="0"/>
          </a:p>
        </p:txBody>
      </p:sp>
      <p:sp>
        <p:nvSpPr>
          <p:cNvPr id="8" name="TekstSylinder 7"/>
          <p:cNvSpPr txBox="1"/>
          <p:nvPr/>
        </p:nvSpPr>
        <p:spPr>
          <a:xfrm>
            <a:off x="5148064" y="6093296"/>
            <a:ext cx="2510944" cy="338554"/>
          </a:xfrm>
          <a:prstGeom prst="rect">
            <a:avLst/>
          </a:prstGeom>
          <a:noFill/>
        </p:spPr>
        <p:txBody>
          <a:bodyPr wrap="none" rtlCol="0">
            <a:spAutoFit/>
          </a:bodyPr>
          <a:lstStyle/>
          <a:p>
            <a:pPr algn="ctr"/>
            <a:r>
              <a:rPr lang="nb-NO" sz="1600" u="sng" dirty="0" smtClean="0"/>
              <a:t>Risikoatferd alkohol (AUDIT)</a:t>
            </a:r>
            <a:endParaRPr lang="nb-NO" sz="1600" u="sng" dirty="0"/>
          </a:p>
        </p:txBody>
      </p:sp>
      <p:sp>
        <p:nvSpPr>
          <p:cNvPr id="2" name="Rektangel 1"/>
          <p:cNvSpPr/>
          <p:nvPr/>
        </p:nvSpPr>
        <p:spPr>
          <a:xfrm>
            <a:off x="755576" y="501396"/>
            <a:ext cx="2345257" cy="276999"/>
          </a:xfrm>
          <a:prstGeom prst="rect">
            <a:avLst/>
          </a:prstGeom>
        </p:spPr>
        <p:txBody>
          <a:bodyPr wrap="none">
            <a:spAutoFit/>
          </a:bodyPr>
          <a:lstStyle/>
          <a:p>
            <a:r>
              <a:rPr lang="nb-NO" sz="1200" i="1" dirty="0">
                <a:solidFill>
                  <a:schemeClr val="bg1">
                    <a:lumMod val="50000"/>
                  </a:schemeClr>
                </a:solidFill>
              </a:rPr>
              <a:t>Har du noen gang brukt narkotika?</a:t>
            </a:r>
          </a:p>
        </p:txBody>
      </p:sp>
      <p:sp>
        <p:nvSpPr>
          <p:cNvPr id="5" name="Rektangel 4"/>
          <p:cNvSpPr/>
          <p:nvPr/>
        </p:nvSpPr>
        <p:spPr>
          <a:xfrm>
            <a:off x="4499992" y="1052736"/>
            <a:ext cx="4572000" cy="461665"/>
          </a:xfrm>
          <a:prstGeom prst="rect">
            <a:avLst/>
          </a:prstGeom>
        </p:spPr>
        <p:txBody>
          <a:bodyPr>
            <a:spAutoFit/>
          </a:bodyPr>
          <a:lstStyle/>
          <a:p>
            <a:r>
              <a:rPr lang="nb-NO" sz="1200" i="1" dirty="0" smtClean="0">
                <a:solidFill>
                  <a:schemeClr val="bg1">
                    <a:lumMod val="50000"/>
                  </a:schemeClr>
                </a:solidFill>
              </a:rPr>
              <a:t>Basert på bearbeiding av </a:t>
            </a:r>
            <a:r>
              <a:rPr lang="nb-NO" sz="1200" i="1" dirty="0" err="1" smtClean="0">
                <a:solidFill>
                  <a:schemeClr val="bg1">
                    <a:lumMod val="50000"/>
                  </a:schemeClr>
                </a:solidFill>
              </a:rPr>
              <a:t>spm</a:t>
            </a:r>
            <a:r>
              <a:rPr lang="nb-NO" sz="1200" i="1" dirty="0" smtClean="0">
                <a:solidFill>
                  <a:schemeClr val="bg1">
                    <a:lumMod val="50000"/>
                  </a:schemeClr>
                </a:solidFill>
              </a:rPr>
              <a:t>.: Hvor </a:t>
            </a:r>
            <a:r>
              <a:rPr lang="nb-NO" sz="1200" i="1" dirty="0">
                <a:solidFill>
                  <a:schemeClr val="bg1">
                    <a:lumMod val="50000"/>
                  </a:schemeClr>
                </a:solidFill>
              </a:rPr>
              <a:t>mange ganger har du prøvd følgende stoffer i løpet av det siste halve året?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43</a:t>
            </a:fld>
            <a:endParaRPr lang="nb-NO" dirty="0"/>
          </a:p>
        </p:txBody>
      </p:sp>
      <p:sp>
        <p:nvSpPr>
          <p:cNvPr id="4" name="TekstSylinder 3"/>
          <p:cNvSpPr txBox="1"/>
          <p:nvPr/>
        </p:nvSpPr>
        <p:spPr>
          <a:xfrm>
            <a:off x="251520" y="76562"/>
            <a:ext cx="8219879" cy="400110"/>
          </a:xfrm>
          <a:prstGeom prst="rect">
            <a:avLst/>
          </a:prstGeom>
          <a:noFill/>
        </p:spPr>
        <p:txBody>
          <a:bodyPr wrap="none" rtlCol="0">
            <a:spAutoFit/>
          </a:bodyPr>
          <a:lstStyle/>
          <a:p>
            <a:r>
              <a:rPr lang="nb-NO" sz="2000" dirty="0" smtClean="0"/>
              <a:t>Andel som har brukt ulike narkotiske stoffer minst 5 ganger siste halvår (% Ja)</a:t>
            </a:r>
            <a:endParaRPr lang="nb-NO" sz="2000" dirty="0"/>
          </a:p>
        </p:txBody>
      </p:sp>
      <p:graphicFrame>
        <p:nvGraphicFramePr>
          <p:cNvPr id="6" name="Tabell 5"/>
          <p:cNvGraphicFramePr>
            <a:graphicFrameLocks noGrp="1"/>
          </p:cNvGraphicFramePr>
          <p:nvPr>
            <p:extLst>
              <p:ext uri="{D42A27DB-BD31-4B8C-83A1-F6EECF244321}">
                <p14:modId xmlns:p14="http://schemas.microsoft.com/office/powerpoint/2010/main" val="3262671175"/>
              </p:ext>
            </p:extLst>
          </p:nvPr>
        </p:nvGraphicFramePr>
        <p:xfrm>
          <a:off x="1587500" y="1604963"/>
          <a:ext cx="5968998" cy="3648075"/>
        </p:xfrm>
        <a:graphic>
          <a:graphicData uri="http://schemas.openxmlformats.org/drawingml/2006/table">
            <a:tbl>
              <a:tblPr>
                <a:tableStyleId>{5C22544A-7EE6-4342-B048-85BDC9FD1C3A}</a:tableStyleId>
              </a:tblPr>
              <a:tblGrid>
                <a:gridCol w="757968"/>
                <a:gridCol w="521103"/>
                <a:gridCol w="521103"/>
                <a:gridCol w="521103"/>
                <a:gridCol w="521103"/>
                <a:gridCol w="521103"/>
                <a:gridCol w="521103"/>
                <a:gridCol w="521103"/>
                <a:gridCol w="521103"/>
                <a:gridCol w="521103"/>
                <a:gridCol w="521103"/>
              </a:tblGrid>
              <a:tr h="1552575">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dirty="0" err="1">
                          <a:effectLst/>
                        </a:rPr>
                        <a:t>Hasj</a:t>
                      </a:r>
                      <a:r>
                        <a:rPr lang="en-US" sz="1100" u="none" strike="noStrike" dirty="0">
                          <a:effectLst/>
                        </a:rPr>
                        <a:t>, marihuana</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err="1">
                          <a:effectLst/>
                        </a:rPr>
                        <a:t>Syntetiske</a:t>
                      </a:r>
                      <a:r>
                        <a:rPr lang="en-US" sz="1100" u="none" strike="noStrike" dirty="0">
                          <a:effectLst/>
                        </a:rPr>
                        <a:t> </a:t>
                      </a:r>
                      <a:r>
                        <a:rPr lang="en-US" sz="1100" u="none" strike="noStrike" dirty="0" err="1">
                          <a:effectLst/>
                        </a:rPr>
                        <a:t>cannabinoider</a:t>
                      </a:r>
                      <a:r>
                        <a:rPr lang="en-US" sz="1100" u="none" strike="noStrike" dirty="0">
                          <a:effectLst/>
                        </a:rPr>
                        <a:t> (spice)</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err="1">
                          <a:effectLst/>
                        </a:rPr>
                        <a:t>Amfetamin</a:t>
                      </a:r>
                      <a:r>
                        <a:rPr lang="en-US" sz="1100" u="none" strike="noStrike" dirty="0">
                          <a:effectLst/>
                        </a:rPr>
                        <a:t>, </a:t>
                      </a:r>
                      <a:r>
                        <a:rPr lang="en-US" sz="1100" u="none" strike="noStrike" dirty="0" err="1">
                          <a:effectLst/>
                        </a:rPr>
                        <a:t>metamfetamin</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a:effectLst/>
                        </a:rPr>
                        <a:t>Kokain (crack)</a:t>
                      </a:r>
                      <a:endParaRPr lang="en-US" sz="1100" b="0" i="0" u="none" strike="noStrike">
                        <a:solidFill>
                          <a:srgbClr val="000000"/>
                        </a:solidFill>
                        <a:effectLst/>
                        <a:latin typeface="Calibri"/>
                      </a:endParaRPr>
                    </a:p>
                  </a:txBody>
                  <a:tcPr vert="vert270" anchor="ctr"/>
                </a:tc>
                <a:tc>
                  <a:txBody>
                    <a:bodyPr/>
                    <a:lstStyle/>
                    <a:p>
                      <a:pPr algn="l" fontAlgn="b"/>
                      <a:r>
                        <a:rPr lang="en-US" sz="1100" u="none" strike="noStrike" dirty="0">
                          <a:effectLst/>
                        </a:rPr>
                        <a:t>Ecstasy, MDMA</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a:effectLst/>
                        </a:rPr>
                        <a:t>LSD</a:t>
                      </a:r>
                      <a:endParaRPr lang="en-US" sz="1100" b="0" i="0" u="none" strike="noStrike">
                        <a:solidFill>
                          <a:srgbClr val="000000"/>
                        </a:solidFill>
                        <a:effectLst/>
                        <a:latin typeface="Calibri"/>
                      </a:endParaRPr>
                    </a:p>
                  </a:txBody>
                  <a:tcPr vert="vert270" anchor="ctr"/>
                </a:tc>
                <a:tc>
                  <a:txBody>
                    <a:bodyPr/>
                    <a:lstStyle/>
                    <a:p>
                      <a:pPr algn="l" fontAlgn="b"/>
                      <a:r>
                        <a:rPr lang="en-US" sz="1100" u="none" strike="noStrike" dirty="0">
                          <a:effectLst/>
                        </a:rPr>
                        <a:t>Heroin</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err="1">
                          <a:effectLst/>
                        </a:rPr>
                        <a:t>Beroligende</a:t>
                      </a:r>
                      <a:r>
                        <a:rPr lang="en-US" sz="1100" u="none" strike="noStrike" dirty="0">
                          <a:effectLst/>
                        </a:rPr>
                        <a:t> </a:t>
                      </a:r>
                      <a:r>
                        <a:rPr lang="en-US" sz="1100" u="none" strike="noStrike" dirty="0" err="1">
                          <a:effectLst/>
                        </a:rPr>
                        <a:t>midler</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a:effectLst/>
                        </a:rPr>
                        <a:t>Andre </a:t>
                      </a:r>
                      <a:r>
                        <a:rPr lang="en-US" sz="1100" u="none" strike="noStrike" dirty="0" err="1">
                          <a:effectLst/>
                        </a:rPr>
                        <a:t>narkotiske</a:t>
                      </a:r>
                      <a:r>
                        <a:rPr lang="en-US" sz="1100" u="none" strike="noStrike" dirty="0">
                          <a:effectLst/>
                        </a:rPr>
                        <a:t> </a:t>
                      </a:r>
                      <a:r>
                        <a:rPr lang="en-US" sz="1100" u="none" strike="noStrike" dirty="0" err="1">
                          <a:effectLst/>
                        </a:rPr>
                        <a:t>stoffer</a:t>
                      </a:r>
                      <a:endParaRPr lang="en-US" sz="1100" b="0" i="0" u="none" strike="noStrike" dirty="0">
                        <a:solidFill>
                          <a:srgbClr val="000000"/>
                        </a:solidFill>
                        <a:effectLst/>
                        <a:latin typeface="Calibri"/>
                      </a:endParaRPr>
                    </a:p>
                  </a:txBody>
                  <a:tcPr vert="vert270" anchor="ctr"/>
                </a:tc>
                <a:tc>
                  <a:txBody>
                    <a:bodyPr/>
                    <a:lstStyle/>
                    <a:p>
                      <a:pPr algn="l" fontAlgn="b"/>
                      <a:r>
                        <a:rPr lang="en-US" sz="1100" u="none" strike="noStrike" dirty="0">
                          <a:effectLst/>
                        </a:rPr>
                        <a:t>Sniffing </a:t>
                      </a:r>
                      <a:r>
                        <a:rPr lang="en-US" sz="1100" u="none" strike="noStrike" dirty="0" err="1">
                          <a:effectLst/>
                        </a:rPr>
                        <a:t>lim</a:t>
                      </a:r>
                      <a:r>
                        <a:rPr lang="en-US" sz="1100" u="none" strike="noStrike" dirty="0">
                          <a:effectLst/>
                        </a:rPr>
                        <a:t>, </a:t>
                      </a:r>
                      <a:r>
                        <a:rPr lang="en-US" sz="1100" u="none" strike="noStrike" dirty="0" err="1">
                          <a:effectLst/>
                        </a:rPr>
                        <a:t>tynner</a:t>
                      </a:r>
                      <a:endParaRPr lang="en-US" sz="1100" b="0" i="0" u="none" strike="noStrike" dirty="0">
                        <a:solidFill>
                          <a:srgbClr val="000000"/>
                        </a:solidFill>
                        <a:effectLst/>
                        <a:latin typeface="Calibri"/>
                      </a:endParaRPr>
                    </a:p>
                  </a:txBody>
                  <a:tcPr vert="vert270" anchor="ctr"/>
                </a:tc>
              </a:tr>
              <a:tr h="190500">
                <a:tc>
                  <a:txBody>
                    <a:bodyPr/>
                    <a:lstStyle/>
                    <a:p>
                      <a:pPr algn="l" fontAlgn="b"/>
                      <a:r>
                        <a:rPr lang="en-US" sz="1100" u="none" strike="noStrike">
                          <a:effectLst/>
                        </a:rPr>
                        <a:t>NMBU</a:t>
                      </a:r>
                      <a:endParaRPr lang="en-US"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4.5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0.2</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0.2</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0.1</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0.1</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0.3</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0.1</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r>
              <a:tr h="190500">
                <a:tc>
                  <a:txBody>
                    <a:bodyPr/>
                    <a:lstStyle/>
                    <a:p>
                      <a:pPr algn="l" fontAlgn="b"/>
                      <a:r>
                        <a:rPr lang="en-US" sz="1100" u="none" strike="noStrike">
                          <a:effectLst/>
                        </a:rPr>
                        <a:t>Mann</a:t>
                      </a:r>
                      <a:endParaRPr lang="en-US"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6.9</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0.2</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0.2</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0.2</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0.2</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0.2</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0.2</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r>
              <a:tr h="190500">
                <a:tc>
                  <a:txBody>
                    <a:bodyPr/>
                    <a:lstStyle/>
                    <a:p>
                      <a:pPr algn="l" fontAlgn="b"/>
                      <a:r>
                        <a:rPr lang="en-US" sz="1100" u="none" strike="noStrike">
                          <a:effectLst/>
                        </a:rPr>
                        <a:t>Kvinne</a:t>
                      </a:r>
                      <a:endParaRPr lang="en-US"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2.5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0.2</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0.3</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0.3</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r>
              <a:tr h="190500">
                <a:tc>
                  <a:txBody>
                    <a:bodyPr/>
                    <a:lstStyle/>
                    <a:p>
                      <a:pPr algn="l" fontAlgn="b"/>
                      <a:r>
                        <a:rPr lang="en-US" sz="1100" u="none" strike="noStrike">
                          <a:effectLst/>
                        </a:rPr>
                        <a:t>IHA NMBU</a:t>
                      </a:r>
                      <a:endParaRPr lang="en-US"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r>
              <a:tr h="190500">
                <a:tc>
                  <a:txBody>
                    <a:bodyPr/>
                    <a:lstStyle/>
                    <a:p>
                      <a:pPr algn="l" fontAlgn="b"/>
                      <a:r>
                        <a:rPr lang="en-US" sz="1100" u="none" strike="noStrike">
                          <a:effectLst/>
                        </a:rPr>
                        <a:t>IKBM NMBU</a:t>
                      </a:r>
                      <a:endParaRPr lang="en-US"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1.8</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r>
              <a:tr h="190500">
                <a:tc>
                  <a:txBody>
                    <a:bodyPr/>
                    <a:lstStyle/>
                    <a:p>
                      <a:pPr algn="l" fontAlgn="b"/>
                      <a:r>
                        <a:rPr lang="en-US" sz="1100" u="none" strike="noStrike">
                          <a:effectLst/>
                        </a:rPr>
                        <a:t>ILP NMBU</a:t>
                      </a:r>
                      <a:endParaRPr lang="en-US"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7.6</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r>
              <a:tr h="190500">
                <a:tc>
                  <a:txBody>
                    <a:bodyPr/>
                    <a:lstStyle/>
                    <a:p>
                      <a:pPr algn="l" fontAlgn="b"/>
                      <a:r>
                        <a:rPr lang="en-US" sz="1100" u="none" strike="noStrike">
                          <a:effectLst/>
                        </a:rPr>
                        <a:t>IMT NMBU</a:t>
                      </a:r>
                      <a:endParaRPr lang="en-US"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5.2</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0.4</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0.4</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0.4</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r>
              <a:tr h="190500">
                <a:tc>
                  <a:txBody>
                    <a:bodyPr/>
                    <a:lstStyle/>
                    <a:p>
                      <a:pPr algn="l" fontAlgn="b"/>
                      <a:r>
                        <a:rPr lang="en-US" sz="1100" u="none" strike="noStrike">
                          <a:effectLst/>
                        </a:rPr>
                        <a:t>INA NMBU</a:t>
                      </a:r>
                      <a:endParaRPr lang="en-US"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5.5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1.0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r>
              <a:tr h="190500">
                <a:tc>
                  <a:txBody>
                    <a:bodyPr/>
                    <a:lstStyle/>
                    <a:p>
                      <a:pPr algn="l" fontAlgn="b"/>
                      <a:r>
                        <a:rPr lang="en-US" sz="1100" u="none" strike="noStrike">
                          <a:effectLst/>
                        </a:rPr>
                        <a:t>IPM NMBU</a:t>
                      </a:r>
                      <a:endParaRPr lang="en-US"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4.2</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0.7</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r>
              <a:tr h="190500">
                <a:tc>
                  <a:txBody>
                    <a:bodyPr/>
                    <a:lstStyle/>
                    <a:p>
                      <a:pPr algn="l" fontAlgn="b"/>
                      <a:r>
                        <a:rPr lang="en-US" sz="1100" u="none" strike="noStrike">
                          <a:effectLst/>
                        </a:rPr>
                        <a:t>NOR NMBU</a:t>
                      </a:r>
                      <a:endParaRPr lang="en-US"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7.6</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r>
              <a:tr h="190500">
                <a:tc>
                  <a:txBody>
                    <a:bodyPr/>
                    <a:lstStyle/>
                    <a:p>
                      <a:pPr algn="l" fontAlgn="b"/>
                      <a:r>
                        <a:rPr lang="en-US" sz="1100" u="none" strike="noStrike">
                          <a:effectLst/>
                        </a:rPr>
                        <a:t>HH NMBU</a:t>
                      </a:r>
                      <a:endParaRPr lang="en-US" sz="1100" b="0" i="0" u="none" strike="noStrike">
                        <a:solidFill>
                          <a:srgbClr val="000000"/>
                        </a:solidFill>
                        <a:effectLst/>
                        <a:latin typeface="Calibri"/>
                      </a:endParaRPr>
                    </a:p>
                  </a:txBody>
                  <a:tcPr marL="9525" marR="9525" marT="9525" marB="0" anchor="b"/>
                </a:tc>
                <a:tc>
                  <a:txBody>
                    <a:bodyPr/>
                    <a:lstStyle/>
                    <a:p>
                      <a:pPr algn="ctr" fontAlgn="ctr"/>
                      <a:r>
                        <a:rPr lang="en-US" sz="1100" u="none" strike="noStrike">
                          <a:effectLst/>
                        </a:rPr>
                        <a:t>1.4</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0.0</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dirty="0">
                          <a:effectLst/>
                        </a:rPr>
                        <a:t>0.0</a:t>
                      </a:r>
                      <a:endParaRPr lang="en-US" sz="1100" b="0" i="0" u="none" strike="noStrike" dirty="0">
                        <a:solidFill>
                          <a:srgbClr val="000000"/>
                        </a:solidFill>
                        <a:effectLst/>
                        <a:latin typeface="Calibri"/>
                      </a:endParaRPr>
                    </a:p>
                  </a:txBody>
                  <a:tcPr marL="9525" marR="9525" marT="9525" marB="0" anchor="ctr"/>
                </a:tc>
              </a:tr>
            </a:tbl>
          </a:graphicData>
        </a:graphic>
      </p:graphicFrame>
    </p:spTree>
    <p:extLst>
      <p:ext uri="{BB962C8B-B14F-4D97-AF65-F5344CB8AC3E}">
        <p14:creationId xmlns:p14="http://schemas.microsoft.com/office/powerpoint/2010/main" val="14936032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020089693"/>
              </p:ext>
            </p:extLst>
          </p:nvPr>
        </p:nvGraphicFramePr>
        <p:xfrm>
          <a:off x="611560" y="404664"/>
          <a:ext cx="7848872" cy="5472608"/>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Sylinder 2"/>
          <p:cNvSpPr txBox="1"/>
          <p:nvPr/>
        </p:nvSpPr>
        <p:spPr>
          <a:xfrm>
            <a:off x="395536" y="44624"/>
            <a:ext cx="3049937" cy="400110"/>
          </a:xfrm>
          <a:prstGeom prst="rect">
            <a:avLst/>
          </a:prstGeom>
          <a:noFill/>
        </p:spPr>
        <p:txBody>
          <a:bodyPr wrap="none" rtlCol="0">
            <a:spAutoFit/>
          </a:bodyPr>
          <a:lstStyle/>
          <a:p>
            <a:r>
              <a:rPr lang="nb-NO" sz="2000" dirty="0" smtClean="0"/>
              <a:t>Brutto årsinntekt i 2013 (%)</a:t>
            </a:r>
            <a:endParaRPr lang="nb-NO" sz="2000" dirty="0"/>
          </a:p>
        </p:txBody>
      </p:sp>
      <p:sp>
        <p:nvSpPr>
          <p:cNvPr id="4" name="Plassholder for lysbildenummer 3"/>
          <p:cNvSpPr>
            <a:spLocks noGrp="1"/>
          </p:cNvSpPr>
          <p:nvPr>
            <p:ph type="sldNum" sz="quarter" idx="4"/>
          </p:nvPr>
        </p:nvSpPr>
        <p:spPr/>
        <p:txBody>
          <a:bodyPr/>
          <a:lstStyle/>
          <a:p>
            <a:fld id="{AFE8F94D-F3D7-4644-A710-F5E14A17E550}" type="slidenum">
              <a:rPr lang="nb-NO" smtClean="0"/>
              <a:pPr/>
              <a:t>44</a:t>
            </a:fld>
            <a:endParaRPr lang="nb-NO" dirty="0"/>
          </a:p>
        </p:txBody>
      </p:sp>
      <p:sp>
        <p:nvSpPr>
          <p:cNvPr id="5" name="Rectangle 3"/>
          <p:cNvSpPr txBox="1">
            <a:spLocks noChangeArrowheads="1"/>
          </p:cNvSpPr>
          <p:nvPr/>
        </p:nvSpPr>
        <p:spPr>
          <a:xfrm>
            <a:off x="1115616" y="6453336"/>
            <a:ext cx="8244408" cy="432048"/>
          </a:xfrm>
          <a:prstGeom prst="rect">
            <a:avLst/>
          </a:prstGeom>
        </p:spPr>
        <p:txBody>
          <a:bodyPr vert="horz" lIns="91440" tIns="45720" rIns="91440" bIns="45720" rtlCol="0">
            <a:noAutofit/>
          </a:bodyPr>
          <a:lstStyle/>
          <a:p>
            <a:pPr marL="174625" lvl="0" indent="-87313">
              <a:lnSpc>
                <a:spcPct val="120000"/>
              </a:lnSpc>
              <a:spcBef>
                <a:spcPct val="0"/>
              </a:spcBef>
              <a:spcAft>
                <a:spcPts val="300"/>
              </a:spcAft>
              <a:buFont typeface="Arial" pitchFamily="34" charset="0"/>
              <a:buChar char="•"/>
              <a:defRPr/>
            </a:pPr>
            <a:r>
              <a:rPr lang="nb-NO" sz="1200" dirty="0">
                <a:solidFill>
                  <a:schemeClr val="tx1">
                    <a:tint val="75000"/>
                  </a:schemeClr>
                </a:solidFill>
              </a:rPr>
              <a:t>Lånekassens beløpsgrense for maksimalt stipend ved støtte hele året 2013 var 151.216 kr.</a:t>
            </a:r>
            <a:endParaRPr lang="nb-NO" sz="1200" dirty="0" smtClean="0">
              <a:solidFill>
                <a:schemeClr val="tx1">
                  <a:tint val="75000"/>
                </a:schemeClr>
              </a:solidFill>
            </a:endParaRPr>
          </a:p>
        </p:txBody>
      </p:sp>
      <p:sp>
        <p:nvSpPr>
          <p:cNvPr id="6" name="Rektangel 5"/>
          <p:cNvSpPr/>
          <p:nvPr/>
        </p:nvSpPr>
        <p:spPr>
          <a:xfrm>
            <a:off x="2267744" y="5877272"/>
            <a:ext cx="4824536" cy="461665"/>
          </a:xfrm>
          <a:prstGeom prst="rect">
            <a:avLst/>
          </a:prstGeom>
        </p:spPr>
        <p:txBody>
          <a:bodyPr wrap="square">
            <a:spAutoFit/>
          </a:bodyPr>
          <a:lstStyle/>
          <a:p>
            <a:r>
              <a:rPr lang="nb-NO" sz="1200" i="1" dirty="0">
                <a:solidFill>
                  <a:schemeClr val="bg1">
                    <a:lumMod val="50000"/>
                  </a:schemeClr>
                </a:solidFill>
              </a:rPr>
              <a:t>Hva var din personlige brutto årsinntekt fra arbeid i fjor? Registrer så nøyaktig du kan i HELE tusen kroner (for eksempel 50 000 kr = 50)</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505166944"/>
              </p:ext>
            </p:extLst>
          </p:nvPr>
        </p:nvGraphicFramePr>
        <p:xfrm>
          <a:off x="179512" y="476672"/>
          <a:ext cx="8640960" cy="5256584"/>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Sylinder 2"/>
          <p:cNvSpPr txBox="1"/>
          <p:nvPr/>
        </p:nvSpPr>
        <p:spPr>
          <a:xfrm>
            <a:off x="395536" y="116632"/>
            <a:ext cx="2827056" cy="400110"/>
          </a:xfrm>
          <a:prstGeom prst="rect">
            <a:avLst/>
          </a:prstGeom>
          <a:noFill/>
        </p:spPr>
        <p:txBody>
          <a:bodyPr wrap="none" rtlCol="0">
            <a:spAutoFit/>
          </a:bodyPr>
          <a:lstStyle/>
          <a:p>
            <a:r>
              <a:rPr lang="nb-NO" sz="2000" dirty="0" smtClean="0"/>
              <a:t>Økonomisk robusthet (%)</a:t>
            </a:r>
            <a:endParaRPr lang="nb-NO" sz="2000" dirty="0"/>
          </a:p>
        </p:txBody>
      </p:sp>
      <p:sp>
        <p:nvSpPr>
          <p:cNvPr id="4" name="Plassholder for lysbildenummer 3"/>
          <p:cNvSpPr>
            <a:spLocks noGrp="1"/>
          </p:cNvSpPr>
          <p:nvPr>
            <p:ph type="sldNum" sz="quarter" idx="4"/>
          </p:nvPr>
        </p:nvSpPr>
        <p:spPr/>
        <p:txBody>
          <a:bodyPr/>
          <a:lstStyle/>
          <a:p>
            <a:fld id="{AFE8F94D-F3D7-4644-A710-F5E14A17E550}" type="slidenum">
              <a:rPr lang="nb-NO" smtClean="0"/>
              <a:pPr/>
              <a:t>45</a:t>
            </a:fld>
            <a:endParaRPr lang="nb-NO" dirty="0"/>
          </a:p>
        </p:txBody>
      </p:sp>
      <p:sp>
        <p:nvSpPr>
          <p:cNvPr id="5" name="Rectangle 3"/>
          <p:cNvSpPr txBox="1">
            <a:spLocks noChangeArrowheads="1"/>
          </p:cNvSpPr>
          <p:nvPr/>
        </p:nvSpPr>
        <p:spPr>
          <a:xfrm>
            <a:off x="1115616" y="5661248"/>
            <a:ext cx="7848872" cy="1124744"/>
          </a:xfrm>
          <a:prstGeom prst="rect">
            <a:avLst/>
          </a:prstGeom>
        </p:spPr>
        <p:txBody>
          <a:bodyPr vert="horz" lIns="91440" tIns="45720" rIns="91440" bIns="45720" rtlCol="0">
            <a:noAutofit/>
          </a:bodyPr>
          <a:lstStyle/>
          <a:p>
            <a:pPr marL="174625" lvl="0" indent="-87313">
              <a:lnSpc>
                <a:spcPct val="130000"/>
              </a:lnSpc>
              <a:spcBef>
                <a:spcPct val="0"/>
              </a:spcBef>
              <a:spcAft>
                <a:spcPts val="600"/>
              </a:spcAft>
              <a:buFont typeface="Arial" pitchFamily="34" charset="0"/>
              <a:buChar char="•"/>
              <a:defRPr/>
            </a:pPr>
            <a:r>
              <a:rPr lang="nb-NO" sz="1100" dirty="0" smtClean="0">
                <a:solidFill>
                  <a:schemeClr val="tx1">
                    <a:tint val="75000"/>
                  </a:schemeClr>
                </a:solidFill>
              </a:rPr>
              <a:t>Økonomisk robusthet er definert på basis av to spørsmål. Robust= sjelden eller aldri vansker med løpende utgifter, </a:t>
            </a:r>
            <a:r>
              <a:rPr lang="nb-NO" sz="1100" i="1" dirty="0" smtClean="0">
                <a:solidFill>
                  <a:schemeClr val="tx1">
                    <a:tint val="75000"/>
                  </a:schemeClr>
                </a:solidFill>
              </a:rPr>
              <a:t>og</a:t>
            </a:r>
            <a:r>
              <a:rPr lang="nb-NO" sz="1100" dirty="0" smtClean="0">
                <a:solidFill>
                  <a:schemeClr val="tx1">
                    <a:tint val="75000"/>
                  </a:schemeClr>
                </a:solidFill>
              </a:rPr>
              <a:t> ville klare en uforutsett regning på kr. 5000 mesteparten av fjoråret. Verken/eller= Sjelden eller aldri vansker, men ville ikke klart uforutsett regning, </a:t>
            </a:r>
            <a:r>
              <a:rPr lang="nb-NO" sz="1100" i="1" dirty="0" smtClean="0">
                <a:solidFill>
                  <a:schemeClr val="tx1">
                    <a:tint val="75000"/>
                  </a:schemeClr>
                </a:solidFill>
              </a:rPr>
              <a:t>eller</a:t>
            </a:r>
            <a:r>
              <a:rPr lang="nb-NO" sz="1100" dirty="0" smtClean="0">
                <a:solidFill>
                  <a:schemeClr val="tx1">
                    <a:tint val="75000"/>
                  </a:schemeClr>
                </a:solidFill>
              </a:rPr>
              <a:t> av og til eller ofte problemer, men ville klart uforutsett regning. Sårbar= Av og til eller ofte vansker, </a:t>
            </a:r>
            <a:r>
              <a:rPr lang="nb-NO" sz="1100" i="1" dirty="0" smtClean="0">
                <a:solidFill>
                  <a:schemeClr val="tx1">
                    <a:tint val="75000"/>
                  </a:schemeClr>
                </a:solidFill>
              </a:rPr>
              <a:t>og</a:t>
            </a:r>
            <a:r>
              <a:rPr lang="nb-NO" sz="1100" dirty="0" smtClean="0">
                <a:solidFill>
                  <a:schemeClr val="tx1">
                    <a:tint val="75000"/>
                  </a:schemeClr>
                </a:solidFill>
              </a:rPr>
              <a:t> ville ikke klart uforutsett regning. Se Q8 og Q9 i spørreskjemaet.</a:t>
            </a:r>
            <a:endParaRPr kumimoji="0" lang="nb-NO" sz="1100" b="0" i="0" u="none" strike="noStrike" kern="1200" cap="none" spc="0" normalizeH="0" baseline="0" noProof="0" dirty="0" smtClean="0">
              <a:ln>
                <a:noFill/>
              </a:ln>
              <a:solidFill>
                <a:schemeClr val="tx1">
                  <a:tint val="75000"/>
                </a:schemeClr>
              </a:solidFill>
              <a:effectLst/>
              <a:uLnTx/>
              <a:uFillTx/>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245597383"/>
              </p:ext>
            </p:extLst>
          </p:nvPr>
        </p:nvGraphicFramePr>
        <p:xfrm>
          <a:off x="179512" y="476672"/>
          <a:ext cx="8640960" cy="5256584"/>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Sylinder 2"/>
          <p:cNvSpPr txBox="1"/>
          <p:nvPr/>
        </p:nvSpPr>
        <p:spPr>
          <a:xfrm>
            <a:off x="395536" y="116632"/>
            <a:ext cx="2827056" cy="400110"/>
          </a:xfrm>
          <a:prstGeom prst="rect">
            <a:avLst/>
          </a:prstGeom>
          <a:noFill/>
        </p:spPr>
        <p:txBody>
          <a:bodyPr wrap="none" rtlCol="0">
            <a:spAutoFit/>
          </a:bodyPr>
          <a:lstStyle/>
          <a:p>
            <a:r>
              <a:rPr lang="nb-NO" sz="2000" dirty="0" smtClean="0"/>
              <a:t>Økonomisk robusthet (%)</a:t>
            </a:r>
            <a:endParaRPr lang="nb-NO" sz="2000" dirty="0"/>
          </a:p>
        </p:txBody>
      </p:sp>
      <p:sp>
        <p:nvSpPr>
          <p:cNvPr id="4" name="Plassholder for lysbildenummer 3"/>
          <p:cNvSpPr>
            <a:spLocks noGrp="1"/>
          </p:cNvSpPr>
          <p:nvPr>
            <p:ph type="sldNum" sz="quarter" idx="4"/>
          </p:nvPr>
        </p:nvSpPr>
        <p:spPr/>
        <p:txBody>
          <a:bodyPr/>
          <a:lstStyle/>
          <a:p>
            <a:fld id="{AFE8F94D-F3D7-4644-A710-F5E14A17E550}" type="slidenum">
              <a:rPr lang="nb-NO" smtClean="0"/>
              <a:pPr/>
              <a:t>46</a:t>
            </a:fld>
            <a:endParaRPr lang="nb-NO" dirty="0"/>
          </a:p>
        </p:txBody>
      </p:sp>
      <p:sp>
        <p:nvSpPr>
          <p:cNvPr id="6" name="Rectangle 3"/>
          <p:cNvSpPr txBox="1">
            <a:spLocks noChangeArrowheads="1"/>
          </p:cNvSpPr>
          <p:nvPr/>
        </p:nvSpPr>
        <p:spPr>
          <a:xfrm>
            <a:off x="1115616" y="5661248"/>
            <a:ext cx="7848872" cy="1124744"/>
          </a:xfrm>
          <a:prstGeom prst="rect">
            <a:avLst/>
          </a:prstGeom>
        </p:spPr>
        <p:txBody>
          <a:bodyPr vert="horz" lIns="91440" tIns="45720" rIns="91440" bIns="45720" rtlCol="0">
            <a:noAutofit/>
          </a:bodyPr>
          <a:lstStyle/>
          <a:p>
            <a:pPr marL="174625" lvl="0" indent="-87313">
              <a:lnSpc>
                <a:spcPct val="130000"/>
              </a:lnSpc>
              <a:spcBef>
                <a:spcPct val="0"/>
              </a:spcBef>
              <a:spcAft>
                <a:spcPts val="600"/>
              </a:spcAft>
              <a:buFont typeface="Arial" pitchFamily="34" charset="0"/>
              <a:buChar char="•"/>
              <a:defRPr/>
            </a:pPr>
            <a:r>
              <a:rPr lang="nb-NO" sz="1100" dirty="0" smtClean="0">
                <a:solidFill>
                  <a:schemeClr val="tx1">
                    <a:tint val="75000"/>
                  </a:schemeClr>
                </a:solidFill>
              </a:rPr>
              <a:t>Økonomisk robusthet er definert på basis av to spørsmål. Robust= sjelden eller aldri vansker med løpende utgifter, </a:t>
            </a:r>
            <a:r>
              <a:rPr lang="nb-NO" sz="1100" i="1" dirty="0" smtClean="0">
                <a:solidFill>
                  <a:schemeClr val="tx1">
                    <a:tint val="75000"/>
                  </a:schemeClr>
                </a:solidFill>
              </a:rPr>
              <a:t>og</a:t>
            </a:r>
            <a:r>
              <a:rPr lang="nb-NO" sz="1100" dirty="0" smtClean="0">
                <a:solidFill>
                  <a:schemeClr val="tx1">
                    <a:tint val="75000"/>
                  </a:schemeClr>
                </a:solidFill>
              </a:rPr>
              <a:t> ville klare en uforutsett regning på kr. 5000 mesteparten av fjoråret. Verken/eller= Sjelden eller aldri vansker, men ville ikke klart uforutsett regning, </a:t>
            </a:r>
            <a:r>
              <a:rPr lang="nb-NO" sz="1100" i="1" dirty="0" smtClean="0">
                <a:solidFill>
                  <a:schemeClr val="tx1">
                    <a:tint val="75000"/>
                  </a:schemeClr>
                </a:solidFill>
              </a:rPr>
              <a:t>eller</a:t>
            </a:r>
            <a:r>
              <a:rPr lang="nb-NO" sz="1100" dirty="0" smtClean="0">
                <a:solidFill>
                  <a:schemeClr val="tx1">
                    <a:tint val="75000"/>
                  </a:schemeClr>
                </a:solidFill>
              </a:rPr>
              <a:t> av og til eller ofte problemer, men ville klart uforutsett regning. Sårbar= Av og til eller ofte vansker, </a:t>
            </a:r>
            <a:r>
              <a:rPr lang="nb-NO" sz="1100" i="1" dirty="0" smtClean="0">
                <a:solidFill>
                  <a:schemeClr val="tx1">
                    <a:tint val="75000"/>
                  </a:schemeClr>
                </a:solidFill>
              </a:rPr>
              <a:t>og</a:t>
            </a:r>
            <a:r>
              <a:rPr lang="nb-NO" sz="1100" dirty="0" smtClean="0">
                <a:solidFill>
                  <a:schemeClr val="tx1">
                    <a:tint val="75000"/>
                  </a:schemeClr>
                </a:solidFill>
              </a:rPr>
              <a:t> ville ikke klart uforutsett regning. Se Q8 og Q9 i spørreskjemaet.</a:t>
            </a:r>
            <a:endParaRPr kumimoji="0" lang="nb-NO" sz="1100" b="0" i="0" u="none" strike="noStrike" kern="1200" cap="none" spc="0" normalizeH="0" baseline="0" noProof="0" dirty="0" smtClean="0">
              <a:ln>
                <a:noFill/>
              </a:ln>
              <a:solidFill>
                <a:schemeClr val="tx1">
                  <a:tint val="75000"/>
                </a:schemeClr>
              </a:solidFill>
              <a:effectLst/>
              <a:uLnTx/>
              <a:uFillTx/>
            </a:endParaRPr>
          </a:p>
        </p:txBody>
      </p:sp>
    </p:spTree>
    <p:extLst>
      <p:ext uri="{BB962C8B-B14F-4D97-AF65-F5344CB8AC3E}">
        <p14:creationId xmlns:p14="http://schemas.microsoft.com/office/powerpoint/2010/main" val="1911009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5</a:t>
            </a:fld>
            <a:endParaRPr lang="nb-NO"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60648"/>
            <a:ext cx="5044395" cy="6384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9170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6</a:t>
            </a:fld>
            <a:endParaRPr lang="nb-NO"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688" y="1107832"/>
            <a:ext cx="5761037" cy="467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1992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029186294"/>
              </p:ext>
            </p:extLst>
          </p:nvPr>
        </p:nvGraphicFramePr>
        <p:xfrm>
          <a:off x="395536" y="534954"/>
          <a:ext cx="8280920" cy="5558342"/>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Sylinder 2"/>
          <p:cNvSpPr txBox="1"/>
          <p:nvPr/>
        </p:nvSpPr>
        <p:spPr>
          <a:xfrm>
            <a:off x="395536" y="76562"/>
            <a:ext cx="4065472" cy="400110"/>
          </a:xfrm>
          <a:prstGeom prst="rect">
            <a:avLst/>
          </a:prstGeom>
          <a:noFill/>
        </p:spPr>
        <p:txBody>
          <a:bodyPr wrap="none" rtlCol="0">
            <a:spAutoFit/>
          </a:bodyPr>
          <a:lstStyle/>
          <a:p>
            <a:r>
              <a:rPr lang="nb-NO" sz="2000" dirty="0" smtClean="0"/>
              <a:t>Tilfredshet med </a:t>
            </a:r>
            <a:r>
              <a:rPr lang="nb-NO" sz="2000" dirty="0" err="1" smtClean="0"/>
              <a:t>studiebyen</a:t>
            </a:r>
            <a:r>
              <a:rPr lang="nb-NO" sz="2000" dirty="0" smtClean="0"/>
              <a:t> </a:t>
            </a:r>
            <a:r>
              <a:rPr lang="nb-NO" sz="2000" b="1" dirty="0" smtClean="0"/>
              <a:t>totalt</a:t>
            </a:r>
            <a:r>
              <a:rPr lang="nb-NO" sz="2000" dirty="0" smtClean="0"/>
              <a:t> (%)</a:t>
            </a:r>
            <a:endParaRPr lang="nb-NO" sz="2000" dirty="0"/>
          </a:p>
        </p:txBody>
      </p:sp>
      <p:sp>
        <p:nvSpPr>
          <p:cNvPr id="4" name="Plassholder for lysbildenummer 3"/>
          <p:cNvSpPr>
            <a:spLocks noGrp="1"/>
          </p:cNvSpPr>
          <p:nvPr>
            <p:ph type="sldNum" sz="quarter" idx="4"/>
          </p:nvPr>
        </p:nvSpPr>
        <p:spPr/>
        <p:txBody>
          <a:bodyPr/>
          <a:lstStyle/>
          <a:p>
            <a:fld id="{AFE8F94D-F3D7-4644-A710-F5E14A17E550}" type="slidenum">
              <a:rPr lang="nb-NO" smtClean="0"/>
              <a:pPr/>
              <a:t>7</a:t>
            </a:fld>
            <a:endParaRPr lang="nb-NO" dirty="0"/>
          </a:p>
        </p:txBody>
      </p:sp>
      <p:sp>
        <p:nvSpPr>
          <p:cNvPr id="5" name="Rektangel 4"/>
          <p:cNvSpPr/>
          <p:nvPr/>
        </p:nvSpPr>
        <p:spPr>
          <a:xfrm>
            <a:off x="1043608" y="6093296"/>
            <a:ext cx="4572000" cy="276999"/>
          </a:xfrm>
          <a:prstGeom prst="rect">
            <a:avLst/>
          </a:prstGeom>
        </p:spPr>
        <p:txBody>
          <a:bodyPr>
            <a:spAutoFit/>
          </a:bodyPr>
          <a:lstStyle/>
          <a:p>
            <a:r>
              <a:rPr lang="nb-NO" sz="1200" i="1" dirty="0">
                <a:solidFill>
                  <a:schemeClr val="bg1">
                    <a:lumMod val="50000"/>
                  </a:schemeClr>
                </a:solidFill>
              </a:rPr>
              <a:t>Hvor fornøyd er du med byen du studerer i når det gjelder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8</a:t>
            </a:fld>
            <a:endParaRPr lang="nb-NO" dirty="0"/>
          </a:p>
        </p:txBody>
      </p:sp>
      <p:sp>
        <p:nvSpPr>
          <p:cNvPr id="6" name="TekstSylinder 5"/>
          <p:cNvSpPr txBox="1"/>
          <p:nvPr/>
        </p:nvSpPr>
        <p:spPr>
          <a:xfrm>
            <a:off x="323528" y="260648"/>
            <a:ext cx="6074292" cy="400110"/>
          </a:xfrm>
          <a:prstGeom prst="rect">
            <a:avLst/>
          </a:prstGeom>
          <a:noFill/>
        </p:spPr>
        <p:txBody>
          <a:bodyPr wrap="none" rtlCol="0">
            <a:spAutoFit/>
          </a:bodyPr>
          <a:lstStyle/>
          <a:p>
            <a:r>
              <a:rPr lang="nb-NO" sz="2000" dirty="0" smtClean="0"/>
              <a:t>Tilfredshet med forhold i </a:t>
            </a:r>
            <a:r>
              <a:rPr lang="nb-NO" sz="2000" dirty="0" err="1" smtClean="0"/>
              <a:t>studiebyen</a:t>
            </a:r>
            <a:r>
              <a:rPr lang="nb-NO" sz="2000" dirty="0" smtClean="0"/>
              <a:t> (</a:t>
            </a:r>
            <a:r>
              <a:rPr lang="nb-NO" sz="2000" dirty="0" err="1" smtClean="0"/>
              <a:t>skalagj.snitt</a:t>
            </a:r>
            <a:r>
              <a:rPr lang="nb-NO" sz="2000" dirty="0" smtClean="0"/>
              <a:t> 0-100)</a:t>
            </a:r>
            <a:endParaRPr lang="nb-NO" sz="2000" dirty="0"/>
          </a:p>
        </p:txBody>
      </p:sp>
      <p:sp>
        <p:nvSpPr>
          <p:cNvPr id="7" name="Rektangel 6"/>
          <p:cNvSpPr/>
          <p:nvPr/>
        </p:nvSpPr>
        <p:spPr>
          <a:xfrm>
            <a:off x="467544" y="2276872"/>
            <a:ext cx="4572000" cy="276999"/>
          </a:xfrm>
          <a:prstGeom prst="rect">
            <a:avLst/>
          </a:prstGeom>
        </p:spPr>
        <p:txBody>
          <a:bodyPr>
            <a:spAutoFit/>
          </a:bodyPr>
          <a:lstStyle/>
          <a:p>
            <a:r>
              <a:rPr lang="nb-NO" sz="1200" i="1" dirty="0">
                <a:solidFill>
                  <a:schemeClr val="bg1">
                    <a:lumMod val="50000"/>
                  </a:schemeClr>
                </a:solidFill>
              </a:rPr>
              <a:t>Hvor fornøyd er du med byen du studerer i når det gjelder ...?</a:t>
            </a:r>
          </a:p>
        </p:txBody>
      </p:sp>
      <p:graphicFrame>
        <p:nvGraphicFramePr>
          <p:cNvPr id="8" name="Tabell 7"/>
          <p:cNvGraphicFramePr>
            <a:graphicFrameLocks noGrp="1"/>
          </p:cNvGraphicFramePr>
          <p:nvPr>
            <p:extLst>
              <p:ext uri="{D42A27DB-BD31-4B8C-83A1-F6EECF244321}">
                <p14:modId xmlns:p14="http://schemas.microsoft.com/office/powerpoint/2010/main" val="713480574"/>
              </p:ext>
            </p:extLst>
          </p:nvPr>
        </p:nvGraphicFramePr>
        <p:xfrm>
          <a:off x="2800350" y="2729706"/>
          <a:ext cx="3543300" cy="2266950"/>
        </p:xfrm>
        <a:graphic>
          <a:graphicData uri="http://schemas.openxmlformats.org/drawingml/2006/table">
            <a:tbl>
              <a:tblPr/>
              <a:tblGrid>
                <a:gridCol w="1257300"/>
                <a:gridCol w="254000"/>
                <a:gridCol w="254000"/>
                <a:gridCol w="254000"/>
                <a:gridCol w="254000"/>
                <a:gridCol w="254000"/>
                <a:gridCol w="254000"/>
                <a:gridCol w="254000"/>
                <a:gridCol w="254000"/>
                <a:gridCol w="254000"/>
              </a:tblGrid>
              <a:tr h="1123950">
                <a:tc>
                  <a:txBody>
                    <a:bodyPr/>
                    <a:lstStyle/>
                    <a:p>
                      <a:pPr algn="l" rtl="0" fontAlgn="ctr"/>
                      <a:r>
                        <a:rPr lang="nb-NO" sz="1100" b="0" i="1" u="none" strike="noStrike">
                          <a:solidFill>
                            <a:srgbClr val="000000"/>
                          </a:solidFill>
                          <a:effectLst/>
                          <a:latin typeface="Calibri"/>
                        </a:rPr>
                        <a:t>Tilfredshet med studiebyen. Gj.snitt 0 - 100.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NMBU</a:t>
                      </a:r>
                    </a:p>
                  </a:txBody>
                  <a:tcPr vert="vert27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IHA NMBU</a:t>
                      </a:r>
                    </a:p>
                  </a:txBody>
                  <a:tcPr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IKBM NMBU</a:t>
                      </a:r>
                    </a:p>
                  </a:txBody>
                  <a:tcPr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ILP NMBU</a:t>
                      </a:r>
                    </a:p>
                  </a:txBody>
                  <a:tcPr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IMT NMBU</a:t>
                      </a:r>
                    </a:p>
                  </a:txBody>
                  <a:tcPr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INA NMBU</a:t>
                      </a:r>
                    </a:p>
                  </a:txBody>
                  <a:tcPr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IPM NMBU</a:t>
                      </a:r>
                    </a:p>
                  </a:txBody>
                  <a:tcPr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NOR NMBU</a:t>
                      </a:r>
                    </a:p>
                  </a:txBody>
                  <a:tcPr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HH NMBU</a:t>
                      </a:r>
                    </a:p>
                  </a:txBody>
                  <a:tcPr vert="vert27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a:solidFill>
                            <a:srgbClr val="000000"/>
                          </a:solidFill>
                          <a:effectLst/>
                          <a:latin typeface="Calibri"/>
                        </a:rPr>
                        <a:t>Kulturtilbudet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Calibri"/>
                        </a:rPr>
                        <a:t>61</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EDC81"/>
                    </a:solidFill>
                  </a:tcPr>
                </a:tc>
                <a:tc>
                  <a:txBody>
                    <a:bodyPr/>
                    <a:lstStyle/>
                    <a:p>
                      <a:pPr algn="ctr" fontAlgn="ctr"/>
                      <a:r>
                        <a:rPr lang="en-US" sz="1100" b="0" i="0" u="none" strike="noStrike">
                          <a:solidFill>
                            <a:srgbClr val="000000"/>
                          </a:solidFill>
                          <a:effectLst/>
                          <a:latin typeface="Calibri"/>
                        </a:rPr>
                        <a:t>66</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ECE683"/>
                    </a:solidFill>
                  </a:tcPr>
                </a:tc>
                <a:tc>
                  <a:txBody>
                    <a:bodyPr/>
                    <a:lstStyle/>
                    <a:p>
                      <a:pPr algn="ctr" fontAlgn="ctr"/>
                      <a:r>
                        <a:rPr lang="en-US" sz="1100" b="0" i="0" u="none" strike="noStrike">
                          <a:solidFill>
                            <a:srgbClr val="000000"/>
                          </a:solidFill>
                          <a:effectLst/>
                          <a:latin typeface="Calibri"/>
                        </a:rPr>
                        <a:t>62</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EE683"/>
                    </a:solidFill>
                  </a:tcPr>
                </a:tc>
                <a:tc>
                  <a:txBody>
                    <a:bodyPr/>
                    <a:lstStyle/>
                    <a:p>
                      <a:pPr algn="ctr" fontAlgn="ctr"/>
                      <a:r>
                        <a:rPr lang="en-US" sz="1100" b="0" i="0" u="none" strike="noStrike">
                          <a:solidFill>
                            <a:srgbClr val="000000"/>
                          </a:solidFill>
                          <a:effectLst/>
                          <a:latin typeface="Calibri"/>
                        </a:rPr>
                        <a:t>56</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CBC7B"/>
                    </a:solidFill>
                  </a:tcPr>
                </a:tc>
                <a:tc>
                  <a:txBody>
                    <a:bodyPr/>
                    <a:lstStyle/>
                    <a:p>
                      <a:pPr algn="ctr" fontAlgn="ctr"/>
                      <a:r>
                        <a:rPr lang="en-US" sz="1100" b="0" i="0" u="none" strike="noStrike">
                          <a:solidFill>
                            <a:srgbClr val="000000"/>
                          </a:solidFill>
                          <a:effectLst/>
                          <a:latin typeface="Calibri"/>
                        </a:rPr>
                        <a:t>62</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EE582"/>
                    </a:solidFill>
                  </a:tcPr>
                </a:tc>
                <a:tc>
                  <a:txBody>
                    <a:bodyPr/>
                    <a:lstStyle/>
                    <a:p>
                      <a:pPr algn="ctr" fontAlgn="ctr"/>
                      <a:r>
                        <a:rPr lang="en-US" sz="1100" b="0" i="0" u="none" strike="noStrike">
                          <a:solidFill>
                            <a:srgbClr val="000000"/>
                          </a:solidFill>
                          <a:effectLst/>
                          <a:latin typeface="Calibri"/>
                        </a:rPr>
                        <a:t>61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EE282"/>
                    </a:solidFill>
                  </a:tcPr>
                </a:tc>
                <a:tc>
                  <a:txBody>
                    <a:bodyPr/>
                    <a:lstStyle/>
                    <a:p>
                      <a:pPr algn="ctr" fontAlgn="ctr"/>
                      <a:r>
                        <a:rPr lang="en-US" sz="1100" b="0" i="0" u="none" strike="noStrike">
                          <a:solidFill>
                            <a:srgbClr val="000000"/>
                          </a:solidFill>
                          <a:effectLst/>
                          <a:latin typeface="Calibri"/>
                        </a:rPr>
                        <a:t>60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EDC81"/>
                    </a:solidFill>
                  </a:tcPr>
                </a:tc>
                <a:tc>
                  <a:txBody>
                    <a:bodyPr/>
                    <a:lstStyle/>
                    <a:p>
                      <a:pPr algn="ctr" fontAlgn="ctr"/>
                      <a:r>
                        <a:rPr lang="en-US" sz="1100" b="0" i="0" u="none" strike="noStrike">
                          <a:solidFill>
                            <a:srgbClr val="000000"/>
                          </a:solidFill>
                          <a:effectLst/>
                          <a:latin typeface="Calibri"/>
                        </a:rPr>
                        <a:t>57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CC37C"/>
                    </a:solidFill>
                  </a:tcPr>
                </a:tc>
                <a:tc>
                  <a:txBody>
                    <a:bodyPr/>
                    <a:lstStyle/>
                    <a:p>
                      <a:pPr algn="ctr" fontAlgn="ctr"/>
                      <a:r>
                        <a:rPr lang="en-US" sz="1100" b="0" i="0" u="none" strike="noStrike">
                          <a:solidFill>
                            <a:srgbClr val="000000"/>
                          </a:solidFill>
                          <a:effectLst/>
                          <a:latin typeface="Calibri"/>
                        </a:rPr>
                        <a:t>62</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EE883"/>
                    </a:solidFill>
                  </a:tcPr>
                </a:tc>
              </a:tr>
              <a:tr h="190500">
                <a:tc>
                  <a:txBody>
                    <a:bodyPr/>
                    <a:lstStyle/>
                    <a:p>
                      <a:pPr algn="l" fontAlgn="b"/>
                      <a:r>
                        <a:rPr lang="en-US" sz="1100" b="0" i="0" u="none" strike="noStrike">
                          <a:solidFill>
                            <a:srgbClr val="000000"/>
                          </a:solidFill>
                          <a:effectLst/>
                          <a:latin typeface="Calibri"/>
                        </a:rPr>
                        <a:t>Kollektivtilbudet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a:rPr>
                        <a:t>51</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A9A74"/>
                    </a:solidFill>
                  </a:tcPr>
                </a:tc>
                <a:tc>
                  <a:txBody>
                    <a:bodyPr/>
                    <a:lstStyle/>
                    <a:p>
                      <a:pPr algn="ctr" fontAlgn="ctr"/>
                      <a:r>
                        <a:rPr lang="en-US" sz="1100" b="0" i="0" u="none" strike="noStrike">
                          <a:solidFill>
                            <a:srgbClr val="000000"/>
                          </a:solidFill>
                          <a:effectLst/>
                          <a:latin typeface="Calibri"/>
                        </a:rPr>
                        <a:t>57</a:t>
                      </a:r>
                    </a:p>
                  </a:txBody>
                  <a:tcPr marL="9525" marR="9525" marT="9525" marB="0" anchor="ctr">
                    <a:lnL>
                      <a:noFill/>
                    </a:lnL>
                    <a:lnR>
                      <a:noFill/>
                    </a:lnR>
                    <a:lnT>
                      <a:noFill/>
                    </a:lnT>
                    <a:lnB>
                      <a:noFill/>
                    </a:lnB>
                    <a:solidFill>
                      <a:srgbClr val="FCC47C"/>
                    </a:solidFill>
                  </a:tcPr>
                </a:tc>
                <a:tc>
                  <a:txBody>
                    <a:bodyPr/>
                    <a:lstStyle/>
                    <a:p>
                      <a:pPr algn="ctr" fontAlgn="ctr"/>
                      <a:r>
                        <a:rPr lang="en-US" sz="1100" b="0" i="0" u="none" strike="noStrike">
                          <a:solidFill>
                            <a:srgbClr val="000000"/>
                          </a:solidFill>
                          <a:effectLst/>
                          <a:latin typeface="Calibri"/>
                        </a:rPr>
                        <a:t>48</a:t>
                      </a:r>
                    </a:p>
                  </a:txBody>
                  <a:tcPr marL="9525" marR="9525" marT="9525" marB="0" anchor="ctr">
                    <a:lnL>
                      <a:noFill/>
                    </a:lnL>
                    <a:lnR>
                      <a:noFill/>
                    </a:lnR>
                    <a:lnT>
                      <a:noFill/>
                    </a:lnT>
                    <a:lnB>
                      <a:noFill/>
                    </a:lnB>
                    <a:solidFill>
                      <a:srgbClr val="F98770"/>
                    </a:solidFill>
                  </a:tcPr>
                </a:tc>
                <a:tc>
                  <a:txBody>
                    <a:bodyPr/>
                    <a:lstStyle/>
                    <a:p>
                      <a:pPr algn="ctr" fontAlgn="ctr"/>
                      <a:r>
                        <a:rPr lang="en-US" sz="1100" b="0" i="0" u="none" strike="noStrike">
                          <a:solidFill>
                            <a:srgbClr val="000000"/>
                          </a:solidFill>
                          <a:effectLst/>
                          <a:latin typeface="Calibri"/>
                        </a:rPr>
                        <a:t>44</a:t>
                      </a:r>
                    </a:p>
                  </a:txBody>
                  <a:tcPr marL="9525" marR="9525" marT="9525" marB="0" anchor="ctr">
                    <a:lnL>
                      <a:noFill/>
                    </a:lnL>
                    <a:lnR>
                      <a:noFill/>
                    </a:lnR>
                    <a:lnT>
                      <a:noFill/>
                    </a:lnT>
                    <a:lnB>
                      <a:noFill/>
                    </a:lnB>
                    <a:solidFill>
                      <a:srgbClr val="F8696B"/>
                    </a:solidFill>
                  </a:tcPr>
                </a:tc>
                <a:tc>
                  <a:txBody>
                    <a:bodyPr/>
                    <a:lstStyle/>
                    <a:p>
                      <a:pPr algn="ctr" fontAlgn="ctr"/>
                      <a:r>
                        <a:rPr lang="en-US" sz="1100" b="0" i="0" u="none" strike="noStrike">
                          <a:solidFill>
                            <a:srgbClr val="000000"/>
                          </a:solidFill>
                          <a:effectLst/>
                          <a:latin typeface="Calibri"/>
                        </a:rPr>
                        <a:t>51</a:t>
                      </a:r>
                    </a:p>
                  </a:txBody>
                  <a:tcPr marL="9525" marR="9525" marT="9525" marB="0" anchor="ctr">
                    <a:lnL>
                      <a:noFill/>
                    </a:lnL>
                    <a:lnR>
                      <a:noFill/>
                    </a:lnR>
                    <a:lnT>
                      <a:noFill/>
                    </a:lnT>
                    <a:lnB>
                      <a:noFill/>
                    </a:lnB>
                    <a:solidFill>
                      <a:srgbClr val="FA9B74"/>
                    </a:solidFill>
                  </a:tcPr>
                </a:tc>
                <a:tc>
                  <a:txBody>
                    <a:bodyPr/>
                    <a:lstStyle/>
                    <a:p>
                      <a:pPr algn="ctr" fontAlgn="ctr"/>
                      <a:r>
                        <a:rPr lang="en-US" sz="1100" b="0" i="0" u="none" strike="noStrike">
                          <a:solidFill>
                            <a:srgbClr val="000000"/>
                          </a:solidFill>
                          <a:effectLst/>
                          <a:latin typeface="Calibri"/>
                        </a:rPr>
                        <a:t>53</a:t>
                      </a:r>
                    </a:p>
                  </a:txBody>
                  <a:tcPr marL="9525" marR="9525" marT="9525" marB="0" anchor="ctr">
                    <a:lnL>
                      <a:noFill/>
                    </a:lnL>
                    <a:lnR>
                      <a:noFill/>
                    </a:lnR>
                    <a:lnT>
                      <a:noFill/>
                    </a:lnT>
                    <a:lnB>
                      <a:noFill/>
                    </a:lnB>
                    <a:solidFill>
                      <a:srgbClr val="FBAA77"/>
                    </a:solidFill>
                  </a:tcPr>
                </a:tc>
                <a:tc>
                  <a:txBody>
                    <a:bodyPr/>
                    <a:lstStyle/>
                    <a:p>
                      <a:pPr algn="ctr" fontAlgn="ctr"/>
                      <a:r>
                        <a:rPr lang="en-US" sz="1100" b="0" i="0" u="none" strike="noStrike">
                          <a:solidFill>
                            <a:srgbClr val="000000"/>
                          </a:solidFill>
                          <a:effectLst/>
                          <a:latin typeface="Calibri"/>
                        </a:rPr>
                        <a:t>52</a:t>
                      </a:r>
                    </a:p>
                  </a:txBody>
                  <a:tcPr marL="9525" marR="9525" marT="9525" marB="0" anchor="ctr">
                    <a:lnL>
                      <a:noFill/>
                    </a:lnL>
                    <a:lnR>
                      <a:noFill/>
                    </a:lnR>
                    <a:lnT>
                      <a:noFill/>
                    </a:lnT>
                    <a:lnB>
                      <a:noFill/>
                    </a:lnB>
                    <a:solidFill>
                      <a:srgbClr val="FA9E75"/>
                    </a:solidFill>
                  </a:tcPr>
                </a:tc>
                <a:tc>
                  <a:txBody>
                    <a:bodyPr/>
                    <a:lstStyle/>
                    <a:p>
                      <a:pPr algn="ctr" fontAlgn="ctr"/>
                      <a:r>
                        <a:rPr lang="en-US" sz="1100" b="0" i="0" u="none" strike="noStrike">
                          <a:solidFill>
                            <a:srgbClr val="000000"/>
                          </a:solidFill>
                          <a:effectLst/>
                          <a:latin typeface="Calibri"/>
                        </a:rPr>
                        <a:t>61</a:t>
                      </a:r>
                    </a:p>
                  </a:txBody>
                  <a:tcPr marL="9525" marR="9525" marT="9525" marB="0" anchor="ctr">
                    <a:lnL>
                      <a:noFill/>
                    </a:lnL>
                    <a:lnR>
                      <a:noFill/>
                    </a:lnR>
                    <a:lnT>
                      <a:noFill/>
                    </a:lnT>
                    <a:lnB>
                      <a:noFill/>
                    </a:lnB>
                    <a:solidFill>
                      <a:srgbClr val="FEDC81"/>
                    </a:solidFill>
                  </a:tcPr>
                </a:tc>
                <a:tc>
                  <a:txBody>
                    <a:bodyPr/>
                    <a:lstStyle/>
                    <a:p>
                      <a:pPr algn="ctr" fontAlgn="ctr"/>
                      <a:r>
                        <a:rPr lang="en-US" sz="1100" b="0" i="0" u="none" strike="noStrike">
                          <a:solidFill>
                            <a:srgbClr val="000000"/>
                          </a:solidFill>
                          <a:effectLst/>
                          <a:latin typeface="Calibri"/>
                        </a:rPr>
                        <a:t>49</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98B71"/>
                    </a:solidFill>
                  </a:tcPr>
                </a:tc>
              </a:tr>
              <a:tr h="190500">
                <a:tc>
                  <a:txBody>
                    <a:bodyPr/>
                    <a:lstStyle/>
                    <a:p>
                      <a:pPr algn="l" fontAlgn="b"/>
                      <a:r>
                        <a:rPr lang="en-US" sz="1100" b="0" i="0" u="none" strike="noStrike">
                          <a:solidFill>
                            <a:srgbClr val="000000"/>
                          </a:solidFill>
                          <a:effectLst/>
                          <a:latin typeface="Calibri"/>
                        </a:rPr>
                        <a:t>Utelivstilbudet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a:rPr>
                        <a:t>60</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DD780"/>
                    </a:solidFill>
                  </a:tcPr>
                </a:tc>
                <a:tc>
                  <a:txBody>
                    <a:bodyPr/>
                    <a:lstStyle/>
                    <a:p>
                      <a:pPr algn="ctr" fontAlgn="ctr"/>
                      <a:r>
                        <a:rPr lang="en-US" sz="1100" b="0" i="0" u="none" strike="noStrike">
                          <a:solidFill>
                            <a:srgbClr val="000000"/>
                          </a:solidFill>
                          <a:effectLst/>
                          <a:latin typeface="Calibri"/>
                        </a:rPr>
                        <a:t>63</a:t>
                      </a:r>
                    </a:p>
                  </a:txBody>
                  <a:tcPr marL="9525" marR="9525" marT="9525" marB="0" anchor="ctr">
                    <a:lnL>
                      <a:noFill/>
                    </a:lnL>
                    <a:lnR>
                      <a:noFill/>
                    </a:lnR>
                    <a:lnT>
                      <a:noFill/>
                    </a:lnT>
                    <a:lnB>
                      <a:noFill/>
                    </a:lnB>
                    <a:solidFill>
                      <a:srgbClr val="FEEB84"/>
                    </a:solidFill>
                  </a:tcPr>
                </a:tc>
                <a:tc>
                  <a:txBody>
                    <a:bodyPr/>
                    <a:lstStyle/>
                    <a:p>
                      <a:pPr algn="ctr" fontAlgn="ctr"/>
                      <a:r>
                        <a:rPr lang="en-US" sz="1100" b="0" i="0" u="none" strike="noStrike">
                          <a:solidFill>
                            <a:srgbClr val="000000"/>
                          </a:solidFill>
                          <a:effectLst/>
                          <a:latin typeface="Calibri"/>
                        </a:rPr>
                        <a:t>62</a:t>
                      </a:r>
                    </a:p>
                  </a:txBody>
                  <a:tcPr marL="9525" marR="9525" marT="9525" marB="0" anchor="ctr">
                    <a:lnL>
                      <a:noFill/>
                    </a:lnL>
                    <a:lnR>
                      <a:noFill/>
                    </a:lnR>
                    <a:lnT>
                      <a:noFill/>
                    </a:lnT>
                    <a:lnB>
                      <a:noFill/>
                    </a:lnB>
                    <a:solidFill>
                      <a:srgbClr val="FEE883"/>
                    </a:solidFill>
                  </a:tcPr>
                </a:tc>
                <a:tc>
                  <a:txBody>
                    <a:bodyPr/>
                    <a:lstStyle/>
                    <a:p>
                      <a:pPr algn="ctr" fontAlgn="ctr"/>
                      <a:r>
                        <a:rPr lang="en-US" sz="1100" b="0" i="0" u="none" strike="noStrike">
                          <a:solidFill>
                            <a:srgbClr val="000000"/>
                          </a:solidFill>
                          <a:effectLst/>
                          <a:latin typeface="Calibri"/>
                        </a:rPr>
                        <a:t>55</a:t>
                      </a:r>
                    </a:p>
                  </a:txBody>
                  <a:tcPr marL="9525" marR="9525" marT="9525" marB="0" anchor="ctr">
                    <a:lnL>
                      <a:noFill/>
                    </a:lnL>
                    <a:lnR>
                      <a:noFill/>
                    </a:lnR>
                    <a:lnT>
                      <a:noFill/>
                    </a:lnT>
                    <a:lnB>
                      <a:noFill/>
                    </a:lnB>
                    <a:solidFill>
                      <a:srgbClr val="FCB579"/>
                    </a:solidFill>
                  </a:tcPr>
                </a:tc>
                <a:tc>
                  <a:txBody>
                    <a:bodyPr/>
                    <a:lstStyle/>
                    <a:p>
                      <a:pPr algn="ctr" fontAlgn="ctr"/>
                      <a:r>
                        <a:rPr lang="en-US" sz="1100" b="0" i="0" u="none" strike="noStrike">
                          <a:solidFill>
                            <a:srgbClr val="000000"/>
                          </a:solidFill>
                          <a:effectLst/>
                          <a:latin typeface="Calibri"/>
                        </a:rPr>
                        <a:t>63</a:t>
                      </a:r>
                    </a:p>
                  </a:txBody>
                  <a:tcPr marL="9525" marR="9525" marT="9525" marB="0" anchor="ctr">
                    <a:lnL>
                      <a:noFill/>
                    </a:lnL>
                    <a:lnR>
                      <a:noFill/>
                    </a:lnR>
                    <a:lnT>
                      <a:noFill/>
                    </a:lnT>
                    <a:lnB>
                      <a:noFill/>
                    </a:lnB>
                    <a:solidFill>
                      <a:srgbClr val="FDEB84"/>
                    </a:solidFill>
                  </a:tcPr>
                </a:tc>
                <a:tc>
                  <a:txBody>
                    <a:bodyPr/>
                    <a:lstStyle/>
                    <a:p>
                      <a:pPr algn="ctr" fontAlgn="ctr"/>
                      <a:r>
                        <a:rPr lang="en-US" sz="1100" b="0" i="0" u="none" strike="noStrike">
                          <a:solidFill>
                            <a:srgbClr val="000000"/>
                          </a:solidFill>
                          <a:effectLst/>
                          <a:latin typeface="Calibri"/>
                        </a:rPr>
                        <a:t>62</a:t>
                      </a:r>
                    </a:p>
                  </a:txBody>
                  <a:tcPr marL="9525" marR="9525" marT="9525" marB="0" anchor="ctr">
                    <a:lnL>
                      <a:noFill/>
                    </a:lnL>
                    <a:lnR>
                      <a:noFill/>
                    </a:lnR>
                    <a:lnT>
                      <a:noFill/>
                    </a:lnT>
                    <a:lnB>
                      <a:noFill/>
                    </a:lnB>
                    <a:solidFill>
                      <a:srgbClr val="FEE382"/>
                    </a:solidFill>
                  </a:tcPr>
                </a:tc>
                <a:tc>
                  <a:txBody>
                    <a:bodyPr/>
                    <a:lstStyle/>
                    <a:p>
                      <a:pPr algn="ctr" fontAlgn="ctr"/>
                      <a:r>
                        <a:rPr lang="en-US" sz="1100" b="0" i="0" u="none" strike="noStrike">
                          <a:solidFill>
                            <a:srgbClr val="000000"/>
                          </a:solidFill>
                          <a:effectLst/>
                          <a:latin typeface="Calibri"/>
                        </a:rPr>
                        <a:t>63</a:t>
                      </a:r>
                    </a:p>
                  </a:txBody>
                  <a:tcPr marL="9525" marR="9525" marT="9525" marB="0" anchor="ctr">
                    <a:lnL>
                      <a:noFill/>
                    </a:lnL>
                    <a:lnR>
                      <a:noFill/>
                    </a:lnR>
                    <a:lnT>
                      <a:noFill/>
                    </a:lnT>
                    <a:lnB>
                      <a:noFill/>
                    </a:lnB>
                    <a:solidFill>
                      <a:srgbClr val="FEEA83"/>
                    </a:solidFill>
                  </a:tcPr>
                </a:tc>
                <a:tc>
                  <a:txBody>
                    <a:bodyPr/>
                    <a:lstStyle/>
                    <a:p>
                      <a:pPr algn="ctr" fontAlgn="ctr"/>
                      <a:r>
                        <a:rPr lang="en-US" sz="1100" b="0" i="0" u="none" strike="noStrike">
                          <a:solidFill>
                            <a:srgbClr val="000000"/>
                          </a:solidFill>
                          <a:effectLst/>
                          <a:latin typeface="Calibri"/>
                        </a:rPr>
                        <a:t>55</a:t>
                      </a:r>
                    </a:p>
                  </a:txBody>
                  <a:tcPr marL="9525" marR="9525" marT="9525" marB="0" anchor="ctr">
                    <a:lnL>
                      <a:noFill/>
                    </a:lnL>
                    <a:lnR>
                      <a:noFill/>
                    </a:lnR>
                    <a:lnT>
                      <a:noFill/>
                    </a:lnT>
                    <a:lnB>
                      <a:noFill/>
                    </a:lnB>
                    <a:solidFill>
                      <a:srgbClr val="FCB479"/>
                    </a:solidFill>
                  </a:tcPr>
                </a:tc>
                <a:tc>
                  <a:txBody>
                    <a:bodyPr/>
                    <a:lstStyle/>
                    <a:p>
                      <a:pPr algn="ctr" fontAlgn="ctr"/>
                      <a:r>
                        <a:rPr lang="en-US" sz="1100" b="0" i="0" u="none" strike="noStrike">
                          <a:solidFill>
                            <a:srgbClr val="000000"/>
                          </a:solidFill>
                          <a:effectLst/>
                          <a:latin typeface="Calibri"/>
                        </a:rPr>
                        <a:t>57</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CC27C"/>
                    </a:solidFill>
                  </a:tcPr>
                </a:tc>
              </a:tr>
              <a:tr h="190500">
                <a:tc>
                  <a:txBody>
                    <a:bodyPr/>
                    <a:lstStyle/>
                    <a:p>
                      <a:pPr algn="l" fontAlgn="b"/>
                      <a:r>
                        <a:rPr lang="en-US" sz="1100" b="0" i="0" u="none" strike="noStrike">
                          <a:solidFill>
                            <a:srgbClr val="000000"/>
                          </a:solidFill>
                          <a:effectLst/>
                          <a:latin typeface="Calibri"/>
                        </a:rPr>
                        <a:t>Studentmiljøet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a:rPr>
                        <a:t>84</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7DC67D"/>
                    </a:solidFill>
                  </a:tcPr>
                </a:tc>
                <a:tc>
                  <a:txBody>
                    <a:bodyPr/>
                    <a:lstStyle/>
                    <a:p>
                      <a:pPr algn="ctr" fontAlgn="ctr"/>
                      <a:r>
                        <a:rPr lang="en-US" sz="1100" b="0" i="0" u="none" strike="noStrike">
                          <a:solidFill>
                            <a:srgbClr val="000000"/>
                          </a:solidFill>
                          <a:effectLst/>
                          <a:latin typeface="Calibri"/>
                        </a:rPr>
                        <a:t>84</a:t>
                      </a:r>
                    </a:p>
                  </a:txBody>
                  <a:tcPr marL="9525" marR="9525" marT="9525" marB="0" anchor="ctr">
                    <a:lnL>
                      <a:noFill/>
                    </a:lnL>
                    <a:lnR>
                      <a:noFill/>
                    </a:lnR>
                    <a:lnT>
                      <a:noFill/>
                    </a:lnT>
                    <a:lnB>
                      <a:noFill/>
                    </a:lnB>
                    <a:solidFill>
                      <a:srgbClr val="7EC67D"/>
                    </a:solidFill>
                  </a:tcPr>
                </a:tc>
                <a:tc>
                  <a:txBody>
                    <a:bodyPr/>
                    <a:lstStyle/>
                    <a:p>
                      <a:pPr algn="ctr" fontAlgn="ctr"/>
                      <a:r>
                        <a:rPr lang="en-US" sz="1100" b="0" i="0" u="none" strike="noStrike">
                          <a:solidFill>
                            <a:srgbClr val="000000"/>
                          </a:solidFill>
                          <a:effectLst/>
                          <a:latin typeface="Calibri"/>
                        </a:rPr>
                        <a:t>85</a:t>
                      </a:r>
                    </a:p>
                  </a:txBody>
                  <a:tcPr marL="9525" marR="9525" marT="9525" marB="0" anchor="ctr">
                    <a:lnL>
                      <a:noFill/>
                    </a:lnL>
                    <a:lnR>
                      <a:noFill/>
                    </a:lnR>
                    <a:lnT>
                      <a:noFill/>
                    </a:lnT>
                    <a:lnB>
                      <a:noFill/>
                    </a:lnB>
                    <a:solidFill>
                      <a:srgbClr val="75C47D"/>
                    </a:solidFill>
                  </a:tcPr>
                </a:tc>
                <a:tc>
                  <a:txBody>
                    <a:bodyPr/>
                    <a:lstStyle/>
                    <a:p>
                      <a:pPr algn="ctr" fontAlgn="ctr"/>
                      <a:r>
                        <a:rPr lang="en-US" sz="1100" b="0" i="0" u="none" strike="noStrike">
                          <a:solidFill>
                            <a:srgbClr val="000000"/>
                          </a:solidFill>
                          <a:effectLst/>
                          <a:latin typeface="Calibri"/>
                        </a:rPr>
                        <a:t>85</a:t>
                      </a:r>
                    </a:p>
                  </a:txBody>
                  <a:tcPr marL="9525" marR="9525" marT="9525" marB="0" anchor="ctr">
                    <a:lnL>
                      <a:noFill/>
                    </a:lnL>
                    <a:lnR>
                      <a:noFill/>
                    </a:lnR>
                    <a:lnT>
                      <a:noFill/>
                    </a:lnT>
                    <a:lnB>
                      <a:noFill/>
                    </a:lnB>
                    <a:solidFill>
                      <a:srgbClr val="75C47D"/>
                    </a:solidFill>
                  </a:tcPr>
                </a:tc>
                <a:tc>
                  <a:txBody>
                    <a:bodyPr/>
                    <a:lstStyle/>
                    <a:p>
                      <a:pPr algn="ctr" fontAlgn="ctr"/>
                      <a:r>
                        <a:rPr lang="en-US" sz="1100" b="0" i="0" u="none" strike="noStrike">
                          <a:solidFill>
                            <a:srgbClr val="000000"/>
                          </a:solidFill>
                          <a:effectLst/>
                          <a:latin typeface="Calibri"/>
                        </a:rPr>
                        <a:t>88</a:t>
                      </a:r>
                    </a:p>
                  </a:txBody>
                  <a:tcPr marL="9525" marR="9525" marT="9525" marB="0" anchor="ctr">
                    <a:lnL>
                      <a:noFill/>
                    </a:lnL>
                    <a:lnR>
                      <a:noFill/>
                    </a:lnR>
                    <a:lnT>
                      <a:noFill/>
                    </a:lnT>
                    <a:lnB>
                      <a:noFill/>
                    </a:lnB>
                    <a:solidFill>
                      <a:srgbClr val="63BE7B"/>
                    </a:solidFill>
                  </a:tcPr>
                </a:tc>
                <a:tc>
                  <a:txBody>
                    <a:bodyPr/>
                    <a:lstStyle/>
                    <a:p>
                      <a:pPr algn="ctr" fontAlgn="ctr"/>
                      <a:r>
                        <a:rPr lang="en-US" sz="1100" b="0" i="0" u="none" strike="noStrike">
                          <a:solidFill>
                            <a:srgbClr val="000000"/>
                          </a:solidFill>
                          <a:effectLst/>
                          <a:latin typeface="Calibri"/>
                        </a:rPr>
                        <a:t>84</a:t>
                      </a:r>
                    </a:p>
                  </a:txBody>
                  <a:tcPr marL="9525" marR="9525" marT="9525" marB="0" anchor="ctr">
                    <a:lnL>
                      <a:noFill/>
                    </a:lnL>
                    <a:lnR>
                      <a:noFill/>
                    </a:lnR>
                    <a:lnT>
                      <a:noFill/>
                    </a:lnT>
                    <a:lnB>
                      <a:noFill/>
                    </a:lnB>
                    <a:solidFill>
                      <a:srgbClr val="79C57D"/>
                    </a:solidFill>
                  </a:tcPr>
                </a:tc>
                <a:tc>
                  <a:txBody>
                    <a:bodyPr/>
                    <a:lstStyle/>
                    <a:p>
                      <a:pPr algn="ctr" fontAlgn="ctr"/>
                      <a:r>
                        <a:rPr lang="en-US" sz="1100" b="0" i="0" u="none" strike="noStrike">
                          <a:solidFill>
                            <a:srgbClr val="000000"/>
                          </a:solidFill>
                          <a:effectLst/>
                          <a:latin typeface="Calibri"/>
                        </a:rPr>
                        <a:t>83</a:t>
                      </a:r>
                    </a:p>
                  </a:txBody>
                  <a:tcPr marL="9525" marR="9525" marT="9525" marB="0" anchor="ctr">
                    <a:lnL>
                      <a:noFill/>
                    </a:lnL>
                    <a:lnR>
                      <a:noFill/>
                    </a:lnR>
                    <a:lnT>
                      <a:noFill/>
                    </a:lnT>
                    <a:lnB>
                      <a:noFill/>
                    </a:lnB>
                    <a:solidFill>
                      <a:srgbClr val="82C77D"/>
                    </a:solidFill>
                  </a:tcPr>
                </a:tc>
                <a:tc>
                  <a:txBody>
                    <a:bodyPr/>
                    <a:lstStyle/>
                    <a:p>
                      <a:pPr algn="ctr" fontAlgn="ctr"/>
                      <a:r>
                        <a:rPr lang="en-US" sz="1100" b="0" i="0" u="none" strike="noStrike">
                          <a:solidFill>
                            <a:srgbClr val="000000"/>
                          </a:solidFill>
                          <a:effectLst/>
                          <a:latin typeface="Calibri"/>
                        </a:rPr>
                        <a:t>78</a:t>
                      </a:r>
                    </a:p>
                  </a:txBody>
                  <a:tcPr marL="9525" marR="9525" marT="9525" marB="0" anchor="ctr">
                    <a:lnL>
                      <a:noFill/>
                    </a:lnL>
                    <a:lnR>
                      <a:noFill/>
                    </a:lnR>
                    <a:lnT>
                      <a:noFill/>
                    </a:lnT>
                    <a:lnB>
                      <a:noFill/>
                    </a:lnB>
                    <a:solidFill>
                      <a:srgbClr val="A2D17F"/>
                    </a:solidFill>
                  </a:tcPr>
                </a:tc>
                <a:tc>
                  <a:txBody>
                    <a:bodyPr/>
                    <a:lstStyle/>
                    <a:p>
                      <a:pPr algn="ctr" fontAlgn="ctr"/>
                      <a:r>
                        <a:rPr lang="en-US" sz="1100" b="0" i="0" u="none" strike="noStrike">
                          <a:solidFill>
                            <a:srgbClr val="000000"/>
                          </a:solidFill>
                          <a:effectLst/>
                          <a:latin typeface="Calibri"/>
                        </a:rPr>
                        <a:t>80</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97CD7E"/>
                    </a:solidFill>
                  </a:tcPr>
                </a:tc>
              </a:tr>
              <a:tr h="190500">
                <a:tc>
                  <a:txBody>
                    <a:bodyPr/>
                    <a:lstStyle/>
                    <a:p>
                      <a:pPr algn="l" fontAlgn="b"/>
                      <a:r>
                        <a:rPr lang="en-US" sz="1100" b="0" i="0" u="none" strike="noStrike">
                          <a:solidFill>
                            <a:srgbClr val="000000"/>
                          </a:solidFill>
                          <a:effectLst/>
                          <a:latin typeface="Calibri"/>
                        </a:rPr>
                        <a:t>Boligtilbudet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a:rPr>
                        <a:t>65</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0E784"/>
                    </a:solidFill>
                  </a:tcPr>
                </a:tc>
                <a:tc>
                  <a:txBody>
                    <a:bodyPr/>
                    <a:lstStyle/>
                    <a:p>
                      <a:pPr algn="ctr" fontAlgn="ctr"/>
                      <a:r>
                        <a:rPr lang="en-US" sz="1100" b="0" i="0" u="none" strike="noStrike">
                          <a:solidFill>
                            <a:srgbClr val="000000"/>
                          </a:solidFill>
                          <a:effectLst/>
                          <a:latin typeface="Calibri"/>
                        </a:rPr>
                        <a:t>61</a:t>
                      </a:r>
                    </a:p>
                  </a:txBody>
                  <a:tcPr marL="9525" marR="9525" marT="9525" marB="0" anchor="ctr">
                    <a:lnL>
                      <a:noFill/>
                    </a:lnL>
                    <a:lnR>
                      <a:noFill/>
                    </a:lnR>
                    <a:lnT>
                      <a:noFill/>
                    </a:lnT>
                    <a:lnB>
                      <a:noFill/>
                    </a:lnB>
                    <a:solidFill>
                      <a:srgbClr val="FEE081"/>
                    </a:solidFill>
                  </a:tcPr>
                </a:tc>
                <a:tc>
                  <a:txBody>
                    <a:bodyPr/>
                    <a:lstStyle/>
                    <a:p>
                      <a:pPr algn="ctr" fontAlgn="ctr"/>
                      <a:r>
                        <a:rPr lang="en-US" sz="1100" b="0" i="0" u="none" strike="noStrike">
                          <a:solidFill>
                            <a:srgbClr val="000000"/>
                          </a:solidFill>
                          <a:effectLst/>
                          <a:latin typeface="Calibri"/>
                        </a:rPr>
                        <a:t>69</a:t>
                      </a:r>
                    </a:p>
                  </a:txBody>
                  <a:tcPr marL="9525" marR="9525" marT="9525" marB="0" anchor="ctr">
                    <a:lnL>
                      <a:noFill/>
                    </a:lnL>
                    <a:lnR>
                      <a:noFill/>
                    </a:lnR>
                    <a:lnT>
                      <a:noFill/>
                    </a:lnT>
                    <a:lnB>
                      <a:noFill/>
                    </a:lnB>
                    <a:solidFill>
                      <a:srgbClr val="D7E082"/>
                    </a:solidFill>
                  </a:tcPr>
                </a:tc>
                <a:tc>
                  <a:txBody>
                    <a:bodyPr/>
                    <a:lstStyle/>
                    <a:p>
                      <a:pPr algn="ctr" fontAlgn="ctr"/>
                      <a:r>
                        <a:rPr lang="en-US" sz="1100" b="0" i="0" u="none" strike="noStrike">
                          <a:solidFill>
                            <a:srgbClr val="000000"/>
                          </a:solidFill>
                          <a:effectLst/>
                          <a:latin typeface="Calibri"/>
                        </a:rPr>
                        <a:t>63</a:t>
                      </a:r>
                    </a:p>
                  </a:txBody>
                  <a:tcPr marL="9525" marR="9525" marT="9525" marB="0" anchor="ctr">
                    <a:lnL>
                      <a:noFill/>
                    </a:lnL>
                    <a:lnR>
                      <a:noFill/>
                    </a:lnR>
                    <a:lnT>
                      <a:noFill/>
                    </a:lnT>
                    <a:lnB>
                      <a:noFill/>
                    </a:lnB>
                    <a:solidFill>
                      <a:srgbClr val="FFEB84"/>
                    </a:solidFill>
                  </a:tcPr>
                </a:tc>
                <a:tc>
                  <a:txBody>
                    <a:bodyPr/>
                    <a:lstStyle/>
                    <a:p>
                      <a:pPr algn="ctr" fontAlgn="ctr"/>
                      <a:r>
                        <a:rPr lang="en-US" sz="1100" b="0" i="0" u="none" strike="noStrike">
                          <a:solidFill>
                            <a:srgbClr val="000000"/>
                          </a:solidFill>
                          <a:effectLst/>
                          <a:latin typeface="Calibri"/>
                        </a:rPr>
                        <a:t>68</a:t>
                      </a:r>
                    </a:p>
                  </a:txBody>
                  <a:tcPr marL="9525" marR="9525" marT="9525" marB="0" anchor="ctr">
                    <a:lnL>
                      <a:noFill/>
                    </a:lnL>
                    <a:lnR>
                      <a:noFill/>
                    </a:lnR>
                    <a:lnT>
                      <a:noFill/>
                    </a:lnT>
                    <a:lnB>
                      <a:noFill/>
                    </a:lnB>
                    <a:solidFill>
                      <a:srgbClr val="DBE182"/>
                    </a:solidFill>
                  </a:tcPr>
                </a:tc>
                <a:tc>
                  <a:txBody>
                    <a:bodyPr/>
                    <a:lstStyle/>
                    <a:p>
                      <a:pPr algn="ctr" fontAlgn="ctr"/>
                      <a:r>
                        <a:rPr lang="en-US" sz="1100" b="0" i="0" u="none" strike="noStrike">
                          <a:solidFill>
                            <a:srgbClr val="000000"/>
                          </a:solidFill>
                          <a:effectLst/>
                          <a:latin typeface="Calibri"/>
                        </a:rPr>
                        <a:t>63</a:t>
                      </a:r>
                    </a:p>
                  </a:txBody>
                  <a:tcPr marL="9525" marR="9525" marT="9525" marB="0" anchor="ctr">
                    <a:lnL>
                      <a:noFill/>
                    </a:lnL>
                    <a:lnR>
                      <a:noFill/>
                    </a:lnR>
                    <a:lnT>
                      <a:noFill/>
                    </a:lnT>
                    <a:lnB>
                      <a:noFill/>
                    </a:lnB>
                    <a:solidFill>
                      <a:srgbClr val="FEEA83"/>
                    </a:solidFill>
                  </a:tcPr>
                </a:tc>
                <a:tc>
                  <a:txBody>
                    <a:bodyPr/>
                    <a:lstStyle/>
                    <a:p>
                      <a:pPr algn="ctr" fontAlgn="ctr"/>
                      <a:r>
                        <a:rPr lang="en-US" sz="1100" b="0" i="0" u="none" strike="noStrike">
                          <a:solidFill>
                            <a:srgbClr val="000000"/>
                          </a:solidFill>
                          <a:effectLst/>
                          <a:latin typeface="Calibri"/>
                        </a:rPr>
                        <a:t>66</a:t>
                      </a:r>
                    </a:p>
                  </a:txBody>
                  <a:tcPr marL="9525" marR="9525" marT="9525" marB="0" anchor="ctr">
                    <a:lnL>
                      <a:noFill/>
                    </a:lnL>
                    <a:lnR>
                      <a:noFill/>
                    </a:lnR>
                    <a:lnT>
                      <a:noFill/>
                    </a:lnT>
                    <a:lnB>
                      <a:noFill/>
                    </a:lnB>
                    <a:solidFill>
                      <a:srgbClr val="EAE583"/>
                    </a:solidFill>
                  </a:tcPr>
                </a:tc>
                <a:tc>
                  <a:txBody>
                    <a:bodyPr/>
                    <a:lstStyle/>
                    <a:p>
                      <a:pPr algn="ctr" fontAlgn="ctr"/>
                      <a:r>
                        <a:rPr lang="en-US" sz="1100" b="0" i="0" u="none" strike="noStrike">
                          <a:solidFill>
                            <a:srgbClr val="000000"/>
                          </a:solidFill>
                          <a:effectLst/>
                          <a:latin typeface="Calibri"/>
                        </a:rPr>
                        <a:t>62</a:t>
                      </a:r>
                    </a:p>
                  </a:txBody>
                  <a:tcPr marL="9525" marR="9525" marT="9525" marB="0" anchor="ctr">
                    <a:lnL>
                      <a:noFill/>
                    </a:lnL>
                    <a:lnR>
                      <a:noFill/>
                    </a:lnR>
                    <a:lnT>
                      <a:noFill/>
                    </a:lnT>
                    <a:lnB>
                      <a:noFill/>
                    </a:lnB>
                    <a:solidFill>
                      <a:srgbClr val="FEE382"/>
                    </a:solidFill>
                  </a:tcPr>
                </a:tc>
                <a:tc>
                  <a:txBody>
                    <a:bodyPr/>
                    <a:lstStyle/>
                    <a:p>
                      <a:pPr algn="ctr" fontAlgn="ctr"/>
                      <a:r>
                        <a:rPr lang="en-US" sz="1100" b="0" i="0" u="none" strike="noStrike">
                          <a:solidFill>
                            <a:srgbClr val="000000"/>
                          </a:solidFill>
                          <a:effectLst/>
                          <a:latin typeface="Calibri"/>
                        </a:rPr>
                        <a:t>64</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9EA84"/>
                    </a:solidFill>
                  </a:tcPr>
                </a:tc>
              </a:tr>
              <a:tr h="190500">
                <a:tc>
                  <a:txBody>
                    <a:bodyPr/>
                    <a:lstStyle/>
                    <a:p>
                      <a:pPr algn="l" fontAlgn="b"/>
                      <a:r>
                        <a:rPr lang="en-US" sz="1100" b="0" i="0" u="none" strike="noStrike">
                          <a:solidFill>
                            <a:srgbClr val="000000"/>
                          </a:solidFill>
                          <a:effectLst/>
                          <a:latin typeface="Calibri"/>
                        </a:rPr>
                        <a:t>Studiebyen totalt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73</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BED981"/>
                    </a:solidFill>
                  </a:tcPr>
                </a:tc>
                <a:tc>
                  <a:txBody>
                    <a:bodyPr/>
                    <a:lstStyle/>
                    <a:p>
                      <a:pPr algn="ctr" fontAlgn="ctr"/>
                      <a:r>
                        <a:rPr lang="en-US" sz="1100" b="0" i="0" u="none" strike="noStrike">
                          <a:solidFill>
                            <a:srgbClr val="000000"/>
                          </a:solidFill>
                          <a:effectLst/>
                          <a:latin typeface="Calibri"/>
                        </a:rPr>
                        <a:t>73</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1D981"/>
                    </a:solidFill>
                  </a:tcPr>
                </a:tc>
                <a:tc>
                  <a:txBody>
                    <a:bodyPr/>
                    <a:lstStyle/>
                    <a:p>
                      <a:pPr algn="ctr" fontAlgn="ctr"/>
                      <a:r>
                        <a:rPr lang="en-US" sz="1100" b="0" i="0" u="none" strike="noStrike">
                          <a:solidFill>
                            <a:srgbClr val="000000"/>
                          </a:solidFill>
                          <a:effectLst/>
                          <a:latin typeface="Calibri"/>
                        </a:rPr>
                        <a:t>75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B3D580"/>
                    </a:solidFill>
                  </a:tcPr>
                </a:tc>
                <a:tc>
                  <a:txBody>
                    <a:bodyPr/>
                    <a:lstStyle/>
                    <a:p>
                      <a:pPr algn="ctr" fontAlgn="ctr"/>
                      <a:r>
                        <a:rPr lang="en-US" sz="1100" b="0" i="0" u="none" strike="noStrike">
                          <a:solidFill>
                            <a:srgbClr val="000000"/>
                          </a:solidFill>
                          <a:effectLst/>
                          <a:latin typeface="Calibri"/>
                        </a:rPr>
                        <a:t>71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CDD82"/>
                    </a:solidFill>
                  </a:tcPr>
                </a:tc>
                <a:tc>
                  <a:txBody>
                    <a:bodyPr/>
                    <a:lstStyle/>
                    <a:p>
                      <a:pPr algn="ctr" fontAlgn="ctr"/>
                      <a:r>
                        <a:rPr lang="en-US" sz="1100" b="0" i="0" u="none" strike="noStrike">
                          <a:solidFill>
                            <a:srgbClr val="000000"/>
                          </a:solidFill>
                          <a:effectLst/>
                          <a:latin typeface="Calibri"/>
                        </a:rPr>
                        <a:t>76</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ACD380"/>
                    </a:solidFill>
                  </a:tcPr>
                </a:tc>
                <a:tc>
                  <a:txBody>
                    <a:bodyPr/>
                    <a:lstStyle/>
                    <a:p>
                      <a:pPr algn="ctr" fontAlgn="ctr"/>
                      <a:r>
                        <a:rPr lang="en-US" sz="1100" b="0" i="0" u="none" strike="noStrike">
                          <a:solidFill>
                            <a:srgbClr val="000000"/>
                          </a:solidFill>
                          <a:effectLst/>
                          <a:latin typeface="Calibri"/>
                        </a:rPr>
                        <a:t>74</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B9D780"/>
                    </a:solidFill>
                  </a:tcPr>
                </a:tc>
                <a:tc>
                  <a:txBody>
                    <a:bodyPr/>
                    <a:lstStyle/>
                    <a:p>
                      <a:pPr algn="ctr" fontAlgn="ctr"/>
                      <a:r>
                        <a:rPr lang="en-US" sz="1100" b="0" i="0" u="none" strike="noStrike">
                          <a:solidFill>
                            <a:srgbClr val="000000"/>
                          </a:solidFill>
                          <a:effectLst/>
                          <a:latin typeface="Calibri"/>
                        </a:rPr>
                        <a:t>73</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1DA81"/>
                    </a:solidFill>
                  </a:tcPr>
                </a:tc>
                <a:tc>
                  <a:txBody>
                    <a:bodyPr/>
                    <a:lstStyle/>
                    <a:p>
                      <a:pPr algn="ctr" fontAlgn="ctr"/>
                      <a:r>
                        <a:rPr lang="en-US" sz="1100" b="0" i="0" u="none" strike="noStrike">
                          <a:solidFill>
                            <a:srgbClr val="000000"/>
                          </a:solidFill>
                          <a:effectLst/>
                          <a:latin typeface="Calibri"/>
                        </a:rPr>
                        <a:t>72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8DB81"/>
                    </a:solidFill>
                  </a:tcPr>
                </a:tc>
                <a:tc>
                  <a:txBody>
                    <a:bodyPr/>
                    <a:lstStyle/>
                    <a:p>
                      <a:pPr algn="ctr" fontAlgn="ctr"/>
                      <a:r>
                        <a:rPr lang="en-US" sz="1100" b="0" i="0" u="none" strike="noStrike" dirty="0">
                          <a:solidFill>
                            <a:srgbClr val="000000"/>
                          </a:solidFill>
                          <a:effectLst/>
                          <a:latin typeface="Calibri"/>
                        </a:rPr>
                        <a:t>71</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CDD82"/>
                    </a:solidFill>
                  </a:tcPr>
                </a:tc>
              </a:tr>
            </a:tbl>
          </a:graphicData>
        </a:graphic>
      </p:graphicFrame>
    </p:spTree>
    <p:extLst>
      <p:ext uri="{BB962C8B-B14F-4D97-AF65-F5344CB8AC3E}">
        <p14:creationId xmlns:p14="http://schemas.microsoft.com/office/powerpoint/2010/main" val="610448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230700746"/>
              </p:ext>
            </p:extLst>
          </p:nvPr>
        </p:nvGraphicFramePr>
        <p:xfrm>
          <a:off x="0" y="507846"/>
          <a:ext cx="8964488" cy="5657458"/>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Sylinder 2"/>
          <p:cNvSpPr txBox="1"/>
          <p:nvPr/>
        </p:nvSpPr>
        <p:spPr>
          <a:xfrm>
            <a:off x="251520" y="76562"/>
            <a:ext cx="4978863" cy="400110"/>
          </a:xfrm>
          <a:prstGeom prst="rect">
            <a:avLst/>
          </a:prstGeom>
          <a:noFill/>
        </p:spPr>
        <p:txBody>
          <a:bodyPr wrap="none" rtlCol="0">
            <a:spAutoFit/>
          </a:bodyPr>
          <a:lstStyle/>
          <a:p>
            <a:r>
              <a:rPr lang="nb-NO" sz="2000" dirty="0" smtClean="0"/>
              <a:t>Deltakelse i fadderordning som ny student (%)</a:t>
            </a:r>
          </a:p>
        </p:txBody>
      </p:sp>
      <p:sp>
        <p:nvSpPr>
          <p:cNvPr id="4" name="Plassholder for lysbildenummer 3"/>
          <p:cNvSpPr>
            <a:spLocks noGrp="1"/>
          </p:cNvSpPr>
          <p:nvPr>
            <p:ph type="sldNum" sz="quarter" idx="4"/>
          </p:nvPr>
        </p:nvSpPr>
        <p:spPr/>
        <p:txBody>
          <a:bodyPr/>
          <a:lstStyle/>
          <a:p>
            <a:fld id="{AFE8F94D-F3D7-4644-A710-F5E14A17E550}" type="slidenum">
              <a:rPr lang="nb-NO" smtClean="0"/>
              <a:pPr/>
              <a:t>9</a:t>
            </a:fld>
            <a:endParaRPr lang="nb-NO" dirty="0"/>
          </a:p>
        </p:txBody>
      </p:sp>
      <p:sp>
        <p:nvSpPr>
          <p:cNvPr id="5" name="Rektangel 4"/>
          <p:cNvSpPr/>
          <p:nvPr/>
        </p:nvSpPr>
        <p:spPr>
          <a:xfrm>
            <a:off x="1043608" y="6021288"/>
            <a:ext cx="7200800" cy="276999"/>
          </a:xfrm>
          <a:prstGeom prst="rect">
            <a:avLst/>
          </a:prstGeom>
        </p:spPr>
        <p:txBody>
          <a:bodyPr wrap="square">
            <a:spAutoFit/>
          </a:bodyPr>
          <a:lstStyle/>
          <a:p>
            <a:r>
              <a:rPr lang="nb-NO" sz="1200" i="1" dirty="0">
                <a:solidFill>
                  <a:schemeClr val="bg1">
                    <a:lumMod val="50000"/>
                  </a:schemeClr>
                </a:solidFill>
              </a:rPr>
              <a:t>Deltok du i fadderordning eller lignende på ditt nåværende studieprogram da du var ny student?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5297</TotalTime>
  <Words>2974</Words>
  <Application>Microsoft Office PowerPoint</Application>
  <PresentationFormat>Skjermfremvisning (4:3)</PresentationFormat>
  <Paragraphs>900</Paragraphs>
  <Slides>46</Slides>
  <Notes>1</Notes>
  <HiddenSlides>0</HiddenSlides>
  <MMClips>0</MMClips>
  <ScaleCrop>false</ScaleCrop>
  <HeadingPairs>
    <vt:vector size="8" baseType="variant">
      <vt:variant>
        <vt:lpstr>Brukte skrifter</vt:lpstr>
      </vt:variant>
      <vt:variant>
        <vt:i4>2</vt:i4>
      </vt:variant>
      <vt:variant>
        <vt:lpstr>Tema</vt:lpstr>
      </vt:variant>
      <vt:variant>
        <vt:i4>1</vt:i4>
      </vt:variant>
      <vt:variant>
        <vt:lpstr>Innebygde OLE-servere</vt:lpstr>
      </vt:variant>
      <vt:variant>
        <vt:i4>1</vt:i4>
      </vt:variant>
      <vt:variant>
        <vt:lpstr>Lysbildetitler</vt:lpstr>
      </vt:variant>
      <vt:variant>
        <vt:i4>46</vt:i4>
      </vt:variant>
    </vt:vector>
  </HeadingPairs>
  <TitlesOfParts>
    <vt:vector size="50" baseType="lpstr">
      <vt:lpstr>Arial</vt:lpstr>
      <vt:lpstr>Calibri</vt:lpstr>
      <vt:lpstr>Office-tema</vt:lpstr>
      <vt:lpstr>Dokument</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TNS Gallup - Norway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truls.nedregaard</dc:creator>
  <cp:lastModifiedBy>Bodil Norderval</cp:lastModifiedBy>
  <cp:revision>630</cp:revision>
  <dcterms:created xsi:type="dcterms:W3CDTF">2011-02-01T04:44:02Z</dcterms:created>
  <dcterms:modified xsi:type="dcterms:W3CDTF">2015-01-26T10:04:04Z</dcterms:modified>
</cp:coreProperties>
</file>