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2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3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4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charts/chart45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charts/chart46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ppt/charts/chart47.xml" ContentType="application/vnd.openxmlformats-officedocument.drawingml.chart+xml"/>
  <Override PartName="/ppt/charts/style47.xml" ContentType="application/vnd.ms-office.chartstyle+xml"/>
  <Override PartName="/ppt/charts/colors47.xml" ContentType="application/vnd.ms-office.chartcolorstyle+xml"/>
  <Override PartName="/ppt/charts/chart48.xml" ContentType="application/vnd.openxmlformats-officedocument.drawingml.chart+xml"/>
  <Override PartName="/ppt/charts/style48.xml" ContentType="application/vnd.ms-office.chartstyle+xml"/>
  <Override PartName="/ppt/charts/colors48.xml" ContentType="application/vnd.ms-office.chartcolorstyle+xml"/>
  <Override PartName="/ppt/charts/chart49.xml" ContentType="application/vnd.openxmlformats-officedocument.drawingml.chart+xml"/>
  <Override PartName="/ppt/charts/style49.xml" ContentType="application/vnd.ms-office.chartstyle+xml"/>
  <Override PartName="/ppt/charts/colors49.xml" ContentType="application/vnd.ms-office.chartcolorstyle+xml"/>
  <Override PartName="/ppt/charts/chart50.xml" ContentType="application/vnd.openxmlformats-officedocument.drawingml.chart+xml"/>
  <Override PartName="/ppt/charts/style50.xml" ContentType="application/vnd.ms-office.chartstyle+xml"/>
  <Override PartName="/ppt/charts/colors5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sldIdLst>
    <p:sldId id="256" r:id="rId2"/>
    <p:sldId id="394" r:id="rId3"/>
    <p:sldId id="528" r:id="rId4"/>
    <p:sldId id="529" r:id="rId5"/>
    <p:sldId id="530" r:id="rId6"/>
    <p:sldId id="399" r:id="rId7"/>
    <p:sldId id="406" r:id="rId8"/>
    <p:sldId id="408" r:id="rId9"/>
    <p:sldId id="434" r:id="rId10"/>
    <p:sldId id="407" r:id="rId11"/>
    <p:sldId id="422" r:id="rId12"/>
    <p:sldId id="418" r:id="rId13"/>
    <p:sldId id="419" r:id="rId14"/>
    <p:sldId id="421" r:id="rId15"/>
    <p:sldId id="423" r:id="rId16"/>
    <p:sldId id="425" r:id="rId17"/>
    <p:sldId id="400" r:id="rId18"/>
    <p:sldId id="409" r:id="rId19"/>
    <p:sldId id="428" r:id="rId20"/>
    <p:sldId id="433" r:id="rId21"/>
    <p:sldId id="432" r:id="rId22"/>
    <p:sldId id="438" r:id="rId23"/>
    <p:sldId id="439" r:id="rId24"/>
    <p:sldId id="440" r:id="rId25"/>
    <p:sldId id="345" r:id="rId26"/>
    <p:sldId id="346" r:id="rId27"/>
    <p:sldId id="442" r:id="rId28"/>
    <p:sldId id="443" r:id="rId29"/>
    <p:sldId id="444" r:id="rId30"/>
    <p:sldId id="445" r:id="rId31"/>
    <p:sldId id="448" r:id="rId32"/>
    <p:sldId id="449" r:id="rId33"/>
    <p:sldId id="450" r:id="rId34"/>
    <p:sldId id="472" r:id="rId35"/>
    <p:sldId id="452" r:id="rId36"/>
    <p:sldId id="454" r:id="rId37"/>
    <p:sldId id="455" r:id="rId38"/>
    <p:sldId id="456" r:id="rId39"/>
    <p:sldId id="458" r:id="rId40"/>
    <p:sldId id="463" r:id="rId41"/>
    <p:sldId id="464" r:id="rId42"/>
    <p:sldId id="465" r:id="rId43"/>
    <p:sldId id="466" r:id="rId44"/>
    <p:sldId id="453" r:id="rId45"/>
    <p:sldId id="467" r:id="rId46"/>
    <p:sldId id="473" r:id="rId47"/>
    <p:sldId id="474" r:id="rId48"/>
    <p:sldId id="477" r:id="rId49"/>
    <p:sldId id="480" r:id="rId50"/>
    <p:sldId id="485" r:id="rId51"/>
    <p:sldId id="486" r:id="rId52"/>
    <p:sldId id="487" r:id="rId53"/>
    <p:sldId id="491" r:id="rId54"/>
    <p:sldId id="500" r:id="rId55"/>
    <p:sldId id="499" r:id="rId56"/>
    <p:sldId id="503" r:id="rId57"/>
    <p:sldId id="509" r:id="rId58"/>
    <p:sldId id="510" r:id="rId59"/>
    <p:sldId id="511" r:id="rId60"/>
    <p:sldId id="519" r:id="rId61"/>
    <p:sldId id="520" r:id="rId62"/>
    <p:sldId id="521" r:id="rId63"/>
    <p:sldId id="522" r:id="rId64"/>
    <p:sldId id="518" r:id="rId65"/>
    <p:sldId id="527" r:id="rId66"/>
    <p:sldId id="492" r:id="rId67"/>
    <p:sldId id="495" r:id="rId68"/>
    <p:sldId id="497" r:id="rId69"/>
    <p:sldId id="496" r:id="rId70"/>
    <p:sldId id="498" r:id="rId71"/>
  </p:sldIdLst>
  <p:sldSz cx="9144000" cy="5143500" type="screen16x9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272F"/>
    <a:srgbClr val="0087B1"/>
    <a:srgbClr val="006600"/>
    <a:srgbClr val="009A81"/>
    <a:srgbClr val="003865"/>
    <a:srgbClr val="FFFF99"/>
    <a:srgbClr val="00509E"/>
    <a:srgbClr val="006747"/>
    <a:srgbClr val="97999B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37" d="100"/>
          <a:sy n="137" d="100"/>
        </p:scale>
        <p:origin x="126" y="7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8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9.xlsx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0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1.xlsx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2.xlsx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3.xlsx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4.xlsx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5.xlsx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6.xlsx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7.xlsx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8.xlsx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9.xlsx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0.xlsx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1.xlsx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2.xlsx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3.xlsx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4.xlsx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5.xlsx"/><Relationship Id="rId2" Type="http://schemas.microsoft.com/office/2011/relationships/chartColorStyle" Target="colors45.xml"/><Relationship Id="rId1" Type="http://schemas.microsoft.com/office/2011/relationships/chartStyle" Target="style45.xm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6.xlsx"/><Relationship Id="rId2" Type="http://schemas.microsoft.com/office/2011/relationships/chartColorStyle" Target="colors46.xml"/><Relationship Id="rId1" Type="http://schemas.microsoft.com/office/2011/relationships/chartStyle" Target="style46.xm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7.xlsx"/><Relationship Id="rId2" Type="http://schemas.microsoft.com/office/2011/relationships/chartColorStyle" Target="colors47.xml"/><Relationship Id="rId1" Type="http://schemas.microsoft.com/office/2011/relationships/chartStyle" Target="style47.xml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8.xlsx"/><Relationship Id="rId2" Type="http://schemas.microsoft.com/office/2011/relationships/chartColorStyle" Target="colors48.xml"/><Relationship Id="rId1" Type="http://schemas.microsoft.com/office/2011/relationships/chartStyle" Target="style48.xm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9.xlsx"/><Relationship Id="rId2" Type="http://schemas.microsoft.com/office/2011/relationships/chartColorStyle" Target="colors49.xml"/><Relationship Id="rId1" Type="http://schemas.microsoft.com/office/2011/relationships/chartStyle" Target="style49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5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0.xlsx"/><Relationship Id="rId2" Type="http://schemas.microsoft.com/office/2011/relationships/chartColorStyle" Target="colors50.xml"/><Relationship Id="rId1" Type="http://schemas.microsoft.com/office/2011/relationships/chartStyle" Target="style50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70297309013596"/>
          <c:y val="3.3117795042334829E-2"/>
          <c:w val="0.85395236585913115"/>
          <c:h val="0.9337644099153303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NMBU</c:v>
                </c:pt>
              </c:strCache>
            </c:strRef>
          </c:tx>
          <c:spPr>
            <a:solidFill>
              <a:srgbClr val="009A81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12F-4619-92F2-7083CB1CA407}"/>
              </c:ext>
            </c:extLst>
          </c:dPt>
          <c:dPt>
            <c:idx val="17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12F-4619-92F2-7083CB1CA407}"/>
              </c:ext>
            </c:extLst>
          </c:dPt>
          <c:dPt>
            <c:idx val="18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12F-4619-92F2-7083CB1CA4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'Ark1'!$A$2:$A$9</c:f>
              <c:strCache>
                <c:ptCount val="8"/>
                <c:pt idx="0">
                  <c:v>Africa</c:v>
                </c:pt>
                <c:pt idx="1">
                  <c:v>Asia</c:v>
                </c:pt>
                <c:pt idx="2">
                  <c:v>Nordic countries</c:v>
                </c:pt>
                <c:pt idx="3">
                  <c:v>EU</c:v>
                </c:pt>
                <c:pt idx="4">
                  <c:v>Other Europa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Oceania</c:v>
                </c:pt>
              </c:strCache>
            </c:strRef>
          </c:cat>
          <c:val>
            <c:numRef>
              <c:f>'Ark1'!$B$2:$B$9</c:f>
              <c:numCache>
                <c:formatCode>0</c:formatCode>
                <c:ptCount val="8"/>
                <c:pt idx="0">
                  <c:v>17.899999999999999</c:v>
                </c:pt>
                <c:pt idx="1">
                  <c:v>20.5</c:v>
                </c:pt>
                <c:pt idx="2">
                  <c:v>11.6</c:v>
                </c:pt>
                <c:pt idx="3">
                  <c:v>34.200000000000003</c:v>
                </c:pt>
                <c:pt idx="4">
                  <c:v>5.7</c:v>
                </c:pt>
                <c:pt idx="5">
                  <c:v>6.7</c:v>
                </c:pt>
                <c:pt idx="6">
                  <c:v>2.6</c:v>
                </c:pt>
                <c:pt idx="7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12F-4619-92F2-7083CB1CA407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NTNU</c:v>
                </c:pt>
              </c:strCache>
            </c:strRef>
          </c:tx>
          <c:spPr>
            <a:solidFill>
              <a:srgbClr val="00509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'Ark1'!$A$2:$A$9</c:f>
              <c:strCache>
                <c:ptCount val="8"/>
                <c:pt idx="0">
                  <c:v>Africa</c:v>
                </c:pt>
                <c:pt idx="1">
                  <c:v>Asia</c:v>
                </c:pt>
                <c:pt idx="2">
                  <c:v>Nordic countries</c:v>
                </c:pt>
                <c:pt idx="3">
                  <c:v>EU</c:v>
                </c:pt>
                <c:pt idx="4">
                  <c:v>Other Europa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Oceania</c:v>
                </c:pt>
              </c:strCache>
            </c:strRef>
          </c:cat>
          <c:val>
            <c:numRef>
              <c:f>'Ark1'!$C$2:$C$9</c:f>
              <c:numCache>
                <c:formatCode>0</c:formatCode>
                <c:ptCount val="8"/>
                <c:pt idx="0">
                  <c:v>5.9</c:v>
                </c:pt>
                <c:pt idx="1">
                  <c:v>21</c:v>
                </c:pt>
                <c:pt idx="2">
                  <c:v>9.9</c:v>
                </c:pt>
                <c:pt idx="3">
                  <c:v>50.1</c:v>
                </c:pt>
                <c:pt idx="4">
                  <c:v>5.9</c:v>
                </c:pt>
                <c:pt idx="5">
                  <c:v>4.4000000000000004</c:v>
                </c:pt>
                <c:pt idx="6">
                  <c:v>2</c:v>
                </c:pt>
                <c:pt idx="7">
                  <c:v>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212F-4619-92F2-7083CB1CA4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7796632"/>
        <c:axId val="677801728"/>
      </c:barChart>
      <c:catAx>
        <c:axId val="6777966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01728"/>
        <c:crosses val="autoZero"/>
        <c:auto val="1"/>
        <c:lblAlgn val="ctr"/>
        <c:lblOffset val="100"/>
        <c:noMultiLvlLbl val="0"/>
      </c:catAx>
      <c:valAx>
        <c:axId val="677801728"/>
        <c:scaling>
          <c:orientation val="minMax"/>
          <c:max val="100"/>
        </c:scaling>
        <c:delete val="1"/>
        <c:axPos val="t"/>
        <c:numFmt formatCode="0" sourceLinked="1"/>
        <c:majorTickMark val="out"/>
        <c:minorTickMark val="none"/>
        <c:tickLblPos val="nextTo"/>
        <c:crossAx val="677796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8268904217614166"/>
          <c:y val="0.74382490662564327"/>
          <c:w val="8.8701881708132646E-2"/>
          <c:h val="0.126482498132999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4541774077835"/>
          <c:y val="0.1916123193618279"/>
          <c:w val="0.88046015169390346"/>
          <c:h val="0.8083876806381721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67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'Ark1'!$B$2</c:f>
              <c:numCache>
                <c:formatCode>0</c:formatCode>
                <c:ptCount val="1"/>
                <c:pt idx="0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22B-44DC-BC0F-D8EFEF3BC925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Yes, but rarely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'Ark1'!$C$2</c:f>
              <c:numCache>
                <c:formatCode>0</c:formatCode>
                <c:ptCount val="1"/>
                <c:pt idx="0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22B-44DC-BC0F-D8EFEF3BC925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Yes, occasionally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'Ark1'!$D$2</c:f>
              <c:numCache>
                <c:formatCode>0</c:formatCode>
                <c:ptCount val="1"/>
                <c:pt idx="0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22B-44DC-BC0F-D8EFEF3BC925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Yes, often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'Ark1'!$E$2</c:f>
              <c:numCache>
                <c:formatCode>0</c:formatCode>
                <c:ptCount val="1"/>
                <c:pt idx="0">
                  <c:v>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48A-4593-8B64-8ACE7A7911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797808"/>
        <c:axId val="677798592"/>
      </c:barChart>
      <c:catAx>
        <c:axId val="677797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798592"/>
        <c:crosses val="autoZero"/>
        <c:auto val="1"/>
        <c:lblAlgn val="ctr"/>
        <c:lblOffset val="100"/>
        <c:noMultiLvlLbl val="0"/>
      </c:catAx>
      <c:valAx>
        <c:axId val="677798592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797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8750000000000006E-2"/>
          <c:y val="1.7422083924069999E-2"/>
          <c:w val="0.90680366964875847"/>
          <c:h val="0.2176761124312046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8129680506308"/>
          <c:y val="2.1867809018430461E-3"/>
          <c:w val="0.74520251045552377"/>
          <c:h val="0.7971891271408004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Yes, that was easily accessible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'Ark1'!$A$2:$A$7</c:f>
              <c:strCache>
                <c:ptCount val="6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Poor/Not good</c:v>
                </c:pt>
                <c:pt idx="4">
                  <c:v>Good</c:v>
                </c:pt>
                <c:pt idx="5">
                  <c:v>Excellent</c:v>
                </c:pt>
              </c:strCache>
            </c:strRef>
          </c:cat>
          <c:val>
            <c:numRef>
              <c:f>'Ark1'!$B$2:$B$7</c:f>
              <c:numCache>
                <c:formatCode>0</c:formatCode>
                <c:ptCount val="6"/>
                <c:pt idx="0">
                  <c:v>50</c:v>
                </c:pt>
                <c:pt idx="1">
                  <c:v>63</c:v>
                </c:pt>
                <c:pt idx="2">
                  <c:v>45</c:v>
                </c:pt>
                <c:pt idx="3">
                  <c:v>48</c:v>
                </c:pt>
                <c:pt idx="4">
                  <c:v>47</c:v>
                </c:pt>
                <c:pt idx="5">
                  <c:v>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It was available, but not that easy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'Ark1'!$A$2:$A$7</c:f>
              <c:strCache>
                <c:ptCount val="6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Poor/Not good</c:v>
                </c:pt>
                <c:pt idx="4">
                  <c:v>Good</c:v>
                </c:pt>
                <c:pt idx="5">
                  <c:v>Excellent</c:v>
                </c:pt>
              </c:strCache>
            </c:strRef>
          </c:cat>
          <c:val>
            <c:numRef>
              <c:f>'Ark1'!$C$2:$C$7</c:f>
              <c:numCache>
                <c:formatCode>0</c:formatCode>
                <c:ptCount val="6"/>
                <c:pt idx="0">
                  <c:v>32</c:v>
                </c:pt>
                <c:pt idx="1">
                  <c:v>19</c:v>
                </c:pt>
                <c:pt idx="2">
                  <c:v>37</c:v>
                </c:pt>
                <c:pt idx="3">
                  <c:v>21</c:v>
                </c:pt>
                <c:pt idx="4">
                  <c:v>42</c:v>
                </c:pt>
                <c:pt idx="5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No, that was difficult to access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'Ark1'!$A$2:$A$7</c:f>
              <c:strCache>
                <c:ptCount val="6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Poor/Not good</c:v>
                </c:pt>
                <c:pt idx="4">
                  <c:v>Good</c:v>
                </c:pt>
                <c:pt idx="5">
                  <c:v>Excellent</c:v>
                </c:pt>
              </c:strCache>
            </c:strRef>
          </c:cat>
          <c:val>
            <c:numRef>
              <c:f>'Ark1'!$D$2:$D$7</c:f>
              <c:numCache>
                <c:formatCode>0</c:formatCode>
                <c:ptCount val="6"/>
                <c:pt idx="0">
                  <c:v>18</c:v>
                </c:pt>
                <c:pt idx="1">
                  <c:v>18</c:v>
                </c:pt>
                <c:pt idx="2">
                  <c:v>18</c:v>
                </c:pt>
                <c:pt idx="3">
                  <c:v>31</c:v>
                </c:pt>
                <c:pt idx="4">
                  <c:v>11</c:v>
                </c:pt>
                <c:pt idx="5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920112"/>
        <c:axId val="677920504"/>
      </c:barChart>
      <c:catAx>
        <c:axId val="6779201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920504"/>
        <c:crosses val="autoZero"/>
        <c:auto val="1"/>
        <c:lblAlgn val="ctr"/>
        <c:lblOffset val="100"/>
        <c:noMultiLvlLbl val="0"/>
      </c:catAx>
      <c:valAx>
        <c:axId val="677920504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920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3088065544506358E-2"/>
          <c:y val="0.79817553619355619"/>
          <c:w val="0.97176890891595857"/>
          <c:h val="0.183074325960151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8129680506308"/>
          <c:y val="2.1867809018430461E-3"/>
          <c:w val="0.74520251045552377"/>
          <c:h val="0.900215762720329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Very dissatisfied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'Ark1'!$A$2:$A$10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Poor/Not good</c:v>
                </c:pt>
                <c:pt idx="4">
                  <c:v>Good</c:v>
                </c:pt>
                <c:pt idx="5">
                  <c:v>Excellent</c:v>
                </c:pt>
                <c:pt idx="6">
                  <c:v>Easily accessible</c:v>
                </c:pt>
                <c:pt idx="7">
                  <c:v>Available, but not easy</c:v>
                </c:pt>
                <c:pt idx="8">
                  <c:v>Difficult to access</c:v>
                </c:pt>
              </c:strCache>
            </c:strRef>
          </c:cat>
          <c:val>
            <c:numRef>
              <c:f>'Ark1'!$B$2:$B$10</c:f>
              <c:numCache>
                <c:formatCode>0</c:formatCode>
                <c:ptCount val="9"/>
                <c:pt idx="0">
                  <c:v>7</c:v>
                </c:pt>
                <c:pt idx="1">
                  <c:v>9</c:v>
                </c:pt>
                <c:pt idx="2">
                  <c:v>6</c:v>
                </c:pt>
                <c:pt idx="3">
                  <c:v>16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4</c:v>
                </c:pt>
                <c:pt idx="8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'Ark1'!$A$2:$A$10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Poor/Not good</c:v>
                </c:pt>
                <c:pt idx="4">
                  <c:v>Good</c:v>
                </c:pt>
                <c:pt idx="5">
                  <c:v>Excellent</c:v>
                </c:pt>
                <c:pt idx="6">
                  <c:v>Easily accessible</c:v>
                </c:pt>
                <c:pt idx="7">
                  <c:v>Available, but not easy</c:v>
                </c:pt>
                <c:pt idx="8">
                  <c:v>Difficult to access</c:v>
                </c:pt>
              </c:strCache>
            </c:strRef>
          </c:cat>
          <c:val>
            <c:numRef>
              <c:f>'Ark1'!$C$2:$C$10</c:f>
              <c:numCache>
                <c:formatCode>0</c:formatCode>
                <c:ptCount val="9"/>
                <c:pt idx="0">
                  <c:v>18</c:v>
                </c:pt>
                <c:pt idx="1">
                  <c:v>21</c:v>
                </c:pt>
                <c:pt idx="2">
                  <c:v>16</c:v>
                </c:pt>
                <c:pt idx="3">
                  <c:v>13</c:v>
                </c:pt>
                <c:pt idx="4">
                  <c:v>21</c:v>
                </c:pt>
                <c:pt idx="5">
                  <c:v>16</c:v>
                </c:pt>
                <c:pt idx="6">
                  <c:v>10</c:v>
                </c:pt>
                <c:pt idx="7">
                  <c:v>12</c:v>
                </c:pt>
                <c:pt idx="8">
                  <c:v>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'Ark1'!$A$2:$A$10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Poor/Not good</c:v>
                </c:pt>
                <c:pt idx="4">
                  <c:v>Good</c:v>
                </c:pt>
                <c:pt idx="5">
                  <c:v>Excellent</c:v>
                </c:pt>
                <c:pt idx="6">
                  <c:v>Easily accessible</c:v>
                </c:pt>
                <c:pt idx="7">
                  <c:v>Available, but not easy</c:v>
                </c:pt>
                <c:pt idx="8">
                  <c:v>Difficult to access</c:v>
                </c:pt>
              </c:strCache>
            </c:strRef>
          </c:cat>
          <c:val>
            <c:numRef>
              <c:f>'Ark1'!$D$2:$D$10</c:f>
              <c:numCache>
                <c:formatCode>0</c:formatCode>
                <c:ptCount val="9"/>
                <c:pt idx="0">
                  <c:v>12</c:v>
                </c:pt>
                <c:pt idx="1">
                  <c:v>0</c:v>
                </c:pt>
                <c:pt idx="2">
                  <c:v>16</c:v>
                </c:pt>
                <c:pt idx="3">
                  <c:v>14</c:v>
                </c:pt>
                <c:pt idx="4">
                  <c:v>11</c:v>
                </c:pt>
                <c:pt idx="5">
                  <c:v>11</c:v>
                </c:pt>
                <c:pt idx="6">
                  <c:v>10</c:v>
                </c:pt>
                <c:pt idx="7">
                  <c:v>11</c:v>
                </c:pt>
                <c:pt idx="8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'Ark1'!$A$2:$A$10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Poor/Not good</c:v>
                </c:pt>
                <c:pt idx="4">
                  <c:v>Good</c:v>
                </c:pt>
                <c:pt idx="5">
                  <c:v>Excellent</c:v>
                </c:pt>
                <c:pt idx="6">
                  <c:v>Easily accessible</c:v>
                </c:pt>
                <c:pt idx="7">
                  <c:v>Available, but not easy</c:v>
                </c:pt>
                <c:pt idx="8">
                  <c:v>Difficult to access</c:v>
                </c:pt>
              </c:strCache>
            </c:strRef>
          </c:cat>
          <c:val>
            <c:numRef>
              <c:f>'Ark1'!$E$2:$E$10</c:f>
              <c:numCache>
                <c:formatCode>0</c:formatCode>
                <c:ptCount val="9"/>
                <c:pt idx="0">
                  <c:v>24</c:v>
                </c:pt>
                <c:pt idx="1">
                  <c:v>23</c:v>
                </c:pt>
                <c:pt idx="2">
                  <c:v>24</c:v>
                </c:pt>
                <c:pt idx="3">
                  <c:v>22</c:v>
                </c:pt>
                <c:pt idx="4">
                  <c:v>24</c:v>
                </c:pt>
                <c:pt idx="5">
                  <c:v>23</c:v>
                </c:pt>
                <c:pt idx="6">
                  <c:v>26</c:v>
                </c:pt>
                <c:pt idx="7">
                  <c:v>31</c:v>
                </c:pt>
                <c:pt idx="8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C3-4E59-8491-BCDA165A1370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'Ark1'!$A$2:$A$10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Poor/Not good</c:v>
                </c:pt>
                <c:pt idx="4">
                  <c:v>Good</c:v>
                </c:pt>
                <c:pt idx="5">
                  <c:v>Excellent</c:v>
                </c:pt>
                <c:pt idx="6">
                  <c:v>Easily accessible</c:v>
                </c:pt>
                <c:pt idx="7">
                  <c:v>Available, but not easy</c:v>
                </c:pt>
                <c:pt idx="8">
                  <c:v>Difficult to access</c:v>
                </c:pt>
              </c:strCache>
            </c:strRef>
          </c:cat>
          <c:val>
            <c:numRef>
              <c:f>'Ark1'!$F$2:$F$10</c:f>
              <c:numCache>
                <c:formatCode>General</c:formatCode>
                <c:ptCount val="9"/>
                <c:pt idx="0" formatCode="0">
                  <c:v>26</c:v>
                </c:pt>
                <c:pt idx="1">
                  <c:v>34</c:v>
                </c:pt>
                <c:pt idx="2">
                  <c:v>24</c:v>
                </c:pt>
                <c:pt idx="3">
                  <c:v>24</c:v>
                </c:pt>
                <c:pt idx="4">
                  <c:v>26</c:v>
                </c:pt>
                <c:pt idx="5">
                  <c:v>29</c:v>
                </c:pt>
                <c:pt idx="6">
                  <c:v>32</c:v>
                </c:pt>
                <c:pt idx="7">
                  <c:v>30</c:v>
                </c:pt>
                <c:pt idx="8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C3-4E59-8491-BCDA165A1370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Very satisfied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'Ark1'!$A$2:$A$10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Poor/Not good</c:v>
                </c:pt>
                <c:pt idx="4">
                  <c:v>Good</c:v>
                </c:pt>
                <c:pt idx="5">
                  <c:v>Excellent</c:v>
                </c:pt>
                <c:pt idx="6">
                  <c:v>Easily accessible</c:v>
                </c:pt>
                <c:pt idx="7">
                  <c:v>Available, but not easy</c:v>
                </c:pt>
                <c:pt idx="8">
                  <c:v>Difficult to access</c:v>
                </c:pt>
              </c:strCache>
            </c:strRef>
          </c:cat>
          <c:val>
            <c:numRef>
              <c:f>'Ark1'!$G$2:$G$10</c:f>
              <c:numCache>
                <c:formatCode>General</c:formatCode>
                <c:ptCount val="9"/>
                <c:pt idx="0" formatCode="0">
                  <c:v>14</c:v>
                </c:pt>
                <c:pt idx="1">
                  <c:v>13</c:v>
                </c:pt>
                <c:pt idx="2">
                  <c:v>14</c:v>
                </c:pt>
                <c:pt idx="3">
                  <c:v>11</c:v>
                </c:pt>
                <c:pt idx="4">
                  <c:v>13</c:v>
                </c:pt>
                <c:pt idx="5">
                  <c:v>18</c:v>
                </c:pt>
                <c:pt idx="6">
                  <c:v>21</c:v>
                </c:pt>
                <c:pt idx="7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4C3-4E59-8491-BCDA165A13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923248"/>
        <c:axId val="677922072"/>
      </c:barChart>
      <c:catAx>
        <c:axId val="6779232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922072"/>
        <c:crosses val="autoZero"/>
        <c:auto val="1"/>
        <c:lblAlgn val="ctr"/>
        <c:lblOffset val="100"/>
        <c:noMultiLvlLbl val="0"/>
      </c:catAx>
      <c:valAx>
        <c:axId val="677922072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923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3088065544506358E-2"/>
          <c:y val="0.89154342468750392"/>
          <c:w val="0.97176890891595857"/>
          <c:h val="7.0388943295042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35722618121796"/>
          <c:y val="4.5562053756048305E-2"/>
          <c:w val="0.46288706016791786"/>
          <c:h val="0.908875892487903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9A81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89A-4A98-8AC4-757D32DEBE10}"/>
              </c:ext>
            </c:extLst>
          </c:dPt>
          <c:dPt>
            <c:idx val="17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89A-4A98-8AC4-757D32DEBE10}"/>
              </c:ext>
            </c:extLst>
          </c:dPt>
          <c:dPt>
            <c:idx val="18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89A-4A98-8AC4-757D32DEBE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'Ark1'!$A$2:$A$6</c:f>
              <c:strCache>
                <c:ptCount val="5"/>
                <c:pt idx="0">
                  <c:v>I didn’t know how to get help</c:v>
                </c:pt>
                <c:pt idx="1">
                  <c:v>The process was too complicated</c:v>
                </c:pt>
                <c:pt idx="2">
                  <c:v>I don’t want anyone to know about my problem</c:v>
                </c:pt>
                <c:pt idx="3">
                  <c:v>Other</c:v>
                </c:pt>
                <c:pt idx="4">
                  <c:v>Don’t know/No special reason</c:v>
                </c:pt>
              </c:strCache>
            </c:strRef>
          </c:cat>
          <c:val>
            <c:numRef>
              <c:f>'Ark1'!$B$2:$B$6</c:f>
              <c:numCache>
                <c:formatCode>General</c:formatCode>
                <c:ptCount val="5"/>
                <c:pt idx="0">
                  <c:v>26</c:v>
                </c:pt>
                <c:pt idx="1">
                  <c:v>29</c:v>
                </c:pt>
                <c:pt idx="2">
                  <c:v>20</c:v>
                </c:pt>
                <c:pt idx="3">
                  <c:v>25</c:v>
                </c:pt>
                <c:pt idx="4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89A-4A98-8AC4-757D32DEB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7802120"/>
        <c:axId val="677797416"/>
      </c:barChart>
      <c:catAx>
        <c:axId val="677802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797416"/>
        <c:crosses val="autoZero"/>
        <c:auto val="1"/>
        <c:lblAlgn val="ctr"/>
        <c:lblOffset val="100"/>
        <c:noMultiLvlLbl val="0"/>
      </c:catAx>
      <c:valAx>
        <c:axId val="67779741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677802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856681649308268"/>
          <c:y val="2.1867809018430461E-3"/>
          <c:w val="0.76911699076750406"/>
          <c:h val="0.851922027292425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'Ark1'!$A$2:$A$11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Africa</c:v>
                </c:pt>
                <c:pt idx="4">
                  <c:v>Asia</c:v>
                </c:pt>
                <c:pt idx="5">
                  <c:v>EU</c:v>
                </c:pt>
                <c:pt idx="6">
                  <c:v>Other Europe</c:v>
                </c:pt>
                <c:pt idx="7">
                  <c:v>North America</c:v>
                </c:pt>
                <c:pt idx="8">
                  <c:v>South America</c:v>
                </c:pt>
              </c:strCache>
            </c:strRef>
          </c:cat>
          <c:val>
            <c:numRef>
              <c:f>'Ark1'!$B$2:$B$11</c:f>
              <c:numCache>
                <c:formatCode>0</c:formatCode>
                <c:ptCount val="9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No, but I should apply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'Ark1'!$A$2:$A$11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Africa</c:v>
                </c:pt>
                <c:pt idx="4">
                  <c:v>Asia</c:v>
                </c:pt>
                <c:pt idx="5">
                  <c:v>EU</c:v>
                </c:pt>
                <c:pt idx="6">
                  <c:v>Other Europe</c:v>
                </c:pt>
                <c:pt idx="7">
                  <c:v>North America</c:v>
                </c:pt>
                <c:pt idx="8">
                  <c:v>South America</c:v>
                </c:pt>
              </c:strCache>
            </c:strRef>
          </c:cat>
          <c:val>
            <c:numRef>
              <c:f>'Ark1'!$C$2:$C$11</c:f>
              <c:numCache>
                <c:formatCode>0</c:formatCode>
                <c:ptCount val="9"/>
                <c:pt idx="0">
                  <c:v>4</c:v>
                </c:pt>
                <c:pt idx="1">
                  <c:v>3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7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No, I don’t have any special needs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'Ark1'!$A$2:$A$11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Africa</c:v>
                </c:pt>
                <c:pt idx="4">
                  <c:v>Asia</c:v>
                </c:pt>
                <c:pt idx="5">
                  <c:v>EU</c:v>
                </c:pt>
                <c:pt idx="6">
                  <c:v>Other Europe</c:v>
                </c:pt>
                <c:pt idx="7">
                  <c:v>North America</c:v>
                </c:pt>
                <c:pt idx="8">
                  <c:v>South America</c:v>
                </c:pt>
              </c:strCache>
            </c:strRef>
          </c:cat>
          <c:val>
            <c:numRef>
              <c:f>'Ark1'!$D$2:$D$11</c:f>
              <c:numCache>
                <c:formatCode>0</c:formatCode>
                <c:ptCount val="9"/>
                <c:pt idx="0">
                  <c:v>93</c:v>
                </c:pt>
                <c:pt idx="1">
                  <c:v>94</c:v>
                </c:pt>
                <c:pt idx="2">
                  <c:v>93</c:v>
                </c:pt>
                <c:pt idx="3">
                  <c:v>97</c:v>
                </c:pt>
                <c:pt idx="4">
                  <c:v>94</c:v>
                </c:pt>
                <c:pt idx="5">
                  <c:v>93</c:v>
                </c:pt>
                <c:pt idx="7">
                  <c:v>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00944"/>
        <c:axId val="677801336"/>
      </c:barChart>
      <c:catAx>
        <c:axId val="6778009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01336"/>
        <c:crosses val="autoZero"/>
        <c:auto val="1"/>
        <c:lblAlgn val="ctr"/>
        <c:lblOffset val="100"/>
        <c:noMultiLvlLbl val="0"/>
      </c:catAx>
      <c:valAx>
        <c:axId val="677801336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00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120135427513707E-2"/>
          <c:y val="0.85290843634518076"/>
          <c:w val="0.98372614907194866"/>
          <c:h val="0.128341425808527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49622647292066"/>
          <c:y val="5.4062499999999901E-3"/>
          <c:w val="0.70641073405636923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Few symptoms</c:v>
                </c:pt>
              </c:strCache>
            </c:strRef>
          </c:tx>
          <c:spPr>
            <a:solidFill>
              <a:srgbClr val="0067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'Ark1'!$A$2:$A$9</c:f>
              <c:strCache>
                <c:ptCount val="2"/>
                <c:pt idx="0">
                  <c:v>Norw. (SHoT 2014)</c:v>
                </c:pt>
                <c:pt idx="1">
                  <c:v>NMBU</c:v>
                </c:pt>
              </c:strCache>
            </c:strRef>
          </c:cat>
          <c:val>
            <c:numRef>
              <c:f>'Ark1'!$B$2:$B$9</c:f>
              <c:numCache>
                <c:formatCode>0</c:formatCode>
                <c:ptCount val="2"/>
                <c:pt idx="0">
                  <c:v>61</c:v>
                </c:pt>
                <c:pt idx="1">
                  <c:v>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4D0-4373-AF78-8BA79181E88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Substantial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'Ark1'!$A$2:$A$9</c:f>
              <c:strCache>
                <c:ptCount val="2"/>
                <c:pt idx="0">
                  <c:v>Norw. (SHoT 2014)</c:v>
                </c:pt>
                <c:pt idx="1">
                  <c:v>NMBU</c:v>
                </c:pt>
              </c:strCache>
            </c:strRef>
          </c:cat>
          <c:val>
            <c:numRef>
              <c:f>'Ark1'!$C$2:$C$9</c:f>
              <c:numCache>
                <c:formatCode>0</c:formatCode>
                <c:ptCount val="2"/>
                <c:pt idx="0">
                  <c:v>23</c:v>
                </c:pt>
                <c:pt idx="1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4D0-4373-AF78-8BA79181E88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Major symptoms problems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'Ark1'!$A$2:$A$9</c:f>
              <c:strCache>
                <c:ptCount val="2"/>
                <c:pt idx="0">
                  <c:v>Norw. (SHoT 2014)</c:v>
                </c:pt>
                <c:pt idx="1">
                  <c:v>NMBU</c:v>
                </c:pt>
              </c:strCache>
            </c:strRef>
          </c:cat>
          <c:val>
            <c:numRef>
              <c:f>'Ark1'!$D$2:$D$9</c:f>
              <c:numCache>
                <c:formatCode>0</c:formatCode>
                <c:ptCount val="2"/>
                <c:pt idx="0">
                  <c:v>15</c:v>
                </c:pt>
                <c:pt idx="1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4D0-4373-AF78-8BA79181E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795064"/>
        <c:axId val="677795456"/>
      </c:barChart>
      <c:catAx>
        <c:axId val="6777950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795456"/>
        <c:crosses val="autoZero"/>
        <c:auto val="1"/>
        <c:lblAlgn val="ctr"/>
        <c:lblOffset val="100"/>
        <c:noMultiLvlLbl val="0"/>
      </c:catAx>
      <c:valAx>
        <c:axId val="677795456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795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7019590415879E-2"/>
          <c:y val="0.91730019685039366"/>
          <c:w val="0.98377587675443467"/>
          <c:h val="6.39498031496062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49622647292066"/>
          <c:y val="5.4062499999999901E-3"/>
          <c:w val="0.70641073405636923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Few symptoms</c:v>
                </c:pt>
              </c:strCache>
            </c:strRef>
          </c:tx>
          <c:spPr>
            <a:solidFill>
              <a:srgbClr val="0067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'Ark1'!$A$2:$A$10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Africa</c:v>
                </c:pt>
                <c:pt idx="4">
                  <c:v>Asia</c:v>
                </c:pt>
                <c:pt idx="5">
                  <c:v>EU</c:v>
                </c:pt>
                <c:pt idx="6">
                  <c:v>Other Europe</c:v>
                </c:pt>
                <c:pt idx="7">
                  <c:v>North America</c:v>
                </c:pt>
                <c:pt idx="8">
                  <c:v>South America</c:v>
                </c:pt>
              </c:strCache>
            </c:strRef>
          </c:cat>
          <c:val>
            <c:numRef>
              <c:f>'Ark1'!$B$2:$B$10</c:f>
              <c:numCache>
                <c:formatCode>0</c:formatCode>
                <c:ptCount val="9"/>
                <c:pt idx="0">
                  <c:v>49</c:v>
                </c:pt>
                <c:pt idx="1">
                  <c:v>55</c:v>
                </c:pt>
                <c:pt idx="2">
                  <c:v>45</c:v>
                </c:pt>
                <c:pt idx="3">
                  <c:v>53</c:v>
                </c:pt>
                <c:pt idx="4">
                  <c:v>47</c:v>
                </c:pt>
                <c:pt idx="5">
                  <c:v>52</c:v>
                </c:pt>
                <c:pt idx="7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4D0-4373-AF78-8BA79181E88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Substantial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'Ark1'!$A$2:$A$10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Africa</c:v>
                </c:pt>
                <c:pt idx="4">
                  <c:v>Asia</c:v>
                </c:pt>
                <c:pt idx="5">
                  <c:v>EU</c:v>
                </c:pt>
                <c:pt idx="6">
                  <c:v>Other Europe</c:v>
                </c:pt>
                <c:pt idx="7">
                  <c:v>North America</c:v>
                </c:pt>
                <c:pt idx="8">
                  <c:v>South America</c:v>
                </c:pt>
              </c:strCache>
            </c:strRef>
          </c:cat>
          <c:val>
            <c:numRef>
              <c:f>'Ark1'!$C$2:$C$10</c:f>
              <c:numCache>
                <c:formatCode>0</c:formatCode>
                <c:ptCount val="9"/>
                <c:pt idx="0">
                  <c:v>27</c:v>
                </c:pt>
                <c:pt idx="1">
                  <c:v>25</c:v>
                </c:pt>
                <c:pt idx="2">
                  <c:v>29</c:v>
                </c:pt>
                <c:pt idx="3">
                  <c:v>36</c:v>
                </c:pt>
                <c:pt idx="4">
                  <c:v>17</c:v>
                </c:pt>
                <c:pt idx="5">
                  <c:v>25</c:v>
                </c:pt>
                <c:pt idx="7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4D0-4373-AF78-8BA79181E88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Major symptoms problems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'Ark1'!$A$2:$A$10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Africa</c:v>
                </c:pt>
                <c:pt idx="4">
                  <c:v>Asia</c:v>
                </c:pt>
                <c:pt idx="5">
                  <c:v>EU</c:v>
                </c:pt>
                <c:pt idx="6">
                  <c:v>Other Europe</c:v>
                </c:pt>
                <c:pt idx="7">
                  <c:v>North America</c:v>
                </c:pt>
                <c:pt idx="8">
                  <c:v>South America</c:v>
                </c:pt>
              </c:strCache>
            </c:strRef>
          </c:cat>
          <c:val>
            <c:numRef>
              <c:f>'Ark1'!$D$2:$D$10</c:f>
              <c:numCache>
                <c:formatCode>0</c:formatCode>
                <c:ptCount val="9"/>
                <c:pt idx="0">
                  <c:v>24</c:v>
                </c:pt>
                <c:pt idx="1">
                  <c:v>21</c:v>
                </c:pt>
                <c:pt idx="2">
                  <c:v>26</c:v>
                </c:pt>
                <c:pt idx="3">
                  <c:v>11</c:v>
                </c:pt>
                <c:pt idx="4">
                  <c:v>36</c:v>
                </c:pt>
                <c:pt idx="5">
                  <c:v>22</c:v>
                </c:pt>
                <c:pt idx="7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4D0-4373-AF78-8BA79181E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06432"/>
        <c:axId val="677813880"/>
      </c:barChart>
      <c:catAx>
        <c:axId val="677806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13880"/>
        <c:crosses val="autoZero"/>
        <c:auto val="1"/>
        <c:lblAlgn val="ctr"/>
        <c:lblOffset val="100"/>
        <c:noMultiLvlLbl val="0"/>
      </c:catAx>
      <c:valAx>
        <c:axId val="677813880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06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7019590415879E-2"/>
          <c:y val="0.91730019685039366"/>
          <c:w val="0.98377587675443467"/>
          <c:h val="6.39498031496062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49622647292066"/>
          <c:y val="5.4062499999999901E-3"/>
          <c:w val="0.70641073405636923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Few symptoms</c:v>
                </c:pt>
              </c:strCache>
            </c:strRef>
          </c:tx>
          <c:spPr>
            <a:solidFill>
              <a:srgbClr val="0067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NMBU</c:v>
                </c:pt>
                <c:pt idx="1">
                  <c:v>Poor/Not good</c:v>
                </c:pt>
                <c:pt idx="2">
                  <c:v>Good</c:v>
                </c:pt>
                <c:pt idx="3">
                  <c:v>Excellent</c:v>
                </c:pt>
              </c:strCache>
            </c:strRef>
          </c:cat>
          <c:val>
            <c:numRef>
              <c:f>'Ark1'!$B$2:$B$5</c:f>
              <c:numCache>
                <c:formatCode>0</c:formatCode>
                <c:ptCount val="4"/>
                <c:pt idx="0">
                  <c:v>49</c:v>
                </c:pt>
                <c:pt idx="1">
                  <c:v>15</c:v>
                </c:pt>
                <c:pt idx="2">
                  <c:v>48</c:v>
                </c:pt>
                <c:pt idx="3">
                  <c:v>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4D0-4373-AF78-8BA79181E88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Substantial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NMBU</c:v>
                </c:pt>
                <c:pt idx="1">
                  <c:v>Poor/Not good</c:v>
                </c:pt>
                <c:pt idx="2">
                  <c:v>Good</c:v>
                </c:pt>
                <c:pt idx="3">
                  <c:v>Excellent</c:v>
                </c:pt>
              </c:strCache>
            </c:strRef>
          </c:cat>
          <c:val>
            <c:numRef>
              <c:f>'Ark1'!$C$2:$C$5</c:f>
              <c:numCache>
                <c:formatCode>0</c:formatCode>
                <c:ptCount val="4"/>
                <c:pt idx="0">
                  <c:v>27</c:v>
                </c:pt>
                <c:pt idx="1">
                  <c:v>30</c:v>
                </c:pt>
                <c:pt idx="2">
                  <c:v>29</c:v>
                </c:pt>
                <c:pt idx="3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4D0-4373-AF78-8BA79181E88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Major symptoms problems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NMBU</c:v>
                </c:pt>
                <c:pt idx="1">
                  <c:v>Poor/Not good</c:v>
                </c:pt>
                <c:pt idx="2">
                  <c:v>Good</c:v>
                </c:pt>
                <c:pt idx="3">
                  <c:v>Excellent</c:v>
                </c:pt>
              </c:strCache>
            </c:strRef>
          </c:cat>
          <c:val>
            <c:numRef>
              <c:f>'Ark1'!$D$2:$D$5</c:f>
              <c:numCache>
                <c:formatCode>0</c:formatCode>
                <c:ptCount val="4"/>
                <c:pt idx="0">
                  <c:v>24</c:v>
                </c:pt>
                <c:pt idx="1">
                  <c:v>54</c:v>
                </c:pt>
                <c:pt idx="2">
                  <c:v>23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4D0-4373-AF78-8BA79181E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17408"/>
        <c:axId val="677814664"/>
      </c:barChart>
      <c:catAx>
        <c:axId val="6778174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14664"/>
        <c:crosses val="autoZero"/>
        <c:auto val="1"/>
        <c:lblAlgn val="ctr"/>
        <c:lblOffset val="100"/>
        <c:noMultiLvlLbl val="0"/>
      </c:catAx>
      <c:valAx>
        <c:axId val="677814664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17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7019590415879E-2"/>
          <c:y val="0.91730019685039366"/>
          <c:w val="0.98377587675443467"/>
          <c:h val="6.39498031496062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8129680506308"/>
          <c:y val="2.1867809018430461E-3"/>
          <c:w val="0.74520251045552377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Not at all</c:v>
                </c:pt>
              </c:strCache>
            </c:strRef>
          </c:tx>
          <c:spPr>
            <a:solidFill>
              <a:srgbClr val="0067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Male</c:v>
                </c:pt>
                <c:pt idx="8">
                  <c:v>Female</c:v>
                </c:pt>
                <c:pt idx="9">
                  <c:v>Poor/Not good</c:v>
                </c:pt>
                <c:pt idx="10">
                  <c:v>Good</c:v>
                </c:pt>
                <c:pt idx="11">
                  <c:v>Excellent</c:v>
                </c:pt>
                <c:pt idx="12">
                  <c:v>Few symptoms</c:v>
                </c:pt>
                <c:pt idx="13">
                  <c:v>Substantial</c:v>
                </c:pt>
                <c:pt idx="14">
                  <c:v>Major symptoms</c:v>
                </c:pt>
              </c:strCache>
            </c:strRef>
          </c:cat>
          <c:val>
            <c:numRef>
              <c:f>'Ark1'!$B$2:$B$16</c:f>
              <c:numCache>
                <c:formatCode>0</c:formatCode>
                <c:ptCount val="15"/>
                <c:pt idx="0">
                  <c:v>40</c:v>
                </c:pt>
                <c:pt idx="1">
                  <c:v>39</c:v>
                </c:pt>
                <c:pt idx="2">
                  <c:v>29</c:v>
                </c:pt>
                <c:pt idx="3">
                  <c:v>48</c:v>
                </c:pt>
                <c:pt idx="5">
                  <c:v>17</c:v>
                </c:pt>
                <c:pt idx="7">
                  <c:v>34</c:v>
                </c:pt>
                <c:pt idx="8">
                  <c:v>43</c:v>
                </c:pt>
                <c:pt idx="9">
                  <c:v>22</c:v>
                </c:pt>
                <c:pt idx="10">
                  <c:v>38</c:v>
                </c:pt>
                <c:pt idx="11">
                  <c:v>51</c:v>
                </c:pt>
                <c:pt idx="12">
                  <c:v>56</c:v>
                </c:pt>
                <c:pt idx="13" formatCode="General">
                  <c:v>30</c:v>
                </c:pt>
                <c:pt idx="14" formatCode="General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A little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Male</c:v>
                </c:pt>
                <c:pt idx="8">
                  <c:v>Female</c:v>
                </c:pt>
                <c:pt idx="9">
                  <c:v>Poor/Not good</c:v>
                </c:pt>
                <c:pt idx="10">
                  <c:v>Good</c:v>
                </c:pt>
                <c:pt idx="11">
                  <c:v>Excellent</c:v>
                </c:pt>
                <c:pt idx="12">
                  <c:v>Few symptoms</c:v>
                </c:pt>
                <c:pt idx="13">
                  <c:v>Substantial</c:v>
                </c:pt>
                <c:pt idx="14">
                  <c:v>Major symptoms</c:v>
                </c:pt>
              </c:strCache>
            </c:strRef>
          </c:cat>
          <c:val>
            <c:numRef>
              <c:f>'Ark1'!$C$2:$C$16</c:f>
              <c:numCache>
                <c:formatCode>0</c:formatCode>
                <c:ptCount val="15"/>
                <c:pt idx="0">
                  <c:v>31</c:v>
                </c:pt>
                <c:pt idx="1">
                  <c:v>39</c:v>
                </c:pt>
                <c:pt idx="2">
                  <c:v>32</c:v>
                </c:pt>
                <c:pt idx="3">
                  <c:v>27</c:v>
                </c:pt>
                <c:pt idx="5">
                  <c:v>27</c:v>
                </c:pt>
                <c:pt idx="7">
                  <c:v>35</c:v>
                </c:pt>
                <c:pt idx="8">
                  <c:v>28</c:v>
                </c:pt>
                <c:pt idx="9">
                  <c:v>18</c:v>
                </c:pt>
                <c:pt idx="10">
                  <c:v>32</c:v>
                </c:pt>
                <c:pt idx="11">
                  <c:v>35</c:v>
                </c:pt>
                <c:pt idx="12">
                  <c:v>27</c:v>
                </c:pt>
                <c:pt idx="13" formatCode="General">
                  <c:v>45</c:v>
                </c:pt>
                <c:pt idx="14" formatCode="General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Quite a bit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Male</c:v>
                </c:pt>
                <c:pt idx="8">
                  <c:v>Female</c:v>
                </c:pt>
                <c:pt idx="9">
                  <c:v>Poor/Not good</c:v>
                </c:pt>
                <c:pt idx="10">
                  <c:v>Good</c:v>
                </c:pt>
                <c:pt idx="11">
                  <c:v>Excellent</c:v>
                </c:pt>
                <c:pt idx="12">
                  <c:v>Few symptoms</c:v>
                </c:pt>
                <c:pt idx="13">
                  <c:v>Substantial</c:v>
                </c:pt>
                <c:pt idx="14">
                  <c:v>Major symptoms</c:v>
                </c:pt>
              </c:strCache>
            </c:strRef>
          </c:cat>
          <c:val>
            <c:numRef>
              <c:f>'Ark1'!$D$2:$D$16</c:f>
              <c:numCache>
                <c:formatCode>0</c:formatCode>
                <c:ptCount val="15"/>
                <c:pt idx="0">
                  <c:v>21</c:v>
                </c:pt>
                <c:pt idx="1">
                  <c:v>11</c:v>
                </c:pt>
                <c:pt idx="2">
                  <c:v>31</c:v>
                </c:pt>
                <c:pt idx="3">
                  <c:v>20</c:v>
                </c:pt>
                <c:pt idx="5">
                  <c:v>22</c:v>
                </c:pt>
                <c:pt idx="7">
                  <c:v>21</c:v>
                </c:pt>
                <c:pt idx="8">
                  <c:v>20</c:v>
                </c:pt>
                <c:pt idx="9">
                  <c:v>31</c:v>
                </c:pt>
                <c:pt idx="10">
                  <c:v>22</c:v>
                </c:pt>
                <c:pt idx="11">
                  <c:v>12</c:v>
                </c:pt>
                <c:pt idx="12">
                  <c:v>13</c:v>
                </c:pt>
                <c:pt idx="13" formatCode="General">
                  <c:v>16</c:v>
                </c:pt>
                <c:pt idx="14" formatCode="General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Extremely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Male</c:v>
                </c:pt>
                <c:pt idx="8">
                  <c:v>Female</c:v>
                </c:pt>
                <c:pt idx="9">
                  <c:v>Poor/Not good</c:v>
                </c:pt>
                <c:pt idx="10">
                  <c:v>Good</c:v>
                </c:pt>
                <c:pt idx="11">
                  <c:v>Excellent</c:v>
                </c:pt>
                <c:pt idx="12">
                  <c:v>Few symptoms</c:v>
                </c:pt>
                <c:pt idx="13">
                  <c:v>Substantial</c:v>
                </c:pt>
                <c:pt idx="14">
                  <c:v>Major symptoms</c:v>
                </c:pt>
              </c:strCache>
            </c:strRef>
          </c:cat>
          <c:val>
            <c:numRef>
              <c:f>'Ark1'!$E$2:$E$16</c:f>
              <c:numCache>
                <c:formatCode>0</c:formatCode>
                <c:ptCount val="15"/>
                <c:pt idx="0">
                  <c:v>9</c:v>
                </c:pt>
                <c:pt idx="1">
                  <c:v>11</c:v>
                </c:pt>
                <c:pt idx="2">
                  <c:v>7</c:v>
                </c:pt>
                <c:pt idx="3">
                  <c:v>5</c:v>
                </c:pt>
                <c:pt idx="5">
                  <c:v>33</c:v>
                </c:pt>
                <c:pt idx="7">
                  <c:v>10</c:v>
                </c:pt>
                <c:pt idx="8">
                  <c:v>8</c:v>
                </c:pt>
                <c:pt idx="9">
                  <c:v>28</c:v>
                </c:pt>
                <c:pt idx="10">
                  <c:v>8</c:v>
                </c:pt>
                <c:pt idx="11">
                  <c:v>2</c:v>
                </c:pt>
                <c:pt idx="12">
                  <c:v>4</c:v>
                </c:pt>
                <c:pt idx="13" formatCode="General">
                  <c:v>9</c:v>
                </c:pt>
                <c:pt idx="14" formatCode="General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A9A-4E1B-A75F-3A09D625C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06824"/>
        <c:axId val="677811920"/>
      </c:barChart>
      <c:catAx>
        <c:axId val="6778068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11920"/>
        <c:crosses val="autoZero"/>
        <c:auto val="1"/>
        <c:lblAlgn val="ctr"/>
        <c:lblOffset val="100"/>
        <c:noMultiLvlLbl val="0"/>
      </c:catAx>
      <c:valAx>
        <c:axId val="677811920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06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5"/>
          <c:y val="0.91730019685039366"/>
          <c:w val="0.81034612860892385"/>
          <c:h val="6.39498031496062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8129680506308"/>
          <c:y val="2.1867809018430461E-3"/>
          <c:w val="0.74520251045552377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Not at all</c:v>
                </c:pt>
              </c:strCache>
            </c:strRef>
          </c:tx>
          <c:spPr>
            <a:solidFill>
              <a:srgbClr val="0067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Male</c:v>
                </c:pt>
                <c:pt idx="8">
                  <c:v>Female</c:v>
                </c:pt>
                <c:pt idx="9">
                  <c:v>Poor/Not good</c:v>
                </c:pt>
                <c:pt idx="10">
                  <c:v>Good</c:v>
                </c:pt>
                <c:pt idx="11">
                  <c:v>Excellent</c:v>
                </c:pt>
                <c:pt idx="12">
                  <c:v>Few symptoms</c:v>
                </c:pt>
                <c:pt idx="13">
                  <c:v>Substantial</c:v>
                </c:pt>
                <c:pt idx="14">
                  <c:v>Major symptoms</c:v>
                </c:pt>
              </c:strCache>
            </c:strRef>
          </c:cat>
          <c:val>
            <c:numRef>
              <c:f>'Ark1'!$B$2:$B$16</c:f>
              <c:numCache>
                <c:formatCode>0</c:formatCode>
                <c:ptCount val="15"/>
                <c:pt idx="0">
                  <c:v>46</c:v>
                </c:pt>
                <c:pt idx="1">
                  <c:v>25</c:v>
                </c:pt>
                <c:pt idx="2">
                  <c:v>31</c:v>
                </c:pt>
                <c:pt idx="3">
                  <c:v>61</c:v>
                </c:pt>
                <c:pt idx="5">
                  <c:v>43</c:v>
                </c:pt>
                <c:pt idx="7">
                  <c:v>49</c:v>
                </c:pt>
                <c:pt idx="8">
                  <c:v>43</c:v>
                </c:pt>
                <c:pt idx="9">
                  <c:v>22</c:v>
                </c:pt>
                <c:pt idx="10">
                  <c:v>45</c:v>
                </c:pt>
                <c:pt idx="11">
                  <c:v>57</c:v>
                </c:pt>
                <c:pt idx="12">
                  <c:v>58</c:v>
                </c:pt>
                <c:pt idx="13" formatCode="General">
                  <c:v>37</c:v>
                </c:pt>
                <c:pt idx="14" formatCode="General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A little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Male</c:v>
                </c:pt>
                <c:pt idx="8">
                  <c:v>Female</c:v>
                </c:pt>
                <c:pt idx="9">
                  <c:v>Poor/Not good</c:v>
                </c:pt>
                <c:pt idx="10">
                  <c:v>Good</c:v>
                </c:pt>
                <c:pt idx="11">
                  <c:v>Excellent</c:v>
                </c:pt>
                <c:pt idx="12">
                  <c:v>Few symptoms</c:v>
                </c:pt>
                <c:pt idx="13">
                  <c:v>Substantial</c:v>
                </c:pt>
                <c:pt idx="14">
                  <c:v>Major symptoms</c:v>
                </c:pt>
              </c:strCache>
            </c:strRef>
          </c:cat>
          <c:val>
            <c:numRef>
              <c:f>'Ark1'!$C$2:$C$16</c:f>
              <c:numCache>
                <c:formatCode>0</c:formatCode>
                <c:ptCount val="15"/>
                <c:pt idx="0">
                  <c:v>30</c:v>
                </c:pt>
                <c:pt idx="1">
                  <c:v>33</c:v>
                </c:pt>
                <c:pt idx="2">
                  <c:v>34</c:v>
                </c:pt>
                <c:pt idx="3">
                  <c:v>25</c:v>
                </c:pt>
                <c:pt idx="5">
                  <c:v>47</c:v>
                </c:pt>
                <c:pt idx="7">
                  <c:v>25</c:v>
                </c:pt>
                <c:pt idx="8">
                  <c:v>34</c:v>
                </c:pt>
                <c:pt idx="9">
                  <c:v>31</c:v>
                </c:pt>
                <c:pt idx="10">
                  <c:v>32</c:v>
                </c:pt>
                <c:pt idx="11">
                  <c:v>25</c:v>
                </c:pt>
                <c:pt idx="12">
                  <c:v>26</c:v>
                </c:pt>
                <c:pt idx="13" formatCode="General">
                  <c:v>37</c:v>
                </c:pt>
                <c:pt idx="14" formatCode="General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Quite a bit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Male</c:v>
                </c:pt>
                <c:pt idx="8">
                  <c:v>Female</c:v>
                </c:pt>
                <c:pt idx="9">
                  <c:v>Poor/Not good</c:v>
                </c:pt>
                <c:pt idx="10">
                  <c:v>Good</c:v>
                </c:pt>
                <c:pt idx="11">
                  <c:v>Excellent</c:v>
                </c:pt>
                <c:pt idx="12">
                  <c:v>Few symptoms</c:v>
                </c:pt>
                <c:pt idx="13">
                  <c:v>Substantial</c:v>
                </c:pt>
                <c:pt idx="14">
                  <c:v>Major symptoms</c:v>
                </c:pt>
              </c:strCache>
            </c:strRef>
          </c:cat>
          <c:val>
            <c:numRef>
              <c:f>'Ark1'!$D$2:$D$16</c:f>
              <c:numCache>
                <c:formatCode>0</c:formatCode>
                <c:ptCount val="15"/>
                <c:pt idx="0">
                  <c:v>17</c:v>
                </c:pt>
                <c:pt idx="1">
                  <c:v>28</c:v>
                </c:pt>
                <c:pt idx="2">
                  <c:v>29</c:v>
                </c:pt>
                <c:pt idx="3">
                  <c:v>10</c:v>
                </c:pt>
                <c:pt idx="5">
                  <c:v>6</c:v>
                </c:pt>
                <c:pt idx="7">
                  <c:v>19</c:v>
                </c:pt>
                <c:pt idx="8">
                  <c:v>16</c:v>
                </c:pt>
                <c:pt idx="9">
                  <c:v>34</c:v>
                </c:pt>
                <c:pt idx="10">
                  <c:v>16</c:v>
                </c:pt>
                <c:pt idx="11">
                  <c:v>14</c:v>
                </c:pt>
                <c:pt idx="12">
                  <c:v>14</c:v>
                </c:pt>
                <c:pt idx="13" formatCode="General">
                  <c:v>19</c:v>
                </c:pt>
                <c:pt idx="14" formatCode="General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Extremely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Male</c:v>
                </c:pt>
                <c:pt idx="8">
                  <c:v>Female</c:v>
                </c:pt>
                <c:pt idx="9">
                  <c:v>Poor/Not good</c:v>
                </c:pt>
                <c:pt idx="10">
                  <c:v>Good</c:v>
                </c:pt>
                <c:pt idx="11">
                  <c:v>Excellent</c:v>
                </c:pt>
                <c:pt idx="12">
                  <c:v>Few symptoms</c:v>
                </c:pt>
                <c:pt idx="13">
                  <c:v>Substantial</c:v>
                </c:pt>
                <c:pt idx="14">
                  <c:v>Major symptoms</c:v>
                </c:pt>
              </c:strCache>
            </c:strRef>
          </c:cat>
          <c:val>
            <c:numRef>
              <c:f>'Ark1'!$E$2:$E$16</c:f>
              <c:numCache>
                <c:formatCode>0</c:formatCode>
                <c:ptCount val="15"/>
                <c:pt idx="0">
                  <c:v>7</c:v>
                </c:pt>
                <c:pt idx="1">
                  <c:v>14</c:v>
                </c:pt>
                <c:pt idx="2">
                  <c:v>6</c:v>
                </c:pt>
                <c:pt idx="3">
                  <c:v>5</c:v>
                </c:pt>
                <c:pt idx="5">
                  <c:v>3</c:v>
                </c:pt>
                <c:pt idx="7">
                  <c:v>7</c:v>
                </c:pt>
                <c:pt idx="8">
                  <c:v>7</c:v>
                </c:pt>
                <c:pt idx="9">
                  <c:v>13</c:v>
                </c:pt>
                <c:pt idx="10">
                  <c:v>7</c:v>
                </c:pt>
                <c:pt idx="11">
                  <c:v>4</c:v>
                </c:pt>
                <c:pt idx="12">
                  <c:v>2</c:v>
                </c:pt>
                <c:pt idx="13" formatCode="General">
                  <c:v>7</c:v>
                </c:pt>
                <c:pt idx="14" formatCode="General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A9A-4E1B-A75F-3A09D625C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07216"/>
        <c:axId val="677810744"/>
      </c:barChart>
      <c:catAx>
        <c:axId val="67780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10744"/>
        <c:crosses val="autoZero"/>
        <c:auto val="1"/>
        <c:lblAlgn val="ctr"/>
        <c:lblOffset val="100"/>
        <c:noMultiLvlLbl val="0"/>
      </c:catAx>
      <c:valAx>
        <c:axId val="677810744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0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5"/>
          <c:y val="0.91730019685039366"/>
          <c:w val="0.81034612860892385"/>
          <c:h val="6.39498031496062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49622647292066"/>
          <c:y val="5.4062499999999901E-3"/>
          <c:w val="0.70641073405636923"/>
          <c:h val="0.8901914536059448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Sit or SiÅs/SiO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Europa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Exchange student</c:v>
                </c:pt>
                <c:pt idx="8">
                  <c:v>Degree student</c:v>
                </c:pt>
                <c:pt idx="9">
                  <c:v>Other</c:v>
                </c:pt>
                <c:pt idx="10">
                  <c:v>Less than 6 months</c:v>
                </c:pt>
                <c:pt idx="11">
                  <c:v>6 months - 2 years</c:v>
                </c:pt>
                <c:pt idx="12">
                  <c:v>3- 5 years</c:v>
                </c:pt>
                <c:pt idx="13">
                  <c:v>More than 5 years</c:v>
                </c:pt>
                <c:pt idx="14">
                  <c:v>Most of/All my life</c:v>
                </c:pt>
              </c:strCache>
            </c:strRef>
          </c:cat>
          <c:val>
            <c:numRef>
              <c:f>'Ark1'!$B$2:$B$16</c:f>
              <c:numCache>
                <c:formatCode>0</c:formatCode>
                <c:ptCount val="15"/>
                <c:pt idx="0">
                  <c:v>40</c:v>
                </c:pt>
                <c:pt idx="1">
                  <c:v>41</c:v>
                </c:pt>
                <c:pt idx="2">
                  <c:v>32</c:v>
                </c:pt>
                <c:pt idx="3">
                  <c:v>47</c:v>
                </c:pt>
                <c:pt idx="5">
                  <c:v>36</c:v>
                </c:pt>
                <c:pt idx="7">
                  <c:v>73</c:v>
                </c:pt>
                <c:pt idx="8">
                  <c:v>29</c:v>
                </c:pt>
                <c:pt idx="10">
                  <c:v>67</c:v>
                </c:pt>
                <c:pt idx="11">
                  <c:v>24</c:v>
                </c:pt>
                <c:pt idx="12">
                  <c:v>11</c:v>
                </c:pt>
                <c:pt idx="13" formatCode="General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4D0-4373-AF78-8BA79181E88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Private landlord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Europa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Exchange student</c:v>
                </c:pt>
                <c:pt idx="8">
                  <c:v>Degree student</c:v>
                </c:pt>
                <c:pt idx="9">
                  <c:v>Other</c:v>
                </c:pt>
                <c:pt idx="10">
                  <c:v>Less than 6 months</c:v>
                </c:pt>
                <c:pt idx="11">
                  <c:v>6 months - 2 years</c:v>
                </c:pt>
                <c:pt idx="12">
                  <c:v>3- 5 years</c:v>
                </c:pt>
                <c:pt idx="13">
                  <c:v>More than 5 years</c:v>
                </c:pt>
                <c:pt idx="14">
                  <c:v>Most of/All my life</c:v>
                </c:pt>
              </c:strCache>
            </c:strRef>
          </c:cat>
          <c:val>
            <c:numRef>
              <c:f>'Ark1'!$C$2:$C$16</c:f>
              <c:numCache>
                <c:formatCode>0</c:formatCode>
                <c:ptCount val="15"/>
                <c:pt idx="0">
                  <c:v>38</c:v>
                </c:pt>
                <c:pt idx="1">
                  <c:v>39</c:v>
                </c:pt>
                <c:pt idx="2">
                  <c:v>45</c:v>
                </c:pt>
                <c:pt idx="3">
                  <c:v>34</c:v>
                </c:pt>
                <c:pt idx="5">
                  <c:v>45</c:v>
                </c:pt>
                <c:pt idx="7">
                  <c:v>15</c:v>
                </c:pt>
                <c:pt idx="8">
                  <c:v>45</c:v>
                </c:pt>
                <c:pt idx="10">
                  <c:v>21</c:v>
                </c:pt>
                <c:pt idx="11">
                  <c:v>51</c:v>
                </c:pt>
                <c:pt idx="12">
                  <c:v>59</c:v>
                </c:pt>
                <c:pt idx="13" formatCode="General">
                  <c:v>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4D0-4373-AF78-8BA79181E88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Parents/relatives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Europa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Exchange student</c:v>
                </c:pt>
                <c:pt idx="8">
                  <c:v>Degree student</c:v>
                </c:pt>
                <c:pt idx="9">
                  <c:v>Other</c:v>
                </c:pt>
                <c:pt idx="10">
                  <c:v>Less than 6 months</c:v>
                </c:pt>
                <c:pt idx="11">
                  <c:v>6 months - 2 years</c:v>
                </c:pt>
                <c:pt idx="12">
                  <c:v>3- 5 years</c:v>
                </c:pt>
                <c:pt idx="13">
                  <c:v>More than 5 years</c:v>
                </c:pt>
                <c:pt idx="14">
                  <c:v>Most of/All my life</c:v>
                </c:pt>
              </c:strCache>
            </c:strRef>
          </c:cat>
          <c:val>
            <c:numRef>
              <c:f>'Ark1'!$D$2:$D$16</c:f>
              <c:numCache>
                <c:formatCode>0</c:formatCode>
                <c:ptCount val="15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5">
                  <c:v>5</c:v>
                </c:pt>
                <c:pt idx="7">
                  <c:v>3</c:v>
                </c:pt>
                <c:pt idx="8">
                  <c:v>3</c:v>
                </c:pt>
                <c:pt idx="10">
                  <c:v>2</c:v>
                </c:pt>
                <c:pt idx="11">
                  <c:v>4</c:v>
                </c:pt>
                <c:pt idx="12">
                  <c:v>7</c:v>
                </c:pt>
                <c:pt idx="13" formatCode="General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4D0-4373-AF78-8BA79181E88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I own the residence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Europa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Exchange student</c:v>
                </c:pt>
                <c:pt idx="8">
                  <c:v>Degree student</c:v>
                </c:pt>
                <c:pt idx="9">
                  <c:v>Other</c:v>
                </c:pt>
                <c:pt idx="10">
                  <c:v>Less than 6 months</c:v>
                </c:pt>
                <c:pt idx="11">
                  <c:v>6 months - 2 years</c:v>
                </c:pt>
                <c:pt idx="12">
                  <c:v>3- 5 years</c:v>
                </c:pt>
                <c:pt idx="13">
                  <c:v>More than 5 years</c:v>
                </c:pt>
                <c:pt idx="14">
                  <c:v>Most of/All my life</c:v>
                </c:pt>
              </c:strCache>
            </c:strRef>
          </c:cat>
          <c:val>
            <c:numRef>
              <c:f>'Ark1'!$E$2:$E$16</c:f>
              <c:numCache>
                <c:formatCode>0</c:formatCode>
                <c:ptCount val="15"/>
                <c:pt idx="0">
                  <c:v>6</c:v>
                </c:pt>
                <c:pt idx="1">
                  <c:v>0</c:v>
                </c:pt>
                <c:pt idx="2">
                  <c:v>3</c:v>
                </c:pt>
                <c:pt idx="3">
                  <c:v>8</c:v>
                </c:pt>
                <c:pt idx="5">
                  <c:v>5</c:v>
                </c:pt>
                <c:pt idx="7">
                  <c:v>0</c:v>
                </c:pt>
                <c:pt idx="8">
                  <c:v>7</c:v>
                </c:pt>
                <c:pt idx="10">
                  <c:v>0</c:v>
                </c:pt>
                <c:pt idx="11">
                  <c:v>2</c:v>
                </c:pt>
                <c:pt idx="12">
                  <c:v>5</c:v>
                </c:pt>
                <c:pt idx="13" formatCode="General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037-4399-AEC9-1E76DB268019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Europa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Exchange student</c:v>
                </c:pt>
                <c:pt idx="8">
                  <c:v>Degree student</c:v>
                </c:pt>
                <c:pt idx="9">
                  <c:v>Other</c:v>
                </c:pt>
                <c:pt idx="10">
                  <c:v>Less than 6 months</c:v>
                </c:pt>
                <c:pt idx="11">
                  <c:v>6 months - 2 years</c:v>
                </c:pt>
                <c:pt idx="12">
                  <c:v>3- 5 years</c:v>
                </c:pt>
                <c:pt idx="13">
                  <c:v>More than 5 years</c:v>
                </c:pt>
                <c:pt idx="14">
                  <c:v>Most of/All my life</c:v>
                </c:pt>
              </c:strCache>
            </c:strRef>
          </c:cat>
          <c:val>
            <c:numRef>
              <c:f>'Ark1'!$F$2:$F$16</c:f>
              <c:numCache>
                <c:formatCode>General</c:formatCode>
                <c:ptCount val="15"/>
                <c:pt idx="0" formatCode="0">
                  <c:v>13</c:v>
                </c:pt>
                <c:pt idx="1">
                  <c:v>17</c:v>
                </c:pt>
                <c:pt idx="2">
                  <c:v>17</c:v>
                </c:pt>
                <c:pt idx="3">
                  <c:v>9</c:v>
                </c:pt>
                <c:pt idx="5">
                  <c:v>9</c:v>
                </c:pt>
                <c:pt idx="7">
                  <c:v>10</c:v>
                </c:pt>
                <c:pt idx="8">
                  <c:v>15</c:v>
                </c:pt>
                <c:pt idx="10">
                  <c:v>10</c:v>
                </c:pt>
                <c:pt idx="11">
                  <c:v>19</c:v>
                </c:pt>
                <c:pt idx="12">
                  <c:v>18</c:v>
                </c:pt>
                <c:pt idx="13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037-4399-AEC9-1E76DB2680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714185976"/>
        <c:axId val="714181272"/>
      </c:barChart>
      <c:catAx>
        <c:axId val="7141859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14181272"/>
        <c:crosses val="autoZero"/>
        <c:auto val="1"/>
        <c:lblAlgn val="ctr"/>
        <c:lblOffset val="100"/>
        <c:noMultiLvlLbl val="0"/>
      </c:catAx>
      <c:valAx>
        <c:axId val="714181272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714185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7019590415879E-2"/>
          <c:y val="0.91730019685039366"/>
          <c:w val="0.98592972428350878"/>
          <c:h val="8.26999164176138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8129680506308"/>
          <c:y val="2.1867809018430461E-3"/>
          <c:w val="0.74520251045552377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Not at all</c:v>
                </c:pt>
              </c:strCache>
            </c:strRef>
          </c:tx>
          <c:spPr>
            <a:solidFill>
              <a:srgbClr val="0067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Male</c:v>
                </c:pt>
                <c:pt idx="8">
                  <c:v>Female</c:v>
                </c:pt>
                <c:pt idx="9">
                  <c:v>Poor/Not good</c:v>
                </c:pt>
                <c:pt idx="10">
                  <c:v>Good</c:v>
                </c:pt>
                <c:pt idx="11">
                  <c:v>Excellent</c:v>
                </c:pt>
                <c:pt idx="12">
                  <c:v>Few symptoms</c:v>
                </c:pt>
                <c:pt idx="13">
                  <c:v>Substantial</c:v>
                </c:pt>
                <c:pt idx="14">
                  <c:v>Major symptoms</c:v>
                </c:pt>
              </c:strCache>
            </c:strRef>
          </c:cat>
          <c:val>
            <c:numRef>
              <c:f>'Ark1'!$B$2:$B$16</c:f>
              <c:numCache>
                <c:formatCode>0</c:formatCode>
                <c:ptCount val="15"/>
                <c:pt idx="0">
                  <c:v>35</c:v>
                </c:pt>
                <c:pt idx="1">
                  <c:v>22</c:v>
                </c:pt>
                <c:pt idx="2">
                  <c:v>21</c:v>
                </c:pt>
                <c:pt idx="3">
                  <c:v>46</c:v>
                </c:pt>
                <c:pt idx="5">
                  <c:v>30</c:v>
                </c:pt>
                <c:pt idx="7">
                  <c:v>37</c:v>
                </c:pt>
                <c:pt idx="8">
                  <c:v>35</c:v>
                </c:pt>
                <c:pt idx="9">
                  <c:v>23</c:v>
                </c:pt>
                <c:pt idx="10">
                  <c:v>36</c:v>
                </c:pt>
                <c:pt idx="11">
                  <c:v>41</c:v>
                </c:pt>
                <c:pt idx="12">
                  <c:v>57</c:v>
                </c:pt>
                <c:pt idx="13" formatCode="General">
                  <c:v>20</c:v>
                </c:pt>
                <c:pt idx="14" formatCode="General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A little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Male</c:v>
                </c:pt>
                <c:pt idx="8">
                  <c:v>Female</c:v>
                </c:pt>
                <c:pt idx="9">
                  <c:v>Poor/Not good</c:v>
                </c:pt>
                <c:pt idx="10">
                  <c:v>Good</c:v>
                </c:pt>
                <c:pt idx="11">
                  <c:v>Excellent</c:v>
                </c:pt>
                <c:pt idx="12">
                  <c:v>Few symptoms</c:v>
                </c:pt>
                <c:pt idx="13">
                  <c:v>Substantial</c:v>
                </c:pt>
                <c:pt idx="14">
                  <c:v>Major symptoms</c:v>
                </c:pt>
              </c:strCache>
            </c:strRef>
          </c:cat>
          <c:val>
            <c:numRef>
              <c:f>'Ark1'!$C$2:$C$16</c:f>
              <c:numCache>
                <c:formatCode>0</c:formatCode>
                <c:ptCount val="15"/>
                <c:pt idx="0">
                  <c:v>32</c:v>
                </c:pt>
                <c:pt idx="1">
                  <c:v>25</c:v>
                </c:pt>
                <c:pt idx="2">
                  <c:v>36</c:v>
                </c:pt>
                <c:pt idx="3">
                  <c:v>30</c:v>
                </c:pt>
                <c:pt idx="5">
                  <c:v>44</c:v>
                </c:pt>
                <c:pt idx="7">
                  <c:v>27</c:v>
                </c:pt>
                <c:pt idx="8">
                  <c:v>35</c:v>
                </c:pt>
                <c:pt idx="9">
                  <c:v>37</c:v>
                </c:pt>
                <c:pt idx="10">
                  <c:v>29</c:v>
                </c:pt>
                <c:pt idx="11">
                  <c:v>34</c:v>
                </c:pt>
                <c:pt idx="12">
                  <c:v>31</c:v>
                </c:pt>
                <c:pt idx="13" formatCode="General">
                  <c:v>41</c:v>
                </c:pt>
                <c:pt idx="14" formatCode="General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Quite a bit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Male</c:v>
                </c:pt>
                <c:pt idx="8">
                  <c:v>Female</c:v>
                </c:pt>
                <c:pt idx="9">
                  <c:v>Poor/Not good</c:v>
                </c:pt>
                <c:pt idx="10">
                  <c:v>Good</c:v>
                </c:pt>
                <c:pt idx="11">
                  <c:v>Excellent</c:v>
                </c:pt>
                <c:pt idx="12">
                  <c:v>Few symptoms</c:v>
                </c:pt>
                <c:pt idx="13">
                  <c:v>Substantial</c:v>
                </c:pt>
                <c:pt idx="14">
                  <c:v>Major symptoms</c:v>
                </c:pt>
              </c:strCache>
            </c:strRef>
          </c:cat>
          <c:val>
            <c:numRef>
              <c:f>'Ark1'!$D$2:$D$16</c:f>
              <c:numCache>
                <c:formatCode>0</c:formatCode>
                <c:ptCount val="15"/>
                <c:pt idx="0">
                  <c:v>21</c:v>
                </c:pt>
                <c:pt idx="1">
                  <c:v>36</c:v>
                </c:pt>
                <c:pt idx="2">
                  <c:v>28</c:v>
                </c:pt>
                <c:pt idx="3">
                  <c:v>17</c:v>
                </c:pt>
                <c:pt idx="5">
                  <c:v>14</c:v>
                </c:pt>
                <c:pt idx="7">
                  <c:v>25</c:v>
                </c:pt>
                <c:pt idx="8">
                  <c:v>19</c:v>
                </c:pt>
                <c:pt idx="9">
                  <c:v>21</c:v>
                </c:pt>
                <c:pt idx="10">
                  <c:v>23</c:v>
                </c:pt>
                <c:pt idx="11">
                  <c:v>17</c:v>
                </c:pt>
                <c:pt idx="12">
                  <c:v>8</c:v>
                </c:pt>
                <c:pt idx="13" formatCode="General">
                  <c:v>30</c:v>
                </c:pt>
                <c:pt idx="14" formatCode="General">
                  <c:v>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Extremely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  <c:pt idx="7">
                  <c:v>Male</c:v>
                </c:pt>
                <c:pt idx="8">
                  <c:v>Female</c:v>
                </c:pt>
                <c:pt idx="9">
                  <c:v>Poor/Not good</c:v>
                </c:pt>
                <c:pt idx="10">
                  <c:v>Good</c:v>
                </c:pt>
                <c:pt idx="11">
                  <c:v>Excellent</c:v>
                </c:pt>
                <c:pt idx="12">
                  <c:v>Few symptoms</c:v>
                </c:pt>
                <c:pt idx="13">
                  <c:v>Substantial</c:v>
                </c:pt>
                <c:pt idx="14">
                  <c:v>Major symptoms</c:v>
                </c:pt>
              </c:strCache>
            </c:strRef>
          </c:cat>
          <c:val>
            <c:numRef>
              <c:f>'Ark1'!$E$2:$E$16</c:f>
              <c:numCache>
                <c:formatCode>0</c:formatCode>
                <c:ptCount val="15"/>
                <c:pt idx="0">
                  <c:v>12</c:v>
                </c:pt>
                <c:pt idx="1">
                  <c:v>17</c:v>
                </c:pt>
                <c:pt idx="2">
                  <c:v>14</c:v>
                </c:pt>
                <c:pt idx="3">
                  <c:v>7</c:v>
                </c:pt>
                <c:pt idx="5">
                  <c:v>11</c:v>
                </c:pt>
                <c:pt idx="7">
                  <c:v>11</c:v>
                </c:pt>
                <c:pt idx="8">
                  <c:v>12</c:v>
                </c:pt>
                <c:pt idx="9">
                  <c:v>20</c:v>
                </c:pt>
                <c:pt idx="10">
                  <c:v>12</c:v>
                </c:pt>
                <c:pt idx="11">
                  <c:v>8</c:v>
                </c:pt>
                <c:pt idx="12">
                  <c:v>4</c:v>
                </c:pt>
                <c:pt idx="13" formatCode="General">
                  <c:v>9</c:v>
                </c:pt>
                <c:pt idx="14" formatCode="General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A9A-4E1B-A75F-3A09D625C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11528"/>
        <c:axId val="677815840"/>
      </c:barChart>
      <c:catAx>
        <c:axId val="6778115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15840"/>
        <c:crosses val="autoZero"/>
        <c:auto val="1"/>
        <c:lblAlgn val="ctr"/>
        <c:lblOffset val="100"/>
        <c:noMultiLvlLbl val="0"/>
      </c:catAx>
      <c:valAx>
        <c:axId val="677815840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11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5"/>
          <c:y val="0.91730019685039366"/>
          <c:w val="0.81034612860892385"/>
          <c:h val="6.39498031496062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90801527103049"/>
          <c:y val="0"/>
          <c:w val="0.78108000626193042"/>
          <c:h val="0.9016268957845081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Aldri</c:v>
                </c:pt>
              </c:strCache>
            </c:strRef>
          </c:tx>
          <c:spPr>
            <a:solidFill>
              <a:srgbClr val="0067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3"/>
                <c:pt idx="0">
                  <c:v>lonely</c:v>
                </c:pt>
                <c:pt idx="1">
                  <c:v>left out</c:v>
                </c:pt>
                <c:pt idx="2">
                  <c:v>isolated from others</c:v>
                </c:pt>
              </c:strCache>
            </c:strRef>
          </c:cat>
          <c:val>
            <c:numRef>
              <c:f>'Ark1'!$B$2:$B$8</c:f>
              <c:numCache>
                <c:formatCode>General</c:formatCode>
                <c:ptCount val="7"/>
                <c:pt idx="0">
                  <c:v>20</c:v>
                </c:pt>
                <c:pt idx="1">
                  <c:v>24</c:v>
                </c:pt>
                <c:pt idx="2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DD-4E42-9EF1-BC25BF029841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Sjelden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3"/>
                <c:pt idx="0">
                  <c:v>lonely</c:v>
                </c:pt>
                <c:pt idx="1">
                  <c:v>left out</c:v>
                </c:pt>
                <c:pt idx="2">
                  <c:v>isolated from others</c:v>
                </c:pt>
              </c:strCache>
            </c:strRef>
          </c:cat>
          <c:val>
            <c:numRef>
              <c:f>'Ark1'!$C$2:$C$8</c:f>
              <c:numCache>
                <c:formatCode>General</c:formatCode>
                <c:ptCount val="7"/>
                <c:pt idx="0">
                  <c:v>28</c:v>
                </c:pt>
                <c:pt idx="1">
                  <c:v>31</c:v>
                </c:pt>
                <c:pt idx="2">
                  <c:v>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3DD-4E42-9EF1-BC25BF029841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Av og til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3"/>
                <c:pt idx="0">
                  <c:v>lonely</c:v>
                </c:pt>
                <c:pt idx="1">
                  <c:v>left out</c:v>
                </c:pt>
                <c:pt idx="2">
                  <c:v>isolated from others</c:v>
                </c:pt>
              </c:strCache>
            </c:strRef>
          </c:cat>
          <c:val>
            <c:numRef>
              <c:f>'Ark1'!$D$2:$D$8</c:f>
              <c:numCache>
                <c:formatCode>General</c:formatCode>
                <c:ptCount val="7"/>
                <c:pt idx="0">
                  <c:v>31</c:v>
                </c:pt>
                <c:pt idx="1">
                  <c:v>30</c:v>
                </c:pt>
                <c:pt idx="2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3DD-4E42-9EF1-BC25BF029841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Ofte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3"/>
                <c:pt idx="0">
                  <c:v>lonely</c:v>
                </c:pt>
                <c:pt idx="1">
                  <c:v>left out</c:v>
                </c:pt>
                <c:pt idx="2">
                  <c:v>isolated from others</c:v>
                </c:pt>
              </c:strCache>
            </c:strRef>
          </c:cat>
          <c:val>
            <c:numRef>
              <c:f>'Ark1'!$E$2:$E$8</c:f>
              <c:numCache>
                <c:formatCode>General</c:formatCode>
                <c:ptCount val="7"/>
                <c:pt idx="0">
                  <c:v>14</c:v>
                </c:pt>
                <c:pt idx="1">
                  <c:v>10</c:v>
                </c:pt>
                <c:pt idx="2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3DD-4E42-9EF1-BC25BF029841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Svært ofte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3"/>
                <c:pt idx="0">
                  <c:v>lonely</c:v>
                </c:pt>
                <c:pt idx="1">
                  <c:v>left out</c:v>
                </c:pt>
                <c:pt idx="2">
                  <c:v>isolated from others</c:v>
                </c:pt>
              </c:strCache>
            </c:strRef>
          </c:cat>
          <c:val>
            <c:numRef>
              <c:f>'Ark1'!$F$2:$F$8</c:f>
              <c:numCache>
                <c:formatCode>General</c:formatCode>
                <c:ptCount val="7"/>
                <c:pt idx="0">
                  <c:v>8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3DD-4E42-9EF1-BC25BF0298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09960"/>
        <c:axId val="677816624"/>
      </c:barChart>
      <c:catAx>
        <c:axId val="677809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16624"/>
        <c:crosses val="autoZero"/>
        <c:auto val="1"/>
        <c:lblAlgn val="ctr"/>
        <c:lblOffset val="100"/>
        <c:noMultiLvlLbl val="0"/>
      </c:catAx>
      <c:valAx>
        <c:axId val="677816624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77809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636929230085546"/>
          <c:y val="0.88895693171679047"/>
          <c:w val="0.82363070769914459"/>
          <c:h val="0.111043068283209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9A81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0F8-4C47-9E23-848C492D6305}"/>
              </c:ext>
            </c:extLst>
          </c:dPt>
          <c:dPt>
            <c:idx val="17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0F8-4C47-9E23-848C492D6305}"/>
              </c:ext>
            </c:extLst>
          </c:dPt>
          <c:dPt>
            <c:idx val="18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0F8-4C47-9E23-848C492D63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2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</c:strCache>
            </c:strRef>
          </c:cat>
          <c:val>
            <c:numRef>
              <c:f>'Ark1'!$B$2:$B$14</c:f>
              <c:numCache>
                <c:formatCode>General</c:formatCode>
                <c:ptCount val="12"/>
                <c:pt idx="0">
                  <c:v>29</c:v>
                </c:pt>
                <c:pt idx="1">
                  <c:v>26</c:v>
                </c:pt>
                <c:pt idx="2">
                  <c:v>30</c:v>
                </c:pt>
                <c:pt idx="3">
                  <c:v>15</c:v>
                </c:pt>
                <c:pt idx="4">
                  <c:v>33</c:v>
                </c:pt>
                <c:pt idx="6">
                  <c:v>28</c:v>
                </c:pt>
                <c:pt idx="7">
                  <c:v>44</c:v>
                </c:pt>
                <c:pt idx="8">
                  <c:v>18</c:v>
                </c:pt>
                <c:pt idx="10">
                  <c:v>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0F8-4C47-9E23-848C492D63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7823680"/>
        <c:axId val="677828776"/>
      </c:barChart>
      <c:catAx>
        <c:axId val="677823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28776"/>
        <c:crosses val="autoZero"/>
        <c:auto val="1"/>
        <c:lblAlgn val="ctr"/>
        <c:lblOffset val="100"/>
        <c:noMultiLvlLbl val="0"/>
      </c:catAx>
      <c:valAx>
        <c:axId val="677828776"/>
        <c:scaling>
          <c:orientation val="minMax"/>
          <c:max val="70"/>
        </c:scaling>
        <c:delete val="1"/>
        <c:axPos val="t"/>
        <c:numFmt formatCode="General" sourceLinked="1"/>
        <c:majorTickMark val="out"/>
        <c:minorTickMark val="none"/>
        <c:tickLblPos val="nextTo"/>
        <c:crossAx val="677823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509E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rgbClr val="00509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61-4006-83A6-6627B0E34B1D}"/>
              </c:ext>
            </c:extLst>
          </c:dPt>
          <c:dPt>
            <c:idx val="17"/>
            <c:invertIfNegative val="0"/>
            <c:bubble3D val="0"/>
            <c:spPr>
              <a:solidFill>
                <a:srgbClr val="00509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61-4006-83A6-6627B0E34B1D}"/>
              </c:ext>
            </c:extLst>
          </c:dPt>
          <c:dPt>
            <c:idx val="18"/>
            <c:invertIfNegative val="0"/>
            <c:bubble3D val="0"/>
            <c:spPr>
              <a:solidFill>
                <a:srgbClr val="00509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61-4006-83A6-6627B0E34B1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2"/>
                <c:pt idx="0">
                  <c:v>NTNU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</c:strCache>
            </c:strRef>
          </c:cat>
          <c:val>
            <c:numRef>
              <c:f>'Ark1'!$B$2:$B$14</c:f>
              <c:numCache>
                <c:formatCode>General</c:formatCode>
                <c:ptCount val="12"/>
                <c:pt idx="0">
                  <c:v>24</c:v>
                </c:pt>
                <c:pt idx="1">
                  <c:v>24</c:v>
                </c:pt>
                <c:pt idx="2">
                  <c:v>24</c:v>
                </c:pt>
                <c:pt idx="3">
                  <c:v>17</c:v>
                </c:pt>
                <c:pt idx="4">
                  <c:v>28</c:v>
                </c:pt>
                <c:pt idx="5">
                  <c:v>25</c:v>
                </c:pt>
                <c:pt idx="6">
                  <c:v>31</c:v>
                </c:pt>
                <c:pt idx="7">
                  <c:v>32</c:v>
                </c:pt>
                <c:pt idx="8">
                  <c:v>20</c:v>
                </c:pt>
                <c:pt idx="9">
                  <c:v>20</c:v>
                </c:pt>
                <c:pt idx="10">
                  <c:v>25</c:v>
                </c:pt>
                <c:pt idx="11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861-4006-83A6-6627B0E34B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7825640"/>
        <c:axId val="677827208"/>
      </c:barChart>
      <c:catAx>
        <c:axId val="6778256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27208"/>
        <c:crosses val="autoZero"/>
        <c:auto val="1"/>
        <c:lblAlgn val="ctr"/>
        <c:lblOffset val="100"/>
        <c:noMultiLvlLbl val="0"/>
      </c:catAx>
      <c:valAx>
        <c:axId val="677827208"/>
        <c:scaling>
          <c:orientation val="minMax"/>
          <c:max val="70"/>
        </c:scaling>
        <c:delete val="1"/>
        <c:axPos val="t"/>
        <c:numFmt formatCode="General" sourceLinked="1"/>
        <c:majorTickMark val="out"/>
        <c:minorTickMark val="none"/>
        <c:tickLblPos val="nextTo"/>
        <c:crossAx val="677825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9A81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0F8-4C47-9E23-848C492D6305}"/>
              </c:ext>
            </c:extLst>
          </c:dPt>
          <c:dPt>
            <c:idx val="17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0F8-4C47-9E23-848C492D6305}"/>
              </c:ext>
            </c:extLst>
          </c:dPt>
          <c:dPt>
            <c:idx val="18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0F8-4C47-9E23-848C492D63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2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</c:strCache>
            </c:strRef>
          </c:cat>
          <c:val>
            <c:numRef>
              <c:f>'Ark1'!$B$2:$B$14</c:f>
              <c:numCache>
                <c:formatCode>General</c:formatCode>
                <c:ptCount val="12"/>
                <c:pt idx="0">
                  <c:v>10</c:v>
                </c:pt>
                <c:pt idx="1">
                  <c:v>11</c:v>
                </c:pt>
                <c:pt idx="2">
                  <c:v>10</c:v>
                </c:pt>
                <c:pt idx="3">
                  <c:v>4</c:v>
                </c:pt>
                <c:pt idx="4">
                  <c:v>13</c:v>
                </c:pt>
                <c:pt idx="6">
                  <c:v>11</c:v>
                </c:pt>
                <c:pt idx="7">
                  <c:v>17</c:v>
                </c:pt>
                <c:pt idx="8">
                  <c:v>5</c:v>
                </c:pt>
                <c:pt idx="10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0F8-4C47-9E23-848C492D63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7819368"/>
        <c:axId val="677819760"/>
      </c:barChart>
      <c:catAx>
        <c:axId val="677819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19760"/>
        <c:crosses val="autoZero"/>
        <c:auto val="1"/>
        <c:lblAlgn val="ctr"/>
        <c:lblOffset val="100"/>
        <c:noMultiLvlLbl val="0"/>
      </c:catAx>
      <c:valAx>
        <c:axId val="677819760"/>
        <c:scaling>
          <c:orientation val="minMax"/>
          <c:max val="70"/>
        </c:scaling>
        <c:delete val="1"/>
        <c:axPos val="t"/>
        <c:numFmt formatCode="General" sourceLinked="1"/>
        <c:majorTickMark val="out"/>
        <c:minorTickMark val="none"/>
        <c:tickLblPos val="nextTo"/>
        <c:crossAx val="677819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509E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rgbClr val="00509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61-4006-83A6-6627B0E34B1D}"/>
              </c:ext>
            </c:extLst>
          </c:dPt>
          <c:dPt>
            <c:idx val="17"/>
            <c:invertIfNegative val="0"/>
            <c:bubble3D val="0"/>
            <c:spPr>
              <a:solidFill>
                <a:srgbClr val="00509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61-4006-83A6-6627B0E34B1D}"/>
              </c:ext>
            </c:extLst>
          </c:dPt>
          <c:dPt>
            <c:idx val="18"/>
            <c:invertIfNegative val="0"/>
            <c:bubble3D val="0"/>
            <c:spPr>
              <a:solidFill>
                <a:srgbClr val="00509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61-4006-83A6-6627B0E34B1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2"/>
                <c:pt idx="0">
                  <c:v>NTNU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</c:strCache>
            </c:strRef>
          </c:cat>
          <c:val>
            <c:numRef>
              <c:f>'Ark1'!$B$2:$B$14</c:f>
              <c:numCache>
                <c:formatCode>General</c:formatCode>
                <c:ptCount val="12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4</c:v>
                </c:pt>
                <c:pt idx="4">
                  <c:v>9</c:v>
                </c:pt>
                <c:pt idx="5">
                  <c:v>7</c:v>
                </c:pt>
                <c:pt idx="6">
                  <c:v>11</c:v>
                </c:pt>
                <c:pt idx="7">
                  <c:v>12</c:v>
                </c:pt>
                <c:pt idx="8">
                  <c:v>5</c:v>
                </c:pt>
                <c:pt idx="9">
                  <c:v>5</c:v>
                </c:pt>
                <c:pt idx="10">
                  <c:v>6</c:v>
                </c:pt>
                <c:pt idx="11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861-4006-83A6-6627B0E34B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7822112"/>
        <c:axId val="677822504"/>
      </c:barChart>
      <c:catAx>
        <c:axId val="6778221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22504"/>
        <c:crosses val="autoZero"/>
        <c:auto val="1"/>
        <c:lblAlgn val="ctr"/>
        <c:lblOffset val="100"/>
        <c:noMultiLvlLbl val="0"/>
      </c:catAx>
      <c:valAx>
        <c:axId val="677822504"/>
        <c:scaling>
          <c:orientation val="minMax"/>
          <c:max val="70"/>
        </c:scaling>
        <c:delete val="1"/>
        <c:axPos val="t"/>
        <c:numFmt formatCode="General" sourceLinked="1"/>
        <c:majorTickMark val="out"/>
        <c:minorTickMark val="none"/>
        <c:tickLblPos val="nextTo"/>
        <c:crossAx val="677822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49622647292066"/>
          <c:y val="5.4062499999999901E-3"/>
          <c:w val="0.66992053564929566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Not been bullied</c:v>
                </c:pt>
              </c:strCache>
            </c:strRef>
          </c:tx>
          <c:spPr>
            <a:solidFill>
              <a:srgbClr val="0067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'Ark1'!$A$2:$A$11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Africa</c:v>
                </c:pt>
                <c:pt idx="4">
                  <c:v>Asia</c:v>
                </c:pt>
                <c:pt idx="5">
                  <c:v>EU</c:v>
                </c:pt>
                <c:pt idx="6">
                  <c:v>Other Europe</c:v>
                </c:pt>
                <c:pt idx="7">
                  <c:v>North America</c:v>
                </c:pt>
                <c:pt idx="8">
                  <c:v>South America</c:v>
                </c:pt>
              </c:strCache>
            </c:strRef>
          </c:cat>
          <c:val>
            <c:numRef>
              <c:f>'Ark1'!$B$2:$B$11</c:f>
              <c:numCache>
                <c:formatCode>0</c:formatCode>
                <c:ptCount val="9"/>
                <c:pt idx="0">
                  <c:v>91.3</c:v>
                </c:pt>
                <c:pt idx="1">
                  <c:v>88.6</c:v>
                </c:pt>
                <c:pt idx="2">
                  <c:v>93.1</c:v>
                </c:pt>
                <c:pt idx="3">
                  <c:v>72.099999999999994</c:v>
                </c:pt>
                <c:pt idx="4">
                  <c:v>87.8</c:v>
                </c:pt>
                <c:pt idx="5">
                  <c:v>97.9</c:v>
                </c:pt>
                <c:pt idx="7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4D0-4373-AF78-8BA79181E88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Only occasionally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'Ark1'!$A$2:$A$11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Africa</c:v>
                </c:pt>
                <c:pt idx="4">
                  <c:v>Asia</c:v>
                </c:pt>
                <c:pt idx="5">
                  <c:v>EU</c:v>
                </c:pt>
                <c:pt idx="6">
                  <c:v>Other Europe</c:v>
                </c:pt>
                <c:pt idx="7">
                  <c:v>North America</c:v>
                </c:pt>
                <c:pt idx="8">
                  <c:v>South America</c:v>
                </c:pt>
              </c:strCache>
            </c:strRef>
          </c:cat>
          <c:val>
            <c:numRef>
              <c:f>'Ark1'!$C$2:$C$11</c:f>
              <c:numCache>
                <c:formatCode>0</c:formatCode>
                <c:ptCount val="9"/>
                <c:pt idx="0">
                  <c:v>8.4</c:v>
                </c:pt>
                <c:pt idx="1">
                  <c:v>11.4</c:v>
                </c:pt>
                <c:pt idx="2">
                  <c:v>6.4</c:v>
                </c:pt>
                <c:pt idx="3">
                  <c:v>27.9</c:v>
                </c:pt>
                <c:pt idx="4">
                  <c:v>12.2</c:v>
                </c:pt>
                <c:pt idx="5">
                  <c:v>1.4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4D0-4373-AF78-8BA79181E88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More often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rgbClr val="AF272F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'Ark1'!$A$2:$A$11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Africa</c:v>
                </c:pt>
                <c:pt idx="4">
                  <c:v>Asia</c:v>
                </c:pt>
                <c:pt idx="5">
                  <c:v>EU</c:v>
                </c:pt>
                <c:pt idx="6">
                  <c:v>Other Europe</c:v>
                </c:pt>
                <c:pt idx="7">
                  <c:v>North America</c:v>
                </c:pt>
                <c:pt idx="8">
                  <c:v>South America</c:v>
                </c:pt>
              </c:strCache>
            </c:strRef>
          </c:cat>
          <c:val>
            <c:numRef>
              <c:f>'Ark1'!$D$2:$D$11</c:f>
              <c:numCache>
                <c:formatCode>0.0</c:formatCode>
                <c:ptCount val="9"/>
                <c:pt idx="0">
                  <c:v>0.3</c:v>
                </c:pt>
                <c:pt idx="1">
                  <c:v>0</c:v>
                </c:pt>
                <c:pt idx="2">
                  <c:v>0.5</c:v>
                </c:pt>
                <c:pt idx="3">
                  <c:v>0</c:v>
                </c:pt>
                <c:pt idx="4">
                  <c:v>0</c:v>
                </c:pt>
                <c:pt idx="5">
                  <c:v>0.7</c:v>
                </c:pt>
                <c:pt idx="7" formatCode="0.0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4D0-4373-AF78-8BA79181E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08392"/>
        <c:axId val="677818584"/>
      </c:barChart>
      <c:catAx>
        <c:axId val="677808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18584"/>
        <c:crosses val="autoZero"/>
        <c:auto val="1"/>
        <c:lblAlgn val="ctr"/>
        <c:lblOffset val="100"/>
        <c:noMultiLvlLbl val="0"/>
      </c:catAx>
      <c:valAx>
        <c:axId val="677818584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08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7019590415879E-2"/>
          <c:y val="0.91730019685039366"/>
          <c:w val="0.98377587675443467"/>
          <c:h val="6.39498031496062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49622647292066"/>
          <c:y val="5.4062499999999901E-3"/>
          <c:w val="0.66992053564929566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Not been bullied</c:v>
                </c:pt>
              </c:strCache>
            </c:strRef>
          </c:tx>
          <c:spPr>
            <a:solidFill>
              <a:srgbClr val="0067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'Ark1'!$A$2:$A$11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Africa</c:v>
                </c:pt>
                <c:pt idx="4">
                  <c:v>Asia</c:v>
                </c:pt>
                <c:pt idx="5">
                  <c:v>EU</c:v>
                </c:pt>
                <c:pt idx="6">
                  <c:v>Other Europe</c:v>
                </c:pt>
                <c:pt idx="7">
                  <c:v>North America</c:v>
                </c:pt>
                <c:pt idx="8">
                  <c:v>South America</c:v>
                </c:pt>
              </c:strCache>
            </c:strRef>
          </c:cat>
          <c:val>
            <c:numRef>
              <c:f>'Ark1'!$B$2:$B$11</c:f>
              <c:numCache>
                <c:formatCode>0</c:formatCode>
                <c:ptCount val="9"/>
                <c:pt idx="0">
                  <c:v>92.2</c:v>
                </c:pt>
                <c:pt idx="1">
                  <c:v>88.5</c:v>
                </c:pt>
                <c:pt idx="2">
                  <c:v>94.6</c:v>
                </c:pt>
                <c:pt idx="3">
                  <c:v>79.8</c:v>
                </c:pt>
                <c:pt idx="4">
                  <c:v>90.7</c:v>
                </c:pt>
                <c:pt idx="5">
                  <c:v>97</c:v>
                </c:pt>
                <c:pt idx="7">
                  <c:v>95.2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4D0-4373-AF78-8BA79181E88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Only occasionally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'Ark1'!$A$2:$A$11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Africa</c:v>
                </c:pt>
                <c:pt idx="4">
                  <c:v>Asia</c:v>
                </c:pt>
                <c:pt idx="5">
                  <c:v>EU</c:v>
                </c:pt>
                <c:pt idx="6">
                  <c:v>Other Europe</c:v>
                </c:pt>
                <c:pt idx="7">
                  <c:v>North America</c:v>
                </c:pt>
                <c:pt idx="8">
                  <c:v>South America</c:v>
                </c:pt>
              </c:strCache>
            </c:strRef>
          </c:cat>
          <c:val>
            <c:numRef>
              <c:f>'Ark1'!$C$2:$C$11</c:f>
              <c:numCache>
                <c:formatCode>0</c:formatCode>
                <c:ptCount val="9"/>
                <c:pt idx="0">
                  <c:v>7.3</c:v>
                </c:pt>
                <c:pt idx="1">
                  <c:v>10.199999999999999</c:v>
                </c:pt>
                <c:pt idx="2">
                  <c:v>5.4</c:v>
                </c:pt>
                <c:pt idx="3">
                  <c:v>17.3</c:v>
                </c:pt>
                <c:pt idx="4">
                  <c:v>9.3000000000000007</c:v>
                </c:pt>
                <c:pt idx="5">
                  <c:v>3</c:v>
                </c:pt>
                <c:pt idx="7">
                  <c:v>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4D0-4373-AF78-8BA79181E88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More often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rgbClr val="AF272F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'Ark1'!$A$2:$A$11</c:f>
              <c:strCache>
                <c:ptCount val="9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Africa</c:v>
                </c:pt>
                <c:pt idx="4">
                  <c:v>Asia</c:v>
                </c:pt>
                <c:pt idx="5">
                  <c:v>EU</c:v>
                </c:pt>
                <c:pt idx="6">
                  <c:v>Other Europe</c:v>
                </c:pt>
                <c:pt idx="7">
                  <c:v>North America</c:v>
                </c:pt>
                <c:pt idx="8">
                  <c:v>South America</c:v>
                </c:pt>
              </c:strCache>
            </c:strRef>
          </c:cat>
          <c:val>
            <c:numRef>
              <c:f>'Ark1'!$D$2:$D$11</c:f>
              <c:numCache>
                <c:formatCode>0.0</c:formatCode>
                <c:ptCount val="9"/>
                <c:pt idx="0">
                  <c:v>0.5</c:v>
                </c:pt>
                <c:pt idx="1">
                  <c:v>1.3</c:v>
                </c:pt>
                <c:pt idx="2">
                  <c:v>0</c:v>
                </c:pt>
                <c:pt idx="3">
                  <c:v>2.9</c:v>
                </c:pt>
                <c:pt idx="4">
                  <c:v>0</c:v>
                </c:pt>
                <c:pt idx="5">
                  <c:v>0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4D0-4373-AF78-8BA79181E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08784"/>
        <c:axId val="677812312"/>
      </c:barChart>
      <c:catAx>
        <c:axId val="6778087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12312"/>
        <c:crosses val="autoZero"/>
        <c:auto val="1"/>
        <c:lblAlgn val="ctr"/>
        <c:lblOffset val="100"/>
        <c:noMultiLvlLbl val="0"/>
      </c:catAx>
      <c:valAx>
        <c:axId val="677812312"/>
        <c:scaling>
          <c:orientation val="minMax"/>
          <c:max val="100"/>
          <c:min val="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08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7019590415879E-2"/>
          <c:y val="0.91730019685039366"/>
          <c:w val="0.98377587675443467"/>
          <c:h val="6.39498031496062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279290060049827"/>
          <c:y val="2.1867809018430461E-3"/>
          <c:w val="0.66876585275835643"/>
          <c:h val="0.900215762720329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'Ark1'!$A$2:$A$9</c:f>
              <c:strCache>
                <c:ptCount val="2"/>
                <c:pt idx="0">
                  <c:v>Norw. (SHoT 2018)</c:v>
                </c:pt>
                <c:pt idx="1">
                  <c:v>NMBU</c:v>
                </c:pt>
              </c:strCache>
            </c:strRef>
          </c:cat>
          <c:val>
            <c:numRef>
              <c:f>'Ark1'!$B$2:$B$9</c:f>
              <c:numCache>
                <c:formatCode>0</c:formatCode>
                <c:ptCount val="2"/>
                <c:pt idx="0">
                  <c:v>8</c:v>
                </c:pt>
                <c:pt idx="1">
                  <c:v>25.8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Monthly or less freq.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'Ark1'!$A$2:$A$9</c:f>
              <c:strCache>
                <c:ptCount val="2"/>
                <c:pt idx="0">
                  <c:v>Norw. (SHoT 2018)</c:v>
                </c:pt>
                <c:pt idx="1">
                  <c:v>NMBU</c:v>
                </c:pt>
              </c:strCache>
            </c:strRef>
          </c:cat>
          <c:val>
            <c:numRef>
              <c:f>'Ark1'!$C$2:$C$9</c:f>
              <c:numCache>
                <c:formatCode>0</c:formatCode>
                <c:ptCount val="2"/>
                <c:pt idx="0">
                  <c:v>32</c:v>
                </c:pt>
                <c:pt idx="1">
                  <c:v>28.5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2-4 times/month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'Ark1'!$A$2:$A$9</c:f>
              <c:strCache>
                <c:ptCount val="2"/>
                <c:pt idx="0">
                  <c:v>Norw. (SHoT 2018)</c:v>
                </c:pt>
                <c:pt idx="1">
                  <c:v>NMBU</c:v>
                </c:pt>
              </c:strCache>
            </c:strRef>
          </c:cat>
          <c:val>
            <c:numRef>
              <c:f>'Ark1'!$D$2:$D$9</c:f>
              <c:numCache>
                <c:formatCode>0</c:formatCode>
                <c:ptCount val="2"/>
                <c:pt idx="0">
                  <c:v>45</c:v>
                </c:pt>
                <c:pt idx="1">
                  <c:v>37.799999999999997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2-3 times/week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'Ark1'!$A$2:$A$9</c:f>
              <c:strCache>
                <c:ptCount val="2"/>
                <c:pt idx="0">
                  <c:v>Norw. (SHoT 2018)</c:v>
                </c:pt>
                <c:pt idx="1">
                  <c:v>NMBU</c:v>
                </c:pt>
              </c:strCache>
            </c:strRef>
          </c:cat>
          <c:val>
            <c:numRef>
              <c:f>'Ark1'!$E$2:$E$9</c:f>
              <c:numCache>
                <c:formatCode>0</c:formatCode>
                <c:ptCount val="2"/>
                <c:pt idx="0">
                  <c:v>14</c:v>
                </c:pt>
                <c:pt idx="1">
                  <c:v>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C3-4E59-8491-BCDA165A1370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4 times/week +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AF272F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'Ark1'!$A$2:$A$9</c:f>
              <c:strCache>
                <c:ptCount val="2"/>
                <c:pt idx="0">
                  <c:v>Norw. (SHoT 2018)</c:v>
                </c:pt>
                <c:pt idx="1">
                  <c:v>NMBU</c:v>
                </c:pt>
              </c:strCache>
            </c:strRef>
          </c:cat>
          <c:val>
            <c:numRef>
              <c:f>'Ark1'!$F$2:$F$9</c:f>
              <c:numCache>
                <c:formatCode>0.0</c:formatCode>
                <c:ptCount val="2"/>
                <c:pt idx="0">
                  <c:v>0.4</c:v>
                </c:pt>
                <c:pt idx="1">
                  <c:v>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C3-4E59-8491-BCDA165A13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13488"/>
        <c:axId val="677815448"/>
      </c:barChart>
      <c:catAx>
        <c:axId val="6778134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15448"/>
        <c:crosses val="autoZero"/>
        <c:auto val="1"/>
        <c:lblAlgn val="ctr"/>
        <c:lblOffset val="100"/>
        <c:noMultiLvlLbl val="0"/>
      </c:catAx>
      <c:valAx>
        <c:axId val="677815448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13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628952715235057E-3"/>
          <c:y val="0.89154342468750392"/>
          <c:w val="0.99269407918894137"/>
          <c:h val="9.20674052913226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279290060049827"/>
          <c:y val="2.1867809018430461E-3"/>
          <c:w val="0.66876585275835643"/>
          <c:h val="0.900215762720329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'Ark1'!$A$2:$A$13</c:f>
              <c:strCache>
                <c:ptCount val="12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</c:strCache>
            </c:strRef>
          </c:cat>
          <c:val>
            <c:numRef>
              <c:f>'Ark1'!$B$2:$B$13</c:f>
              <c:numCache>
                <c:formatCode>0</c:formatCode>
                <c:ptCount val="12"/>
                <c:pt idx="0">
                  <c:v>25.8</c:v>
                </c:pt>
                <c:pt idx="1">
                  <c:v>31.3</c:v>
                </c:pt>
                <c:pt idx="2">
                  <c:v>22.3</c:v>
                </c:pt>
                <c:pt idx="3">
                  <c:v>19.2</c:v>
                </c:pt>
                <c:pt idx="4">
                  <c:v>28.8</c:v>
                </c:pt>
                <c:pt idx="6">
                  <c:v>58.7</c:v>
                </c:pt>
                <c:pt idx="7">
                  <c:v>43.1</c:v>
                </c:pt>
                <c:pt idx="8">
                  <c:v>8.6999999999999993</c:v>
                </c:pt>
                <c:pt idx="10">
                  <c:v>12.6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Monthly or less freq.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'Ark1'!$A$2:$A$13</c:f>
              <c:strCache>
                <c:ptCount val="12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</c:strCache>
            </c:strRef>
          </c:cat>
          <c:val>
            <c:numRef>
              <c:f>'Ark1'!$C$2:$C$13</c:f>
              <c:numCache>
                <c:formatCode>0</c:formatCode>
                <c:ptCount val="12"/>
                <c:pt idx="0">
                  <c:v>28.5</c:v>
                </c:pt>
                <c:pt idx="1">
                  <c:v>25.9</c:v>
                </c:pt>
                <c:pt idx="2">
                  <c:v>30.1</c:v>
                </c:pt>
                <c:pt idx="3">
                  <c:v>22.9</c:v>
                </c:pt>
                <c:pt idx="4">
                  <c:v>30.8</c:v>
                </c:pt>
                <c:pt idx="6">
                  <c:v>29.4</c:v>
                </c:pt>
                <c:pt idx="7">
                  <c:v>37.700000000000003</c:v>
                </c:pt>
                <c:pt idx="8">
                  <c:v>25.3</c:v>
                </c:pt>
                <c:pt idx="10">
                  <c:v>12.6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2-4 times/month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'Ark1'!$A$2:$A$13</c:f>
              <c:strCache>
                <c:ptCount val="12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</c:strCache>
            </c:strRef>
          </c:cat>
          <c:val>
            <c:numRef>
              <c:f>'Ark1'!$D$2:$D$13</c:f>
              <c:numCache>
                <c:formatCode>0</c:formatCode>
                <c:ptCount val="12"/>
                <c:pt idx="0">
                  <c:v>37.799999999999997</c:v>
                </c:pt>
                <c:pt idx="1">
                  <c:v>36.4</c:v>
                </c:pt>
                <c:pt idx="2">
                  <c:v>38.700000000000003</c:v>
                </c:pt>
                <c:pt idx="3">
                  <c:v>48.8</c:v>
                </c:pt>
                <c:pt idx="4">
                  <c:v>32.9</c:v>
                </c:pt>
                <c:pt idx="6">
                  <c:v>11.9</c:v>
                </c:pt>
                <c:pt idx="7">
                  <c:v>19.100000000000001</c:v>
                </c:pt>
                <c:pt idx="8">
                  <c:v>53.7</c:v>
                </c:pt>
                <c:pt idx="10">
                  <c:v>52.8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2-3 times/week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'Ark1'!$A$2:$A$13</c:f>
              <c:strCache>
                <c:ptCount val="12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</c:strCache>
            </c:strRef>
          </c:cat>
          <c:val>
            <c:numRef>
              <c:f>'Ark1'!$E$2:$E$13</c:f>
              <c:numCache>
                <c:formatCode>0</c:formatCode>
                <c:ptCount val="12"/>
                <c:pt idx="0">
                  <c:v>7.3</c:v>
                </c:pt>
                <c:pt idx="1">
                  <c:v>5.3</c:v>
                </c:pt>
                <c:pt idx="2">
                  <c:v>8.5</c:v>
                </c:pt>
                <c:pt idx="3">
                  <c:v>9.1</c:v>
                </c:pt>
                <c:pt idx="4">
                  <c:v>6.6</c:v>
                </c:pt>
                <c:pt idx="8">
                  <c:v>11.4</c:v>
                </c:pt>
                <c:pt idx="10">
                  <c:v>18.899999999999999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C3-4E59-8491-BCDA165A1370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4 times/week +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AF272F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'Ark1'!$A$2:$A$13</c:f>
              <c:strCache>
                <c:ptCount val="12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</c:strCache>
            </c:strRef>
          </c:cat>
          <c:val>
            <c:numRef>
              <c:f>'Ark1'!$F$2:$F$13</c:f>
              <c:numCache>
                <c:formatCode>0.0</c:formatCode>
                <c:ptCount val="12"/>
                <c:pt idx="0">
                  <c:v>0.6</c:v>
                </c:pt>
                <c:pt idx="1">
                  <c:v>1.1000000000000001</c:v>
                </c:pt>
                <c:pt idx="2">
                  <c:v>0.3</c:v>
                </c:pt>
                <c:pt idx="4">
                  <c:v>0.9</c:v>
                </c:pt>
                <c:pt idx="8" formatCode="General">
                  <c:v>0.9</c:v>
                </c:pt>
                <c:pt idx="10" formatCode="General">
                  <c:v>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C3-4E59-8491-BCDA165A13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29168"/>
        <c:axId val="677824464"/>
      </c:barChart>
      <c:catAx>
        <c:axId val="6778291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24464"/>
        <c:crosses val="autoZero"/>
        <c:auto val="1"/>
        <c:lblAlgn val="ctr"/>
        <c:lblOffset val="100"/>
        <c:noMultiLvlLbl val="0"/>
      </c:catAx>
      <c:valAx>
        <c:axId val="677824464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29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81012655844265"/>
          <c:y val="0.91631863033774574"/>
          <c:w val="0.89404684790202216"/>
          <c:h val="6.72921444622049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701503034502757"/>
          <c:y val="2.1867809018430461E-3"/>
          <c:w val="0.75475771053687057"/>
          <c:h val="0.8697737242024625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Live alone</c:v>
                </c:pt>
              </c:strCache>
            </c:strRef>
          </c:tx>
          <c:spPr>
            <a:solidFill>
              <a:srgbClr val="009A8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Afrika</c:v>
                </c:pt>
                <c:pt idx="2">
                  <c:v>Asia</c:v>
                </c:pt>
                <c:pt idx="3">
                  <c:v>EU</c:v>
                </c:pt>
                <c:pt idx="4">
                  <c:v>Annet Europa</c:v>
                </c:pt>
                <c:pt idx="5">
                  <c:v>Nord-Amerika</c:v>
                </c:pt>
                <c:pt idx="6">
                  <c:v>Sør-Amerika</c:v>
                </c:pt>
                <c:pt idx="7">
                  <c:v>Utvekslingsstudent</c:v>
                </c:pt>
                <c:pt idx="8">
                  <c:v>Gradsstudent</c:v>
                </c:pt>
                <c:pt idx="9">
                  <c:v>Annet</c:v>
                </c:pt>
                <c:pt idx="10">
                  <c:v>Under 6 mnd.</c:v>
                </c:pt>
                <c:pt idx="11">
                  <c:v>6 mnd.- 2 år</c:v>
                </c:pt>
                <c:pt idx="12">
                  <c:v>3-5 år</c:v>
                </c:pt>
                <c:pt idx="13">
                  <c:v>Mer enn 5 år</c:v>
                </c:pt>
                <c:pt idx="14">
                  <c:v>Meste/Hele livet</c:v>
                </c:pt>
              </c:strCache>
            </c:strRef>
          </c:cat>
          <c:val>
            <c:numRef>
              <c:f>'Ark1'!$B$2:$B$16</c:f>
              <c:numCache>
                <c:formatCode>0</c:formatCode>
                <c:ptCount val="15"/>
                <c:pt idx="0">
                  <c:v>21</c:v>
                </c:pt>
                <c:pt idx="1">
                  <c:v>39</c:v>
                </c:pt>
                <c:pt idx="2">
                  <c:v>32</c:v>
                </c:pt>
                <c:pt idx="3">
                  <c:v>10</c:v>
                </c:pt>
                <c:pt idx="5">
                  <c:v>13</c:v>
                </c:pt>
                <c:pt idx="7">
                  <c:v>22</c:v>
                </c:pt>
                <c:pt idx="8">
                  <c:v>23</c:v>
                </c:pt>
                <c:pt idx="10">
                  <c:v>26</c:v>
                </c:pt>
                <c:pt idx="11">
                  <c:v>13</c:v>
                </c:pt>
                <c:pt idx="12">
                  <c:v>27</c:v>
                </c:pt>
                <c:pt idx="13" formatCode="General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61-4A2D-8260-6ADED3535314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With spouse/boyfriend/girlfriend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Afrika</c:v>
                </c:pt>
                <c:pt idx="2">
                  <c:v>Asia</c:v>
                </c:pt>
                <c:pt idx="3">
                  <c:v>EU</c:v>
                </c:pt>
                <c:pt idx="4">
                  <c:v>Annet Europa</c:v>
                </c:pt>
                <c:pt idx="5">
                  <c:v>Nord-Amerika</c:v>
                </c:pt>
                <c:pt idx="6">
                  <c:v>Sør-Amerika</c:v>
                </c:pt>
                <c:pt idx="7">
                  <c:v>Utvekslingsstudent</c:v>
                </c:pt>
                <c:pt idx="8">
                  <c:v>Gradsstudent</c:v>
                </c:pt>
                <c:pt idx="9">
                  <c:v>Annet</c:v>
                </c:pt>
                <c:pt idx="10">
                  <c:v>Under 6 mnd.</c:v>
                </c:pt>
                <c:pt idx="11">
                  <c:v>6 mnd.- 2 år</c:v>
                </c:pt>
                <c:pt idx="12">
                  <c:v>3-5 år</c:v>
                </c:pt>
                <c:pt idx="13">
                  <c:v>Mer enn 5 år</c:v>
                </c:pt>
                <c:pt idx="14">
                  <c:v>Meste/Hele livet</c:v>
                </c:pt>
              </c:strCache>
            </c:strRef>
          </c:cat>
          <c:val>
            <c:numRef>
              <c:f>'Ark1'!$C$2:$C$16</c:f>
              <c:numCache>
                <c:formatCode>0</c:formatCode>
                <c:ptCount val="15"/>
                <c:pt idx="0">
                  <c:v>28</c:v>
                </c:pt>
                <c:pt idx="1">
                  <c:v>22</c:v>
                </c:pt>
                <c:pt idx="2">
                  <c:v>16</c:v>
                </c:pt>
                <c:pt idx="3">
                  <c:v>29</c:v>
                </c:pt>
                <c:pt idx="5">
                  <c:v>35</c:v>
                </c:pt>
                <c:pt idx="7">
                  <c:v>6</c:v>
                </c:pt>
                <c:pt idx="8">
                  <c:v>32</c:v>
                </c:pt>
                <c:pt idx="10">
                  <c:v>11</c:v>
                </c:pt>
                <c:pt idx="11">
                  <c:v>30</c:v>
                </c:pt>
                <c:pt idx="12">
                  <c:v>46</c:v>
                </c:pt>
                <c:pt idx="13" formatCode="General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461-4A2D-8260-6ADED3535314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With my children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Afrika</c:v>
                </c:pt>
                <c:pt idx="2">
                  <c:v>Asia</c:v>
                </c:pt>
                <c:pt idx="3">
                  <c:v>EU</c:v>
                </c:pt>
                <c:pt idx="4">
                  <c:v>Annet Europa</c:v>
                </c:pt>
                <c:pt idx="5">
                  <c:v>Nord-Amerika</c:v>
                </c:pt>
                <c:pt idx="6">
                  <c:v>Sør-Amerika</c:v>
                </c:pt>
                <c:pt idx="7">
                  <c:v>Utvekslingsstudent</c:v>
                </c:pt>
                <c:pt idx="8">
                  <c:v>Gradsstudent</c:v>
                </c:pt>
                <c:pt idx="9">
                  <c:v>Annet</c:v>
                </c:pt>
                <c:pt idx="10">
                  <c:v>Under 6 mnd.</c:v>
                </c:pt>
                <c:pt idx="11">
                  <c:v>6 mnd.- 2 år</c:v>
                </c:pt>
                <c:pt idx="12">
                  <c:v>3-5 år</c:v>
                </c:pt>
                <c:pt idx="13">
                  <c:v>Mer enn 5 år</c:v>
                </c:pt>
                <c:pt idx="14">
                  <c:v>Meste/Hele livet</c:v>
                </c:pt>
              </c:strCache>
            </c:strRef>
          </c:cat>
          <c:val>
            <c:numRef>
              <c:f>'Ark1'!$D$2:$D$16</c:f>
              <c:numCache>
                <c:formatCode>0</c:formatCode>
                <c:ptCount val="15"/>
                <c:pt idx="0">
                  <c:v>7</c:v>
                </c:pt>
                <c:pt idx="1">
                  <c:v>3</c:v>
                </c:pt>
                <c:pt idx="2">
                  <c:v>10</c:v>
                </c:pt>
                <c:pt idx="3">
                  <c:v>9</c:v>
                </c:pt>
                <c:pt idx="8">
                  <c:v>8</c:v>
                </c:pt>
                <c:pt idx="10">
                  <c:v>1</c:v>
                </c:pt>
                <c:pt idx="11">
                  <c:v>4</c:v>
                </c:pt>
                <c:pt idx="12">
                  <c:v>15</c:v>
                </c:pt>
                <c:pt idx="13" formatCode="General">
                  <c:v>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461-4A2D-8260-6ADED3535314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With friends/shared apartment 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Afrika</c:v>
                </c:pt>
                <c:pt idx="2">
                  <c:v>Asia</c:v>
                </c:pt>
                <c:pt idx="3">
                  <c:v>EU</c:v>
                </c:pt>
                <c:pt idx="4">
                  <c:v>Annet Europa</c:v>
                </c:pt>
                <c:pt idx="5">
                  <c:v>Nord-Amerika</c:v>
                </c:pt>
                <c:pt idx="6">
                  <c:v>Sør-Amerika</c:v>
                </c:pt>
                <c:pt idx="7">
                  <c:v>Utvekslingsstudent</c:v>
                </c:pt>
                <c:pt idx="8">
                  <c:v>Gradsstudent</c:v>
                </c:pt>
                <c:pt idx="9">
                  <c:v>Annet</c:v>
                </c:pt>
                <c:pt idx="10">
                  <c:v>Under 6 mnd.</c:v>
                </c:pt>
                <c:pt idx="11">
                  <c:v>6 mnd.- 2 år</c:v>
                </c:pt>
                <c:pt idx="12">
                  <c:v>3-5 år</c:v>
                </c:pt>
                <c:pt idx="13">
                  <c:v>Mer enn 5 år</c:v>
                </c:pt>
                <c:pt idx="14">
                  <c:v>Meste/Hele livet</c:v>
                </c:pt>
              </c:strCache>
            </c:strRef>
          </c:cat>
          <c:val>
            <c:numRef>
              <c:f>'Ark1'!$E$2:$E$16</c:f>
              <c:numCache>
                <c:formatCode>0</c:formatCode>
                <c:ptCount val="15"/>
                <c:pt idx="0">
                  <c:v>48</c:v>
                </c:pt>
                <c:pt idx="1">
                  <c:v>47</c:v>
                </c:pt>
                <c:pt idx="2">
                  <c:v>38</c:v>
                </c:pt>
                <c:pt idx="3">
                  <c:v>59</c:v>
                </c:pt>
                <c:pt idx="5">
                  <c:v>39</c:v>
                </c:pt>
                <c:pt idx="7">
                  <c:v>68</c:v>
                </c:pt>
                <c:pt idx="8">
                  <c:v>44</c:v>
                </c:pt>
                <c:pt idx="10">
                  <c:v>63</c:v>
                </c:pt>
                <c:pt idx="11">
                  <c:v>51</c:v>
                </c:pt>
                <c:pt idx="12">
                  <c:v>25</c:v>
                </c:pt>
                <c:pt idx="13" formatCode="General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461-4A2D-8260-6ADED3535314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Afrika</c:v>
                </c:pt>
                <c:pt idx="2">
                  <c:v>Asia</c:v>
                </c:pt>
                <c:pt idx="3">
                  <c:v>EU</c:v>
                </c:pt>
                <c:pt idx="4">
                  <c:v>Annet Europa</c:v>
                </c:pt>
                <c:pt idx="5">
                  <c:v>Nord-Amerika</c:v>
                </c:pt>
                <c:pt idx="6">
                  <c:v>Sør-Amerika</c:v>
                </c:pt>
                <c:pt idx="7">
                  <c:v>Utvekslingsstudent</c:v>
                </c:pt>
                <c:pt idx="8">
                  <c:v>Gradsstudent</c:v>
                </c:pt>
                <c:pt idx="9">
                  <c:v>Annet</c:v>
                </c:pt>
                <c:pt idx="10">
                  <c:v>Under 6 mnd.</c:v>
                </c:pt>
                <c:pt idx="11">
                  <c:v>6 mnd.- 2 år</c:v>
                </c:pt>
                <c:pt idx="12">
                  <c:v>3-5 år</c:v>
                </c:pt>
                <c:pt idx="13">
                  <c:v>Mer enn 5 år</c:v>
                </c:pt>
                <c:pt idx="14">
                  <c:v>Meste/Hele livet</c:v>
                </c:pt>
              </c:strCache>
            </c:strRef>
          </c:cat>
          <c:val>
            <c:numRef>
              <c:f>'Ark1'!$F$2:$F$16</c:f>
              <c:numCache>
                <c:formatCode>General</c:formatCode>
                <c:ptCount val="15"/>
                <c:pt idx="0">
                  <c:v>6</c:v>
                </c:pt>
                <c:pt idx="1">
                  <c:v>3</c:v>
                </c:pt>
                <c:pt idx="2">
                  <c:v>12</c:v>
                </c:pt>
                <c:pt idx="3">
                  <c:v>3</c:v>
                </c:pt>
                <c:pt idx="5">
                  <c:v>19</c:v>
                </c:pt>
                <c:pt idx="7">
                  <c:v>4</c:v>
                </c:pt>
                <c:pt idx="8">
                  <c:v>7</c:v>
                </c:pt>
                <c:pt idx="10">
                  <c:v>5</c:v>
                </c:pt>
                <c:pt idx="11">
                  <c:v>9</c:v>
                </c:pt>
                <c:pt idx="12">
                  <c:v>7</c:v>
                </c:pt>
                <c:pt idx="13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461-4A2D-8260-6ADED35353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714182056"/>
        <c:axId val="714183624"/>
      </c:barChart>
      <c:catAx>
        <c:axId val="7141820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14183624"/>
        <c:crosses val="autoZero"/>
        <c:auto val="1"/>
        <c:lblAlgn val="ctr"/>
        <c:lblOffset val="100"/>
        <c:noMultiLvlLbl val="0"/>
      </c:catAx>
      <c:valAx>
        <c:axId val="714183624"/>
        <c:scaling>
          <c:orientation val="minMax"/>
          <c:max val="130"/>
          <c:min val="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714182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818270662958354E-2"/>
          <c:y val="0.89154342468750392"/>
          <c:w val="0.94785442860397806"/>
          <c:h val="0.108456575312495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279290060049827"/>
          <c:y val="2.1867809018430461E-3"/>
          <c:w val="0.66876585275835643"/>
          <c:h val="0.900215762720329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'Ark1'!$A$2:$A$10</c:f>
              <c:strCache>
                <c:ptCount val="9"/>
                <c:pt idx="0">
                  <c:v>NMBU</c:v>
                </c:pt>
                <c:pt idx="1">
                  <c:v>Poor/Not good</c:v>
                </c:pt>
                <c:pt idx="2">
                  <c:v>Good</c:v>
                </c:pt>
                <c:pt idx="3">
                  <c:v>Excellent</c:v>
                </c:pt>
                <c:pt idx="4">
                  <c:v>Few symptoms</c:v>
                </c:pt>
                <c:pt idx="5">
                  <c:v>Substantial</c:v>
                </c:pt>
                <c:pt idx="6">
                  <c:v>Major symptoms</c:v>
                </c:pt>
                <c:pt idx="7">
                  <c:v>Lonely 1</c:v>
                </c:pt>
                <c:pt idx="8">
                  <c:v>Lonely 2</c:v>
                </c:pt>
              </c:strCache>
            </c:strRef>
          </c:cat>
          <c:val>
            <c:numRef>
              <c:f>'Ark1'!$B$2:$B$10</c:f>
              <c:numCache>
                <c:formatCode>0</c:formatCode>
                <c:ptCount val="9"/>
                <c:pt idx="0">
                  <c:v>25.8</c:v>
                </c:pt>
                <c:pt idx="1">
                  <c:v>23.1</c:v>
                </c:pt>
                <c:pt idx="2">
                  <c:v>27</c:v>
                </c:pt>
                <c:pt idx="3">
                  <c:v>25.6</c:v>
                </c:pt>
                <c:pt idx="4">
                  <c:v>22.3</c:v>
                </c:pt>
                <c:pt idx="5">
                  <c:v>33.1</c:v>
                </c:pt>
                <c:pt idx="6">
                  <c:v>24.7</c:v>
                </c:pt>
                <c:pt idx="7">
                  <c:v>32.299999999999997</c:v>
                </c:pt>
                <c:pt idx="8">
                  <c:v>36.299999999999997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Monthly or less freq.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'Ark1'!$A$2:$A$10</c:f>
              <c:strCache>
                <c:ptCount val="9"/>
                <c:pt idx="0">
                  <c:v>NMBU</c:v>
                </c:pt>
                <c:pt idx="1">
                  <c:v>Poor/Not good</c:v>
                </c:pt>
                <c:pt idx="2">
                  <c:v>Good</c:v>
                </c:pt>
                <c:pt idx="3">
                  <c:v>Excellent</c:v>
                </c:pt>
                <c:pt idx="4">
                  <c:v>Few symptoms</c:v>
                </c:pt>
                <c:pt idx="5">
                  <c:v>Substantial</c:v>
                </c:pt>
                <c:pt idx="6">
                  <c:v>Major symptoms</c:v>
                </c:pt>
                <c:pt idx="7">
                  <c:v>Lonely 1</c:v>
                </c:pt>
                <c:pt idx="8">
                  <c:v>Lonely 2</c:v>
                </c:pt>
              </c:strCache>
            </c:strRef>
          </c:cat>
          <c:val>
            <c:numRef>
              <c:f>'Ark1'!$C$2:$C$10</c:f>
              <c:numCache>
                <c:formatCode>0</c:formatCode>
                <c:ptCount val="9"/>
                <c:pt idx="0">
                  <c:v>28.5</c:v>
                </c:pt>
                <c:pt idx="1">
                  <c:v>17.2</c:v>
                </c:pt>
                <c:pt idx="2">
                  <c:v>33.5</c:v>
                </c:pt>
                <c:pt idx="3">
                  <c:v>25.7</c:v>
                </c:pt>
                <c:pt idx="4">
                  <c:v>30.2</c:v>
                </c:pt>
                <c:pt idx="5">
                  <c:v>26.4</c:v>
                </c:pt>
                <c:pt idx="6">
                  <c:v>27.5</c:v>
                </c:pt>
                <c:pt idx="7">
                  <c:v>33.5</c:v>
                </c:pt>
                <c:pt idx="8">
                  <c:v>37.6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2-4 times/month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'Ark1'!$A$2:$A$10</c:f>
              <c:strCache>
                <c:ptCount val="9"/>
                <c:pt idx="0">
                  <c:v>NMBU</c:v>
                </c:pt>
                <c:pt idx="1">
                  <c:v>Poor/Not good</c:v>
                </c:pt>
                <c:pt idx="2">
                  <c:v>Good</c:v>
                </c:pt>
                <c:pt idx="3">
                  <c:v>Excellent</c:v>
                </c:pt>
                <c:pt idx="4">
                  <c:v>Few symptoms</c:v>
                </c:pt>
                <c:pt idx="5">
                  <c:v>Substantial</c:v>
                </c:pt>
                <c:pt idx="6">
                  <c:v>Major symptoms</c:v>
                </c:pt>
                <c:pt idx="7">
                  <c:v>Lonely 1</c:v>
                </c:pt>
                <c:pt idx="8">
                  <c:v>Lonely 2</c:v>
                </c:pt>
              </c:strCache>
            </c:strRef>
          </c:cat>
          <c:val>
            <c:numRef>
              <c:f>'Ark1'!$D$2:$D$10</c:f>
              <c:numCache>
                <c:formatCode>0</c:formatCode>
                <c:ptCount val="9"/>
                <c:pt idx="0">
                  <c:v>37.799999999999997</c:v>
                </c:pt>
                <c:pt idx="1">
                  <c:v>39.799999999999997</c:v>
                </c:pt>
                <c:pt idx="2">
                  <c:v>32.9</c:v>
                </c:pt>
                <c:pt idx="3">
                  <c:v>43.2</c:v>
                </c:pt>
                <c:pt idx="4">
                  <c:v>39.6</c:v>
                </c:pt>
                <c:pt idx="5">
                  <c:v>32</c:v>
                </c:pt>
                <c:pt idx="6">
                  <c:v>40.6</c:v>
                </c:pt>
                <c:pt idx="7">
                  <c:v>30.8</c:v>
                </c:pt>
                <c:pt idx="8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2-3 times/week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'Ark1'!$A$2:$A$10</c:f>
              <c:strCache>
                <c:ptCount val="9"/>
                <c:pt idx="0">
                  <c:v>NMBU</c:v>
                </c:pt>
                <c:pt idx="1">
                  <c:v>Poor/Not good</c:v>
                </c:pt>
                <c:pt idx="2">
                  <c:v>Good</c:v>
                </c:pt>
                <c:pt idx="3">
                  <c:v>Excellent</c:v>
                </c:pt>
                <c:pt idx="4">
                  <c:v>Few symptoms</c:v>
                </c:pt>
                <c:pt idx="5">
                  <c:v>Substantial</c:v>
                </c:pt>
                <c:pt idx="6">
                  <c:v>Major symptoms</c:v>
                </c:pt>
                <c:pt idx="7">
                  <c:v>Lonely 1</c:v>
                </c:pt>
                <c:pt idx="8">
                  <c:v>Lonely 2</c:v>
                </c:pt>
              </c:strCache>
            </c:strRef>
          </c:cat>
          <c:val>
            <c:numRef>
              <c:f>'Ark1'!$E$2:$E$10</c:f>
              <c:numCache>
                <c:formatCode>0</c:formatCode>
                <c:ptCount val="9"/>
                <c:pt idx="0">
                  <c:v>7.3</c:v>
                </c:pt>
                <c:pt idx="1">
                  <c:v>18.399999999999999</c:v>
                </c:pt>
                <c:pt idx="2">
                  <c:v>5.7</c:v>
                </c:pt>
                <c:pt idx="3">
                  <c:v>5.4</c:v>
                </c:pt>
                <c:pt idx="4">
                  <c:v>7.1</c:v>
                </c:pt>
                <c:pt idx="5">
                  <c:v>8.6</c:v>
                </c:pt>
                <c:pt idx="6">
                  <c:v>6.2</c:v>
                </c:pt>
                <c:pt idx="7">
                  <c:v>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C3-4E59-8491-BCDA165A1370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4 times/week +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AF272F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'Ark1'!$A$2:$A$10</c:f>
              <c:strCache>
                <c:ptCount val="9"/>
                <c:pt idx="0">
                  <c:v>NMBU</c:v>
                </c:pt>
                <c:pt idx="1">
                  <c:v>Poor/Not good</c:v>
                </c:pt>
                <c:pt idx="2">
                  <c:v>Good</c:v>
                </c:pt>
                <c:pt idx="3">
                  <c:v>Excellent</c:v>
                </c:pt>
                <c:pt idx="4">
                  <c:v>Few symptoms</c:v>
                </c:pt>
                <c:pt idx="5">
                  <c:v>Substantial</c:v>
                </c:pt>
                <c:pt idx="6">
                  <c:v>Major symptoms</c:v>
                </c:pt>
                <c:pt idx="7">
                  <c:v>Lonely 1</c:v>
                </c:pt>
                <c:pt idx="8">
                  <c:v>Lonely 2</c:v>
                </c:pt>
              </c:strCache>
            </c:strRef>
          </c:cat>
          <c:val>
            <c:numRef>
              <c:f>'Ark1'!$F$2:$F$10</c:f>
              <c:numCache>
                <c:formatCode>0.0</c:formatCode>
                <c:ptCount val="9"/>
                <c:pt idx="0">
                  <c:v>0.6</c:v>
                </c:pt>
                <c:pt idx="1">
                  <c:v>1.6</c:v>
                </c:pt>
                <c:pt idx="2">
                  <c:v>0.8</c:v>
                </c:pt>
                <c:pt idx="4">
                  <c:v>0.9</c:v>
                </c:pt>
                <c:pt idx="6">
                  <c:v>0.9</c:v>
                </c:pt>
                <c:pt idx="7">
                  <c:v>0.8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C3-4E59-8491-BCDA165A13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20544"/>
        <c:axId val="677826032"/>
      </c:barChart>
      <c:catAx>
        <c:axId val="677820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26032"/>
        <c:crosses val="autoZero"/>
        <c:auto val="1"/>
        <c:lblAlgn val="ctr"/>
        <c:lblOffset val="100"/>
        <c:noMultiLvlLbl val="0"/>
      </c:catAx>
      <c:valAx>
        <c:axId val="677826032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20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81012655844265"/>
          <c:y val="0.91631863033774574"/>
          <c:w val="0.89404684790202216"/>
          <c:h val="6.72921444622049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8129680506308"/>
          <c:y val="2.1867809018430461E-3"/>
          <c:w val="0.74520251045552377"/>
          <c:h val="0.7971891271408004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It’s not or seldom a problem for me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The amount of drinking in the student environment</c:v>
                </c:pt>
                <c:pt idx="1">
                  <c:v>The lack of non-alcoholic student events</c:v>
                </c:pt>
                <c:pt idx="2">
                  <c:v>That you don’t have the money to attend parties you wish to attend</c:v>
                </c:pt>
                <c:pt idx="3">
                  <c:v>That you are not invited to attend parties you wish to attend</c:v>
                </c:pt>
              </c:strCache>
            </c:strRef>
          </c:cat>
          <c:val>
            <c:numRef>
              <c:f>'Ark1'!$B$2:$B$5</c:f>
              <c:numCache>
                <c:formatCode>0</c:formatCode>
                <c:ptCount val="4"/>
                <c:pt idx="0">
                  <c:v>69</c:v>
                </c:pt>
                <c:pt idx="1">
                  <c:v>75</c:v>
                </c:pt>
                <c:pt idx="2">
                  <c:v>46</c:v>
                </c:pt>
                <c:pt idx="3">
                  <c:v>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It’s annoying, but not often a problem for me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The amount of drinking in the student environment</c:v>
                </c:pt>
                <c:pt idx="1">
                  <c:v>The lack of non-alcoholic student events</c:v>
                </c:pt>
                <c:pt idx="2">
                  <c:v>That you don’t have the money to attend parties you wish to attend</c:v>
                </c:pt>
                <c:pt idx="3">
                  <c:v>That you are not invited to attend parties you wish to attend</c:v>
                </c:pt>
              </c:strCache>
            </c:strRef>
          </c:cat>
          <c:val>
            <c:numRef>
              <c:f>'Ark1'!$C$2:$C$5</c:f>
              <c:numCache>
                <c:formatCode>0</c:formatCode>
                <c:ptCount val="4"/>
                <c:pt idx="0">
                  <c:v>27</c:v>
                </c:pt>
                <c:pt idx="1">
                  <c:v>17</c:v>
                </c:pt>
                <c:pt idx="2">
                  <c:v>33</c:v>
                </c:pt>
                <c:pt idx="3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It’s often a problem for me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The amount of drinking in the student environment</c:v>
                </c:pt>
                <c:pt idx="1">
                  <c:v>The lack of non-alcoholic student events</c:v>
                </c:pt>
                <c:pt idx="2">
                  <c:v>That you don’t have the money to attend parties you wish to attend</c:v>
                </c:pt>
                <c:pt idx="3">
                  <c:v>That you are not invited to attend parties you wish to attend</c:v>
                </c:pt>
              </c:strCache>
            </c:strRef>
          </c:cat>
          <c:val>
            <c:numRef>
              <c:f>'Ark1'!$D$2:$D$5</c:f>
              <c:numCache>
                <c:formatCode>0</c:formatCode>
                <c:ptCount val="4"/>
                <c:pt idx="0">
                  <c:v>4</c:v>
                </c:pt>
                <c:pt idx="1">
                  <c:v>8</c:v>
                </c:pt>
                <c:pt idx="2">
                  <c:v>21</c:v>
                </c:pt>
                <c:pt idx="3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31128"/>
        <c:axId val="677824072"/>
      </c:barChart>
      <c:catAx>
        <c:axId val="6778311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24072"/>
        <c:crosses val="autoZero"/>
        <c:auto val="1"/>
        <c:lblAlgn val="ctr"/>
        <c:lblOffset val="100"/>
        <c:noMultiLvlLbl val="0"/>
      </c:catAx>
      <c:valAx>
        <c:axId val="677824072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31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3088065544506358E-2"/>
          <c:y val="0.79817553619355619"/>
          <c:w val="0.97176890891595857"/>
          <c:h val="0.183074325960151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68440606410963"/>
          <c:y val="2.1867809018430461E-3"/>
          <c:w val="0.80199940119647728"/>
          <c:h val="0.8360984315346289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It’s not or seldom a problem for me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'Ark1'!$A$2:$A$21</c:f>
              <c:strCache>
                <c:ptCount val="20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  <c:pt idx="12">
                  <c:v>Poor/Not good</c:v>
                </c:pt>
                <c:pt idx="13">
                  <c:v>Good</c:v>
                </c:pt>
                <c:pt idx="14">
                  <c:v>Excellent</c:v>
                </c:pt>
                <c:pt idx="15">
                  <c:v>Few symptoms</c:v>
                </c:pt>
                <c:pt idx="16">
                  <c:v>Substantial</c:v>
                </c:pt>
                <c:pt idx="17">
                  <c:v>Major symptoms</c:v>
                </c:pt>
                <c:pt idx="18">
                  <c:v>Lonely 1</c:v>
                </c:pt>
                <c:pt idx="19">
                  <c:v>Lonely 2</c:v>
                </c:pt>
              </c:strCache>
            </c:strRef>
          </c:cat>
          <c:val>
            <c:numRef>
              <c:f>'Ark1'!$B$2:$B$21</c:f>
              <c:numCache>
                <c:formatCode>0</c:formatCode>
                <c:ptCount val="20"/>
                <c:pt idx="0">
                  <c:v>69</c:v>
                </c:pt>
                <c:pt idx="1">
                  <c:v>67</c:v>
                </c:pt>
                <c:pt idx="2">
                  <c:v>69</c:v>
                </c:pt>
                <c:pt idx="3">
                  <c:v>72</c:v>
                </c:pt>
                <c:pt idx="4">
                  <c:v>68</c:v>
                </c:pt>
                <c:pt idx="6">
                  <c:v>59</c:v>
                </c:pt>
                <c:pt idx="7">
                  <c:v>70</c:v>
                </c:pt>
                <c:pt idx="8">
                  <c:v>73</c:v>
                </c:pt>
                <c:pt idx="10">
                  <c:v>53</c:v>
                </c:pt>
                <c:pt idx="12">
                  <c:v>71</c:v>
                </c:pt>
                <c:pt idx="13" formatCode="General">
                  <c:v>67</c:v>
                </c:pt>
                <c:pt idx="14" formatCode="General">
                  <c:v>71</c:v>
                </c:pt>
                <c:pt idx="15" formatCode="General">
                  <c:v>79</c:v>
                </c:pt>
                <c:pt idx="16" formatCode="General">
                  <c:v>52</c:v>
                </c:pt>
                <c:pt idx="17" formatCode="General">
                  <c:v>67</c:v>
                </c:pt>
                <c:pt idx="18" formatCode="General">
                  <c:v>68</c:v>
                </c:pt>
                <c:pt idx="19" formatCode="General">
                  <c:v>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It’s annoying, but not often a problem for me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'Ark1'!$A$2:$A$21</c:f>
              <c:strCache>
                <c:ptCount val="20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  <c:pt idx="12">
                  <c:v>Poor/Not good</c:v>
                </c:pt>
                <c:pt idx="13">
                  <c:v>Good</c:v>
                </c:pt>
                <c:pt idx="14">
                  <c:v>Excellent</c:v>
                </c:pt>
                <c:pt idx="15">
                  <c:v>Few symptoms</c:v>
                </c:pt>
                <c:pt idx="16">
                  <c:v>Substantial</c:v>
                </c:pt>
                <c:pt idx="17">
                  <c:v>Major symptoms</c:v>
                </c:pt>
                <c:pt idx="18">
                  <c:v>Lonely 1</c:v>
                </c:pt>
                <c:pt idx="19">
                  <c:v>Lonely 2</c:v>
                </c:pt>
              </c:strCache>
            </c:strRef>
          </c:cat>
          <c:val>
            <c:numRef>
              <c:f>'Ark1'!$C$2:$C$21</c:f>
              <c:numCache>
                <c:formatCode>0</c:formatCode>
                <c:ptCount val="20"/>
                <c:pt idx="0">
                  <c:v>27</c:v>
                </c:pt>
                <c:pt idx="1">
                  <c:v>27</c:v>
                </c:pt>
                <c:pt idx="2">
                  <c:v>28</c:v>
                </c:pt>
                <c:pt idx="3">
                  <c:v>26</c:v>
                </c:pt>
                <c:pt idx="4">
                  <c:v>27</c:v>
                </c:pt>
                <c:pt idx="6">
                  <c:v>35</c:v>
                </c:pt>
                <c:pt idx="7">
                  <c:v>22</c:v>
                </c:pt>
                <c:pt idx="8">
                  <c:v>26</c:v>
                </c:pt>
                <c:pt idx="10">
                  <c:v>38</c:v>
                </c:pt>
                <c:pt idx="12">
                  <c:v>17</c:v>
                </c:pt>
                <c:pt idx="13" formatCode="General">
                  <c:v>30</c:v>
                </c:pt>
                <c:pt idx="14" formatCode="General">
                  <c:v>27</c:v>
                </c:pt>
                <c:pt idx="15" formatCode="General">
                  <c:v>20</c:v>
                </c:pt>
                <c:pt idx="16" formatCode="General">
                  <c:v>40</c:v>
                </c:pt>
                <c:pt idx="17" formatCode="General">
                  <c:v>27</c:v>
                </c:pt>
                <c:pt idx="18" formatCode="General">
                  <c:v>23</c:v>
                </c:pt>
                <c:pt idx="19" formatCode="General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It’s often a problem for me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'Ark1'!$A$2:$A$21</c:f>
              <c:strCache>
                <c:ptCount val="20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  <c:pt idx="12">
                  <c:v>Poor/Not good</c:v>
                </c:pt>
                <c:pt idx="13">
                  <c:v>Good</c:v>
                </c:pt>
                <c:pt idx="14">
                  <c:v>Excellent</c:v>
                </c:pt>
                <c:pt idx="15">
                  <c:v>Few symptoms</c:v>
                </c:pt>
                <c:pt idx="16">
                  <c:v>Substantial</c:v>
                </c:pt>
                <c:pt idx="17">
                  <c:v>Major symptoms</c:v>
                </c:pt>
                <c:pt idx="18">
                  <c:v>Lonely 1</c:v>
                </c:pt>
                <c:pt idx="19">
                  <c:v>Lonely 2</c:v>
                </c:pt>
              </c:strCache>
            </c:strRef>
          </c:cat>
          <c:val>
            <c:numRef>
              <c:f>'Ark1'!$D$2:$D$21</c:f>
              <c:numCache>
                <c:formatCode>0</c:formatCode>
                <c:ptCount val="20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2</c:v>
                </c:pt>
                <c:pt idx="4">
                  <c:v>5</c:v>
                </c:pt>
                <c:pt idx="6">
                  <c:v>6</c:v>
                </c:pt>
                <c:pt idx="7">
                  <c:v>8</c:v>
                </c:pt>
                <c:pt idx="8">
                  <c:v>1</c:v>
                </c:pt>
                <c:pt idx="10">
                  <c:v>9</c:v>
                </c:pt>
                <c:pt idx="12">
                  <c:v>13</c:v>
                </c:pt>
                <c:pt idx="13" formatCode="General">
                  <c:v>3</c:v>
                </c:pt>
                <c:pt idx="14" formatCode="General">
                  <c:v>2</c:v>
                </c:pt>
                <c:pt idx="15" formatCode="General">
                  <c:v>1</c:v>
                </c:pt>
                <c:pt idx="16" formatCode="General">
                  <c:v>8</c:v>
                </c:pt>
                <c:pt idx="17" formatCode="General">
                  <c:v>6</c:v>
                </c:pt>
                <c:pt idx="18" formatCode="General">
                  <c:v>9</c:v>
                </c:pt>
                <c:pt idx="19" formatCode="General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21328"/>
        <c:axId val="677822896"/>
      </c:barChart>
      <c:catAx>
        <c:axId val="6778213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22896"/>
        <c:crosses val="autoZero"/>
        <c:auto val="1"/>
        <c:lblAlgn val="ctr"/>
        <c:lblOffset val="100"/>
        <c:noMultiLvlLbl val="0"/>
      </c:catAx>
      <c:valAx>
        <c:axId val="677822896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21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823109108404151E-2"/>
          <c:y val="0.86673102094471244"/>
          <c:w val="0.97176890891595857"/>
          <c:h val="0.10557692483716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68440606410963"/>
          <c:y val="2.1867809018430461E-3"/>
          <c:w val="0.80199940119647728"/>
          <c:h val="0.8360984315346289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It’s not or seldom a problem for me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'Ark1'!$A$2:$A$21</c:f>
              <c:strCache>
                <c:ptCount val="20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  <c:pt idx="12">
                  <c:v>Poor/Not good</c:v>
                </c:pt>
                <c:pt idx="13">
                  <c:v>Good</c:v>
                </c:pt>
                <c:pt idx="14">
                  <c:v>Excellent</c:v>
                </c:pt>
                <c:pt idx="15">
                  <c:v>Few symptoms</c:v>
                </c:pt>
                <c:pt idx="16">
                  <c:v>Substantial</c:v>
                </c:pt>
                <c:pt idx="17">
                  <c:v>Major symptoms</c:v>
                </c:pt>
                <c:pt idx="18">
                  <c:v>Lonely 1</c:v>
                </c:pt>
                <c:pt idx="19">
                  <c:v>Lonely 2</c:v>
                </c:pt>
              </c:strCache>
            </c:strRef>
          </c:cat>
          <c:val>
            <c:numRef>
              <c:f>'Ark1'!$B$2:$B$21</c:f>
              <c:numCache>
                <c:formatCode>0</c:formatCode>
                <c:ptCount val="20"/>
                <c:pt idx="0">
                  <c:v>75</c:v>
                </c:pt>
                <c:pt idx="1">
                  <c:v>78</c:v>
                </c:pt>
                <c:pt idx="2">
                  <c:v>73</c:v>
                </c:pt>
                <c:pt idx="3">
                  <c:v>75</c:v>
                </c:pt>
                <c:pt idx="4">
                  <c:v>74</c:v>
                </c:pt>
                <c:pt idx="5">
                  <c:v>0</c:v>
                </c:pt>
                <c:pt idx="6">
                  <c:v>76</c:v>
                </c:pt>
                <c:pt idx="7">
                  <c:v>63</c:v>
                </c:pt>
                <c:pt idx="8">
                  <c:v>80</c:v>
                </c:pt>
                <c:pt idx="9">
                  <c:v>0</c:v>
                </c:pt>
                <c:pt idx="10">
                  <c:v>54</c:v>
                </c:pt>
                <c:pt idx="11">
                  <c:v>0</c:v>
                </c:pt>
                <c:pt idx="12">
                  <c:v>76</c:v>
                </c:pt>
                <c:pt idx="13" formatCode="General">
                  <c:v>73</c:v>
                </c:pt>
                <c:pt idx="14" formatCode="General">
                  <c:v>79</c:v>
                </c:pt>
                <c:pt idx="15" formatCode="General">
                  <c:v>81</c:v>
                </c:pt>
                <c:pt idx="16" formatCode="General">
                  <c:v>65</c:v>
                </c:pt>
                <c:pt idx="17" formatCode="General">
                  <c:v>73</c:v>
                </c:pt>
                <c:pt idx="18" formatCode="General">
                  <c:v>71</c:v>
                </c:pt>
                <c:pt idx="19" formatCode="General">
                  <c:v>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It’s annoying, but not often a problem for me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'Ark1'!$A$2:$A$21</c:f>
              <c:strCache>
                <c:ptCount val="20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  <c:pt idx="12">
                  <c:v>Poor/Not good</c:v>
                </c:pt>
                <c:pt idx="13">
                  <c:v>Good</c:v>
                </c:pt>
                <c:pt idx="14">
                  <c:v>Excellent</c:v>
                </c:pt>
                <c:pt idx="15">
                  <c:v>Few symptoms</c:v>
                </c:pt>
                <c:pt idx="16">
                  <c:v>Substantial</c:v>
                </c:pt>
                <c:pt idx="17">
                  <c:v>Major symptoms</c:v>
                </c:pt>
                <c:pt idx="18">
                  <c:v>Lonely 1</c:v>
                </c:pt>
                <c:pt idx="19">
                  <c:v>Lonely 2</c:v>
                </c:pt>
              </c:strCache>
            </c:strRef>
          </c:cat>
          <c:val>
            <c:numRef>
              <c:f>'Ark1'!$C$2:$C$21</c:f>
              <c:numCache>
                <c:formatCode>0</c:formatCode>
                <c:ptCount val="20"/>
                <c:pt idx="0">
                  <c:v>17</c:v>
                </c:pt>
                <c:pt idx="1">
                  <c:v>15</c:v>
                </c:pt>
                <c:pt idx="2">
                  <c:v>18</c:v>
                </c:pt>
                <c:pt idx="3">
                  <c:v>22</c:v>
                </c:pt>
                <c:pt idx="4">
                  <c:v>17</c:v>
                </c:pt>
                <c:pt idx="5">
                  <c:v>0</c:v>
                </c:pt>
                <c:pt idx="6">
                  <c:v>14</c:v>
                </c:pt>
                <c:pt idx="7">
                  <c:v>20</c:v>
                </c:pt>
                <c:pt idx="8">
                  <c:v>16</c:v>
                </c:pt>
                <c:pt idx="9">
                  <c:v>0</c:v>
                </c:pt>
                <c:pt idx="10">
                  <c:v>39</c:v>
                </c:pt>
                <c:pt idx="11">
                  <c:v>0</c:v>
                </c:pt>
                <c:pt idx="12">
                  <c:v>16</c:v>
                </c:pt>
                <c:pt idx="13" formatCode="General">
                  <c:v>17</c:v>
                </c:pt>
                <c:pt idx="14" formatCode="General">
                  <c:v>17</c:v>
                </c:pt>
                <c:pt idx="15" formatCode="General">
                  <c:v>14</c:v>
                </c:pt>
                <c:pt idx="16" formatCode="General">
                  <c:v>25</c:v>
                </c:pt>
                <c:pt idx="17" formatCode="General">
                  <c:v>16</c:v>
                </c:pt>
                <c:pt idx="18" formatCode="General">
                  <c:v>17</c:v>
                </c:pt>
                <c:pt idx="19" formatCode="General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It’s often a problem for me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'Ark1'!$A$2:$A$21</c:f>
              <c:strCache>
                <c:ptCount val="20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  <c:pt idx="12">
                  <c:v>Poor/Not good</c:v>
                </c:pt>
                <c:pt idx="13">
                  <c:v>Good</c:v>
                </c:pt>
                <c:pt idx="14">
                  <c:v>Excellent</c:v>
                </c:pt>
                <c:pt idx="15">
                  <c:v>Few symptoms</c:v>
                </c:pt>
                <c:pt idx="16">
                  <c:v>Substantial</c:v>
                </c:pt>
                <c:pt idx="17">
                  <c:v>Major symptoms</c:v>
                </c:pt>
                <c:pt idx="18">
                  <c:v>Lonely 1</c:v>
                </c:pt>
                <c:pt idx="19">
                  <c:v>Lonely 2</c:v>
                </c:pt>
              </c:strCache>
            </c:strRef>
          </c:cat>
          <c:val>
            <c:numRef>
              <c:f>'Ark1'!$D$2:$D$21</c:f>
              <c:numCache>
                <c:formatCode>0</c:formatCode>
                <c:ptCount val="20"/>
                <c:pt idx="0">
                  <c:v>8</c:v>
                </c:pt>
                <c:pt idx="1">
                  <c:v>7</c:v>
                </c:pt>
                <c:pt idx="2">
                  <c:v>9</c:v>
                </c:pt>
                <c:pt idx="3">
                  <c:v>3</c:v>
                </c:pt>
                <c:pt idx="4">
                  <c:v>9</c:v>
                </c:pt>
                <c:pt idx="5">
                  <c:v>0</c:v>
                </c:pt>
                <c:pt idx="6">
                  <c:v>10</c:v>
                </c:pt>
                <c:pt idx="7">
                  <c:v>17</c:v>
                </c:pt>
                <c:pt idx="8">
                  <c:v>4</c:v>
                </c:pt>
                <c:pt idx="9">
                  <c:v>0</c:v>
                </c:pt>
                <c:pt idx="10">
                  <c:v>6</c:v>
                </c:pt>
                <c:pt idx="11">
                  <c:v>0</c:v>
                </c:pt>
                <c:pt idx="12">
                  <c:v>8</c:v>
                </c:pt>
                <c:pt idx="13" formatCode="General">
                  <c:v>10</c:v>
                </c:pt>
                <c:pt idx="14" formatCode="General">
                  <c:v>4</c:v>
                </c:pt>
                <c:pt idx="15" formatCode="General">
                  <c:v>5</c:v>
                </c:pt>
                <c:pt idx="16" formatCode="General">
                  <c:v>10</c:v>
                </c:pt>
                <c:pt idx="17" formatCode="General">
                  <c:v>11</c:v>
                </c:pt>
                <c:pt idx="18" formatCode="General">
                  <c:v>12</c:v>
                </c:pt>
                <c:pt idx="19" formatCode="General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24856"/>
        <c:axId val="677825248"/>
      </c:barChart>
      <c:catAx>
        <c:axId val="6778248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25248"/>
        <c:crosses val="autoZero"/>
        <c:auto val="1"/>
        <c:lblAlgn val="ctr"/>
        <c:lblOffset val="100"/>
        <c:noMultiLvlLbl val="0"/>
      </c:catAx>
      <c:valAx>
        <c:axId val="677825248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2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823109108404151E-2"/>
          <c:y val="0.86673102094471244"/>
          <c:w val="0.97176890891595857"/>
          <c:h val="0.10557692483716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68440606410963"/>
          <c:y val="2.1867809018430461E-3"/>
          <c:w val="0.80199940119647728"/>
          <c:h val="0.8360984315346289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It’s not or seldom a problem for me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'Ark1'!$A$2:$A$21</c:f>
              <c:strCache>
                <c:ptCount val="20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  <c:pt idx="12">
                  <c:v>Poor/Not good</c:v>
                </c:pt>
                <c:pt idx="13">
                  <c:v>Good</c:v>
                </c:pt>
                <c:pt idx="14">
                  <c:v>Excellent</c:v>
                </c:pt>
                <c:pt idx="15">
                  <c:v>Few symptoms</c:v>
                </c:pt>
                <c:pt idx="16">
                  <c:v>Substantial</c:v>
                </c:pt>
                <c:pt idx="17">
                  <c:v>Major symptoms</c:v>
                </c:pt>
                <c:pt idx="18">
                  <c:v>Lonely 1</c:v>
                </c:pt>
                <c:pt idx="19">
                  <c:v>Lonely 2</c:v>
                </c:pt>
              </c:strCache>
            </c:strRef>
          </c:cat>
          <c:val>
            <c:numRef>
              <c:f>'Ark1'!$B$2:$B$21</c:f>
              <c:numCache>
                <c:formatCode>0</c:formatCode>
                <c:ptCount val="20"/>
                <c:pt idx="0">
                  <c:v>46</c:v>
                </c:pt>
                <c:pt idx="1">
                  <c:v>50</c:v>
                </c:pt>
                <c:pt idx="2">
                  <c:v>44</c:v>
                </c:pt>
                <c:pt idx="3">
                  <c:v>42</c:v>
                </c:pt>
                <c:pt idx="4">
                  <c:v>48</c:v>
                </c:pt>
                <c:pt idx="6">
                  <c:v>65</c:v>
                </c:pt>
                <c:pt idx="7">
                  <c:v>42</c:v>
                </c:pt>
                <c:pt idx="8">
                  <c:v>42</c:v>
                </c:pt>
                <c:pt idx="10">
                  <c:v>37</c:v>
                </c:pt>
                <c:pt idx="12">
                  <c:v>44</c:v>
                </c:pt>
                <c:pt idx="13" formatCode="General">
                  <c:v>41</c:v>
                </c:pt>
                <c:pt idx="14" formatCode="General">
                  <c:v>56</c:v>
                </c:pt>
                <c:pt idx="15" formatCode="General">
                  <c:v>54</c:v>
                </c:pt>
                <c:pt idx="16" formatCode="General">
                  <c:v>43</c:v>
                </c:pt>
                <c:pt idx="17" formatCode="General">
                  <c:v>35</c:v>
                </c:pt>
                <c:pt idx="18" formatCode="General">
                  <c:v>34</c:v>
                </c:pt>
                <c:pt idx="19" formatCode="General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It’s annoying, but not often a problem for me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'Ark1'!$A$2:$A$21</c:f>
              <c:strCache>
                <c:ptCount val="20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  <c:pt idx="12">
                  <c:v>Poor/Not good</c:v>
                </c:pt>
                <c:pt idx="13">
                  <c:v>Good</c:v>
                </c:pt>
                <c:pt idx="14">
                  <c:v>Excellent</c:v>
                </c:pt>
                <c:pt idx="15">
                  <c:v>Few symptoms</c:v>
                </c:pt>
                <c:pt idx="16">
                  <c:v>Substantial</c:v>
                </c:pt>
                <c:pt idx="17">
                  <c:v>Major symptoms</c:v>
                </c:pt>
                <c:pt idx="18">
                  <c:v>Lonely 1</c:v>
                </c:pt>
                <c:pt idx="19">
                  <c:v>Lonely 2</c:v>
                </c:pt>
              </c:strCache>
            </c:strRef>
          </c:cat>
          <c:val>
            <c:numRef>
              <c:f>'Ark1'!$C$2:$C$21</c:f>
              <c:numCache>
                <c:formatCode>0</c:formatCode>
                <c:ptCount val="20"/>
                <c:pt idx="0">
                  <c:v>33</c:v>
                </c:pt>
                <c:pt idx="1">
                  <c:v>27</c:v>
                </c:pt>
                <c:pt idx="2">
                  <c:v>36</c:v>
                </c:pt>
                <c:pt idx="3">
                  <c:v>39</c:v>
                </c:pt>
                <c:pt idx="4">
                  <c:v>28</c:v>
                </c:pt>
                <c:pt idx="6">
                  <c:v>22</c:v>
                </c:pt>
                <c:pt idx="7">
                  <c:v>24</c:v>
                </c:pt>
                <c:pt idx="8">
                  <c:v>41</c:v>
                </c:pt>
                <c:pt idx="10">
                  <c:v>41</c:v>
                </c:pt>
                <c:pt idx="12">
                  <c:v>43</c:v>
                </c:pt>
                <c:pt idx="13" formatCode="General">
                  <c:v>33</c:v>
                </c:pt>
                <c:pt idx="14" formatCode="General">
                  <c:v>26</c:v>
                </c:pt>
                <c:pt idx="15" formatCode="General">
                  <c:v>30</c:v>
                </c:pt>
                <c:pt idx="16" formatCode="General">
                  <c:v>35</c:v>
                </c:pt>
                <c:pt idx="17" formatCode="General">
                  <c:v>36</c:v>
                </c:pt>
                <c:pt idx="18" formatCode="General">
                  <c:v>29</c:v>
                </c:pt>
                <c:pt idx="19" formatCode="General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It’s often a problem for me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'Ark1'!$A$2:$A$21</c:f>
              <c:strCache>
                <c:ptCount val="20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  <c:pt idx="12">
                  <c:v>Poor/Not good</c:v>
                </c:pt>
                <c:pt idx="13">
                  <c:v>Good</c:v>
                </c:pt>
                <c:pt idx="14">
                  <c:v>Excellent</c:v>
                </c:pt>
                <c:pt idx="15">
                  <c:v>Few symptoms</c:v>
                </c:pt>
                <c:pt idx="16">
                  <c:v>Substantial</c:v>
                </c:pt>
                <c:pt idx="17">
                  <c:v>Major symptoms</c:v>
                </c:pt>
                <c:pt idx="18">
                  <c:v>Lonely 1</c:v>
                </c:pt>
                <c:pt idx="19">
                  <c:v>Lonely 2</c:v>
                </c:pt>
              </c:strCache>
            </c:strRef>
          </c:cat>
          <c:val>
            <c:numRef>
              <c:f>'Ark1'!$D$2:$D$21</c:f>
              <c:numCache>
                <c:formatCode>0</c:formatCode>
                <c:ptCount val="20"/>
                <c:pt idx="0">
                  <c:v>21</c:v>
                </c:pt>
                <c:pt idx="1">
                  <c:v>22</c:v>
                </c:pt>
                <c:pt idx="2">
                  <c:v>20</c:v>
                </c:pt>
                <c:pt idx="3">
                  <c:v>19</c:v>
                </c:pt>
                <c:pt idx="4">
                  <c:v>24</c:v>
                </c:pt>
                <c:pt idx="6">
                  <c:v>13</c:v>
                </c:pt>
                <c:pt idx="7">
                  <c:v>34</c:v>
                </c:pt>
                <c:pt idx="8">
                  <c:v>17</c:v>
                </c:pt>
                <c:pt idx="10">
                  <c:v>22</c:v>
                </c:pt>
                <c:pt idx="12">
                  <c:v>13</c:v>
                </c:pt>
                <c:pt idx="13" formatCode="General">
                  <c:v>26</c:v>
                </c:pt>
                <c:pt idx="14" formatCode="General">
                  <c:v>17</c:v>
                </c:pt>
                <c:pt idx="15" formatCode="General">
                  <c:v>17</c:v>
                </c:pt>
                <c:pt idx="16" formatCode="General">
                  <c:v>22</c:v>
                </c:pt>
                <c:pt idx="17" formatCode="General">
                  <c:v>29</c:v>
                </c:pt>
                <c:pt idx="18" formatCode="General">
                  <c:v>37</c:v>
                </c:pt>
                <c:pt idx="19" formatCode="General">
                  <c:v>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29560"/>
        <c:axId val="677830344"/>
      </c:barChart>
      <c:catAx>
        <c:axId val="6778295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30344"/>
        <c:crosses val="autoZero"/>
        <c:auto val="1"/>
        <c:lblAlgn val="ctr"/>
        <c:lblOffset val="100"/>
        <c:noMultiLvlLbl val="0"/>
      </c:catAx>
      <c:valAx>
        <c:axId val="677830344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29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823109108404151E-2"/>
          <c:y val="0.86673102094471244"/>
          <c:w val="0.97176890891595857"/>
          <c:h val="0.10557692483716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68440606410963"/>
          <c:y val="2.1867809018430461E-3"/>
          <c:w val="0.80199940119647728"/>
          <c:h val="0.8360984315346289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It’s not or seldom a problem for me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'Ark1'!$A$2:$A$21</c:f>
              <c:strCache>
                <c:ptCount val="20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  <c:pt idx="12">
                  <c:v>Poor/Not good</c:v>
                </c:pt>
                <c:pt idx="13">
                  <c:v>Good</c:v>
                </c:pt>
                <c:pt idx="14">
                  <c:v>Excellent</c:v>
                </c:pt>
                <c:pt idx="15">
                  <c:v>Few symptoms</c:v>
                </c:pt>
                <c:pt idx="16">
                  <c:v>Substantial</c:v>
                </c:pt>
                <c:pt idx="17">
                  <c:v>Major symptoms</c:v>
                </c:pt>
                <c:pt idx="18">
                  <c:v>Lonely 1</c:v>
                </c:pt>
                <c:pt idx="19">
                  <c:v>Lonely 2</c:v>
                </c:pt>
              </c:strCache>
            </c:strRef>
          </c:cat>
          <c:val>
            <c:numRef>
              <c:f>'Ark1'!$B$2:$B$21</c:f>
              <c:numCache>
                <c:formatCode>0</c:formatCode>
                <c:ptCount val="20"/>
                <c:pt idx="0">
                  <c:v>75</c:v>
                </c:pt>
                <c:pt idx="1">
                  <c:v>78</c:v>
                </c:pt>
                <c:pt idx="2">
                  <c:v>73</c:v>
                </c:pt>
                <c:pt idx="3">
                  <c:v>75</c:v>
                </c:pt>
                <c:pt idx="4">
                  <c:v>75</c:v>
                </c:pt>
                <c:pt idx="5">
                  <c:v>0</c:v>
                </c:pt>
                <c:pt idx="6">
                  <c:v>85</c:v>
                </c:pt>
                <c:pt idx="7">
                  <c:v>64</c:v>
                </c:pt>
                <c:pt idx="8">
                  <c:v>79</c:v>
                </c:pt>
                <c:pt idx="9">
                  <c:v>0</c:v>
                </c:pt>
                <c:pt idx="10">
                  <c:v>60</c:v>
                </c:pt>
                <c:pt idx="11">
                  <c:v>0</c:v>
                </c:pt>
                <c:pt idx="12">
                  <c:v>62</c:v>
                </c:pt>
                <c:pt idx="13" formatCode="General">
                  <c:v>77</c:v>
                </c:pt>
                <c:pt idx="14" formatCode="General">
                  <c:v>77</c:v>
                </c:pt>
                <c:pt idx="15" formatCode="General">
                  <c:v>85</c:v>
                </c:pt>
                <c:pt idx="16" formatCode="General">
                  <c:v>65</c:v>
                </c:pt>
                <c:pt idx="17" formatCode="General">
                  <c:v>66</c:v>
                </c:pt>
                <c:pt idx="18" formatCode="General">
                  <c:v>55</c:v>
                </c:pt>
                <c:pt idx="19" formatCode="General">
                  <c:v>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It’s annoying, but not often a problem for me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'Ark1'!$A$2:$A$21</c:f>
              <c:strCache>
                <c:ptCount val="20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  <c:pt idx="12">
                  <c:v>Poor/Not good</c:v>
                </c:pt>
                <c:pt idx="13">
                  <c:v>Good</c:v>
                </c:pt>
                <c:pt idx="14">
                  <c:v>Excellent</c:v>
                </c:pt>
                <c:pt idx="15">
                  <c:v>Few symptoms</c:v>
                </c:pt>
                <c:pt idx="16">
                  <c:v>Substantial</c:v>
                </c:pt>
                <c:pt idx="17">
                  <c:v>Major symptoms</c:v>
                </c:pt>
                <c:pt idx="18">
                  <c:v>Lonely 1</c:v>
                </c:pt>
                <c:pt idx="19">
                  <c:v>Lonely 2</c:v>
                </c:pt>
              </c:strCache>
            </c:strRef>
          </c:cat>
          <c:val>
            <c:numRef>
              <c:f>'Ark1'!$C$2:$C$21</c:f>
              <c:numCache>
                <c:formatCode>0</c:formatCode>
                <c:ptCount val="20"/>
                <c:pt idx="0">
                  <c:v>19</c:v>
                </c:pt>
                <c:pt idx="1">
                  <c:v>16</c:v>
                </c:pt>
                <c:pt idx="2">
                  <c:v>20</c:v>
                </c:pt>
                <c:pt idx="3">
                  <c:v>21</c:v>
                </c:pt>
                <c:pt idx="4">
                  <c:v>17</c:v>
                </c:pt>
                <c:pt idx="5">
                  <c:v>0</c:v>
                </c:pt>
                <c:pt idx="6">
                  <c:v>9</c:v>
                </c:pt>
                <c:pt idx="7">
                  <c:v>27</c:v>
                </c:pt>
                <c:pt idx="8">
                  <c:v>17</c:v>
                </c:pt>
                <c:pt idx="9">
                  <c:v>0</c:v>
                </c:pt>
                <c:pt idx="10">
                  <c:v>30</c:v>
                </c:pt>
                <c:pt idx="11">
                  <c:v>0</c:v>
                </c:pt>
                <c:pt idx="12">
                  <c:v>30</c:v>
                </c:pt>
                <c:pt idx="13" formatCode="General">
                  <c:v>18</c:v>
                </c:pt>
                <c:pt idx="14" formatCode="General">
                  <c:v>14</c:v>
                </c:pt>
                <c:pt idx="15" formatCode="General">
                  <c:v>10</c:v>
                </c:pt>
                <c:pt idx="16" formatCode="General">
                  <c:v>31</c:v>
                </c:pt>
                <c:pt idx="17" formatCode="General">
                  <c:v>22</c:v>
                </c:pt>
                <c:pt idx="18" formatCode="General">
                  <c:v>28</c:v>
                </c:pt>
                <c:pt idx="19" formatCode="General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It’s often a problem for me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'Ark1'!$A$2:$A$21</c:f>
              <c:strCache>
                <c:ptCount val="20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  <c:pt idx="12">
                  <c:v>Poor/Not good</c:v>
                </c:pt>
                <c:pt idx="13">
                  <c:v>Good</c:v>
                </c:pt>
                <c:pt idx="14">
                  <c:v>Excellent</c:v>
                </c:pt>
                <c:pt idx="15">
                  <c:v>Few symptoms</c:v>
                </c:pt>
                <c:pt idx="16">
                  <c:v>Substantial</c:v>
                </c:pt>
                <c:pt idx="17">
                  <c:v>Major symptoms</c:v>
                </c:pt>
                <c:pt idx="18">
                  <c:v>Lonely 1</c:v>
                </c:pt>
                <c:pt idx="19">
                  <c:v>Lonely 2</c:v>
                </c:pt>
              </c:strCache>
            </c:strRef>
          </c:cat>
          <c:val>
            <c:numRef>
              <c:f>'Ark1'!$D$2:$D$21</c:f>
              <c:numCache>
                <c:formatCode>0</c:formatCode>
                <c:ptCount val="20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4</c:v>
                </c:pt>
                <c:pt idx="4">
                  <c:v>7</c:v>
                </c:pt>
                <c:pt idx="5">
                  <c:v>0</c:v>
                </c:pt>
                <c:pt idx="6">
                  <c:v>6</c:v>
                </c:pt>
                <c:pt idx="7">
                  <c:v>9</c:v>
                </c:pt>
                <c:pt idx="8">
                  <c:v>5</c:v>
                </c:pt>
                <c:pt idx="9">
                  <c:v>0</c:v>
                </c:pt>
                <c:pt idx="10">
                  <c:v>9</c:v>
                </c:pt>
                <c:pt idx="11">
                  <c:v>0</c:v>
                </c:pt>
                <c:pt idx="12">
                  <c:v>8</c:v>
                </c:pt>
                <c:pt idx="13" formatCode="General">
                  <c:v>5</c:v>
                </c:pt>
                <c:pt idx="14" formatCode="General">
                  <c:v>9</c:v>
                </c:pt>
                <c:pt idx="15" formatCode="General">
                  <c:v>6</c:v>
                </c:pt>
                <c:pt idx="16" formatCode="General">
                  <c:v>4</c:v>
                </c:pt>
                <c:pt idx="17" formatCode="General">
                  <c:v>12</c:v>
                </c:pt>
                <c:pt idx="18" formatCode="General">
                  <c:v>17</c:v>
                </c:pt>
                <c:pt idx="19" formatCode="General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41320"/>
        <c:axId val="677831520"/>
      </c:barChart>
      <c:catAx>
        <c:axId val="677841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31520"/>
        <c:crosses val="autoZero"/>
        <c:auto val="1"/>
        <c:lblAlgn val="ctr"/>
        <c:lblOffset val="100"/>
        <c:noMultiLvlLbl val="0"/>
      </c:catAx>
      <c:valAx>
        <c:axId val="677831520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4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823109108404151E-2"/>
          <c:y val="0.86673102094471244"/>
          <c:w val="0.97176890891595857"/>
          <c:h val="0.10557692483716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279290060049827"/>
          <c:y val="2.1867809018430461E-3"/>
          <c:w val="0.66876585275835643"/>
          <c:h val="0.900215762720329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Aldri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use cannabis, marijuana, khat or similar drugs</c:v>
                </c:pt>
                <c:pt idx="1">
                  <c:v>use narcotics like Ecstasy, Amphetamine, Cocain etc.</c:v>
                </c:pt>
                <c:pt idx="2">
                  <c:v>misuse prescription drugs</c:v>
                </c:pt>
                <c:pt idx="3">
                  <c:v>use performance-promoting drugs (to increase concentration, energy level, calmness etc. in the study situation)</c:v>
                </c:pt>
              </c:strCache>
            </c:strRef>
          </c:cat>
          <c:val>
            <c:numRef>
              <c:f>'Ark1'!$B$2:$B$5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Monthly or less freq.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use cannabis, marijuana, khat or similar drugs</c:v>
                </c:pt>
                <c:pt idx="1">
                  <c:v>use narcotics like Ecstasy, Amphetamine, Cocain etc.</c:v>
                </c:pt>
                <c:pt idx="2">
                  <c:v>misuse prescription drugs</c:v>
                </c:pt>
                <c:pt idx="3">
                  <c:v>use performance-promoting drugs (to increase concentration, energy level, calmness etc. in the study situation)</c:v>
                </c:pt>
              </c:strCache>
            </c:strRef>
          </c:cat>
          <c:val>
            <c:numRef>
              <c:f>'Ark1'!$C$2:$C$5</c:f>
              <c:numCache>
                <c:formatCode>0</c:formatCode>
                <c:ptCount val="4"/>
                <c:pt idx="0">
                  <c:v>12</c:v>
                </c:pt>
                <c:pt idx="1">
                  <c:v>2.5</c:v>
                </c:pt>
                <c:pt idx="2">
                  <c:v>1.4</c:v>
                </c:pt>
                <c:pt idx="3">
                  <c:v>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2-4 times/month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use cannabis, marijuana, khat or similar drugs</c:v>
                </c:pt>
                <c:pt idx="1">
                  <c:v>use narcotics like Ecstasy, Amphetamine, Cocain etc.</c:v>
                </c:pt>
                <c:pt idx="2">
                  <c:v>misuse prescription drugs</c:v>
                </c:pt>
                <c:pt idx="3">
                  <c:v>use performance-promoting drugs (to increase concentration, energy level, calmness etc. in the study situation)</c:v>
                </c:pt>
              </c:strCache>
            </c:strRef>
          </c:cat>
          <c:val>
            <c:numRef>
              <c:f>'Ark1'!$D$2:$D$5</c:f>
              <c:numCache>
                <c:formatCode>0.0</c:formatCode>
                <c:ptCount val="4"/>
                <c:pt idx="0">
                  <c:v>2.9</c:v>
                </c:pt>
                <c:pt idx="1">
                  <c:v>0.5</c:v>
                </c:pt>
                <c:pt idx="2">
                  <c:v>0.5</c:v>
                </c:pt>
                <c:pt idx="3">
                  <c:v>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 times/week +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rgbClr val="AF272F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use cannabis, marijuana, khat or similar drugs</c:v>
                </c:pt>
                <c:pt idx="1">
                  <c:v>use narcotics like Ecstasy, Amphetamine, Cocain etc.</c:v>
                </c:pt>
                <c:pt idx="2">
                  <c:v>misuse prescription drugs</c:v>
                </c:pt>
                <c:pt idx="3">
                  <c:v>use performance-promoting drugs (to increase concentration, energy level, calmness etc. in the study situation)</c:v>
                </c:pt>
              </c:strCache>
            </c:strRef>
          </c:cat>
          <c:val>
            <c:numRef>
              <c:f>'Ark1'!$E$2:$E$5</c:f>
              <c:numCache>
                <c:formatCode>General</c:formatCode>
                <c:ptCount val="4"/>
                <c:pt idx="0" formatCode="0.0">
                  <c:v>0.8</c:v>
                </c:pt>
                <c:pt idx="2" formatCode="0.0">
                  <c:v>1</c:v>
                </c:pt>
                <c:pt idx="3" formatCode="0.0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C3-4E59-8491-BCDA165A13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41712"/>
        <c:axId val="677835048"/>
      </c:barChart>
      <c:catAx>
        <c:axId val="6778417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35048"/>
        <c:crosses val="autoZero"/>
        <c:auto val="1"/>
        <c:lblAlgn val="ctr"/>
        <c:lblOffset val="100"/>
        <c:noMultiLvlLbl val="0"/>
      </c:catAx>
      <c:valAx>
        <c:axId val="677835048"/>
        <c:scaling>
          <c:orientation val="minMax"/>
          <c:max val="3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41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81012655844265"/>
          <c:y val="0.91631863033774574"/>
          <c:w val="0.89404684790202216"/>
          <c:h val="6.72921444622049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9A81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0F8-4C47-9E23-848C492D6305}"/>
              </c:ext>
            </c:extLst>
          </c:dPt>
          <c:dPt>
            <c:idx val="17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0F8-4C47-9E23-848C492D6305}"/>
              </c:ext>
            </c:extLst>
          </c:dPt>
          <c:dPt>
            <c:idx val="18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0F8-4C47-9E23-848C492D63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'Ark1'!$A$2:$A$13</c:f>
              <c:strCache>
                <c:ptCount val="12"/>
                <c:pt idx="0">
                  <c:v>Academic staff at your institution at home</c:v>
                </c:pt>
                <c:pt idx="1">
                  <c:v>Administrative staff at your institution at home</c:v>
                </c:pt>
                <c:pt idx="2">
                  <c:v>Articles in magazines/newspapers</c:v>
                </c:pt>
                <c:pt idx="3">
                  <c:v>Education agent(s)</c:v>
                </c:pt>
                <c:pt idx="4">
                  <c:v>Family or friends</c:v>
                </c:pt>
                <c:pt idx="5">
                  <c:v>Norwegian embassy</c:v>
                </c:pt>
                <c:pt idx="6">
                  <c:v>Other students</c:v>
                </c:pt>
                <c:pt idx="7">
                  <c:v>Social networking sites (Facebook, Twitter, Snapchat etc.)</c:v>
                </c:pt>
                <c:pt idx="8">
                  <c:v>Student fairs in my home country</c:v>
                </c:pt>
                <c:pt idx="9">
                  <c:v>The university’s website</c:v>
                </c:pt>
                <c:pt idx="10">
                  <c:v>www.studyinnorway.com</c:v>
                </c:pt>
                <c:pt idx="11">
                  <c:v>Other</c:v>
                </c:pt>
              </c:strCache>
            </c:strRef>
          </c:cat>
          <c:val>
            <c:numRef>
              <c:f>'Ark1'!$B$2:$B$13</c:f>
              <c:numCache>
                <c:formatCode>General</c:formatCode>
                <c:ptCount val="12"/>
                <c:pt idx="0">
                  <c:v>10</c:v>
                </c:pt>
                <c:pt idx="1">
                  <c:v>6</c:v>
                </c:pt>
                <c:pt idx="2">
                  <c:v>4</c:v>
                </c:pt>
                <c:pt idx="3">
                  <c:v>4</c:v>
                </c:pt>
                <c:pt idx="4">
                  <c:v>26</c:v>
                </c:pt>
                <c:pt idx="5">
                  <c:v>3</c:v>
                </c:pt>
                <c:pt idx="6">
                  <c:v>20</c:v>
                </c:pt>
                <c:pt idx="7">
                  <c:v>9</c:v>
                </c:pt>
                <c:pt idx="8">
                  <c:v>4</c:v>
                </c:pt>
                <c:pt idx="9">
                  <c:v>70</c:v>
                </c:pt>
                <c:pt idx="10">
                  <c:v>19</c:v>
                </c:pt>
                <c:pt idx="11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0F8-4C47-9E23-848C492D63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7842104"/>
        <c:axId val="677840928"/>
      </c:barChart>
      <c:catAx>
        <c:axId val="6778421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40928"/>
        <c:crosses val="autoZero"/>
        <c:auto val="1"/>
        <c:lblAlgn val="ctr"/>
        <c:lblOffset val="100"/>
        <c:noMultiLvlLbl val="0"/>
      </c:catAx>
      <c:valAx>
        <c:axId val="677840928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677842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9A81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0F8-4C47-9E23-848C492D6305}"/>
              </c:ext>
            </c:extLst>
          </c:dPt>
          <c:dPt>
            <c:idx val="17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0F8-4C47-9E23-848C492D6305}"/>
              </c:ext>
            </c:extLst>
          </c:dPt>
          <c:dPt>
            <c:idx val="18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0F8-4C47-9E23-848C492D63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'Ark1'!$A$2:$A$9</c:f>
              <c:strCache>
                <c:ptCount val="8"/>
                <c:pt idx="0">
                  <c:v>Buddy Week</c:v>
                </c:pt>
                <c:pt idx="1">
                  <c:v>Friends</c:v>
                </c:pt>
                <c:pt idx="2">
                  <c:v>Introduction Week</c:v>
                </c:pt>
                <c:pt idx="3">
                  <c:v>Websites</c:v>
                </c:pt>
                <c:pt idx="4">
                  <c:v>Study advicers</c:v>
                </c:pt>
                <c:pt idx="5">
                  <c:v>Academic staff</c:v>
                </c:pt>
                <c:pt idx="6">
                  <c:v>SiÅs/SiO</c:v>
                </c:pt>
                <c:pt idx="7">
                  <c:v>Other</c:v>
                </c:pt>
              </c:strCache>
            </c:strRef>
          </c:cat>
          <c:val>
            <c:numRef>
              <c:f>'Ark1'!$B$2:$B$9</c:f>
              <c:numCache>
                <c:formatCode>General</c:formatCode>
                <c:ptCount val="8"/>
                <c:pt idx="0">
                  <c:v>16</c:v>
                </c:pt>
                <c:pt idx="1">
                  <c:v>46</c:v>
                </c:pt>
                <c:pt idx="2">
                  <c:v>58</c:v>
                </c:pt>
                <c:pt idx="3">
                  <c:v>42</c:v>
                </c:pt>
                <c:pt idx="4">
                  <c:v>28</c:v>
                </c:pt>
                <c:pt idx="5">
                  <c:v>18</c:v>
                </c:pt>
                <c:pt idx="6">
                  <c:v>38</c:v>
                </c:pt>
                <c:pt idx="7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0F8-4C47-9E23-848C492D63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7839752"/>
        <c:axId val="677838576"/>
      </c:barChart>
      <c:catAx>
        <c:axId val="677839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38576"/>
        <c:crosses val="autoZero"/>
        <c:auto val="1"/>
        <c:lblAlgn val="ctr"/>
        <c:lblOffset val="100"/>
        <c:noMultiLvlLbl val="0"/>
      </c:catAx>
      <c:valAx>
        <c:axId val="677838576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677839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9A81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0F8-4C47-9E23-848C492D6305}"/>
              </c:ext>
            </c:extLst>
          </c:dPt>
          <c:dPt>
            <c:idx val="17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0F8-4C47-9E23-848C492D6305}"/>
              </c:ext>
            </c:extLst>
          </c:dPt>
          <c:dPt>
            <c:idx val="18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0F8-4C47-9E23-848C492D63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</c:strCache>
            </c:strRef>
          </c:cat>
          <c:val>
            <c:numRef>
              <c:f>'Ark1'!$B$2:$B$8</c:f>
              <c:numCache>
                <c:formatCode>General</c:formatCode>
                <c:ptCount val="7"/>
                <c:pt idx="0">
                  <c:v>79</c:v>
                </c:pt>
                <c:pt idx="1">
                  <c:v>85</c:v>
                </c:pt>
                <c:pt idx="2">
                  <c:v>76</c:v>
                </c:pt>
                <c:pt idx="3">
                  <c:v>79</c:v>
                </c:pt>
                <c:pt idx="5">
                  <c:v>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0F8-4C47-9E23-848C492D63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7910312"/>
        <c:axId val="677911488"/>
      </c:barChart>
      <c:catAx>
        <c:axId val="6779103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911488"/>
        <c:crosses val="autoZero"/>
        <c:auto val="1"/>
        <c:lblAlgn val="ctr"/>
        <c:lblOffset val="100"/>
        <c:noMultiLvlLbl val="0"/>
      </c:catAx>
      <c:valAx>
        <c:axId val="677911488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677910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8129680506308"/>
          <c:y val="2.1867809018430461E-3"/>
          <c:w val="0.74520251045552377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'Ark1'!$A$2:$A$9</c:f>
              <c:strCache>
                <c:ptCount val="2"/>
                <c:pt idx="0">
                  <c:v>Norw. (SHoT 18)</c:v>
                </c:pt>
                <c:pt idx="1">
                  <c:v>NMBU</c:v>
                </c:pt>
              </c:strCache>
            </c:strRef>
          </c:cat>
          <c:val>
            <c:numRef>
              <c:f>'Ark1'!$B$2:$B$9</c:f>
              <c:numCache>
                <c:formatCode>0</c:formatCode>
                <c:ptCount val="2"/>
                <c:pt idx="0">
                  <c:v>1</c:v>
                </c:pt>
                <c:pt idx="1">
                  <c:v>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Not good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'Ark1'!$A$2:$A$9</c:f>
              <c:strCache>
                <c:ptCount val="2"/>
                <c:pt idx="0">
                  <c:v>Norw. (SHoT 18)</c:v>
                </c:pt>
                <c:pt idx="1">
                  <c:v>NMBU</c:v>
                </c:pt>
              </c:strCache>
            </c:strRef>
          </c:cat>
          <c:val>
            <c:numRef>
              <c:f>'Ark1'!$C$2:$C$9</c:f>
              <c:numCache>
                <c:formatCode>0</c:formatCode>
                <c:ptCount val="2"/>
                <c:pt idx="0">
                  <c:v>15</c:v>
                </c:pt>
                <c:pt idx="1">
                  <c:v>11.1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'Ark1'!$A$2:$A$9</c:f>
              <c:strCache>
                <c:ptCount val="2"/>
                <c:pt idx="0">
                  <c:v>Norw. (SHoT 18)</c:v>
                </c:pt>
                <c:pt idx="1">
                  <c:v>NMBU</c:v>
                </c:pt>
              </c:strCache>
            </c:strRef>
          </c:cat>
          <c:val>
            <c:numRef>
              <c:f>'Ark1'!$D$2:$D$9</c:f>
              <c:numCache>
                <c:formatCode>0</c:formatCode>
                <c:ptCount val="2"/>
                <c:pt idx="0">
                  <c:v>50</c:v>
                </c:pt>
                <c:pt idx="1">
                  <c:v>54.9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rgbClr val="0067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'Ark1'!$A$2:$A$9</c:f>
              <c:strCache>
                <c:ptCount val="2"/>
                <c:pt idx="0">
                  <c:v>Norw. (SHoT 18)</c:v>
                </c:pt>
                <c:pt idx="1">
                  <c:v>NMBU</c:v>
                </c:pt>
              </c:strCache>
            </c:strRef>
          </c:cat>
          <c:val>
            <c:numRef>
              <c:f>'Ark1'!$E$2:$E$9</c:f>
              <c:numCache>
                <c:formatCode>0</c:formatCode>
                <c:ptCount val="2"/>
                <c:pt idx="0">
                  <c:v>34</c:v>
                </c:pt>
                <c:pt idx="1">
                  <c:v>31.6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A9A-4E1B-A75F-3A09D625C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97376"/>
        <c:axId val="677896200"/>
      </c:barChart>
      <c:catAx>
        <c:axId val="6778973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96200"/>
        <c:crosses val="autoZero"/>
        <c:auto val="1"/>
        <c:lblAlgn val="ctr"/>
        <c:lblOffset val="100"/>
        <c:noMultiLvlLbl val="0"/>
      </c:catAx>
      <c:valAx>
        <c:axId val="677896200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97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5"/>
          <c:y val="0.91730019685039366"/>
          <c:w val="0.81034612860892385"/>
          <c:h val="6.39498031496062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078468463821483"/>
          <c:y val="3.3117795042334829E-2"/>
          <c:w val="0.63871449799228652"/>
          <c:h val="0.9337644099153303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Main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rgbClr val="0087B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0F8-4C47-9E23-848C492D6305}"/>
              </c:ext>
            </c:extLst>
          </c:dPt>
          <c:dPt>
            <c:idx val="17"/>
            <c:invertIfNegative val="0"/>
            <c:bubble3D val="0"/>
            <c:spPr>
              <a:solidFill>
                <a:srgbClr val="0087B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0F8-4C47-9E23-848C492D6305}"/>
              </c:ext>
            </c:extLst>
          </c:dPt>
          <c:dPt>
            <c:idx val="18"/>
            <c:invertIfNegative val="0"/>
            <c:bubble3D val="0"/>
            <c:spPr>
              <a:solidFill>
                <a:srgbClr val="0087B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0F8-4C47-9E23-848C492D63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'Ark1'!$A$2:$A$7</c:f>
              <c:strCache>
                <c:ptCount val="6"/>
                <c:pt idx="0">
                  <c:v>Non-norw. scholarship/loans </c:v>
                </c:pt>
                <c:pt idx="1">
                  <c:v>Norw. scholarship/loans</c:v>
                </c:pt>
                <c:pt idx="2">
                  <c:v>Erasmus/funding from EU</c:v>
                </c:pt>
                <c:pt idx="3">
                  <c:v>Other scholarships</c:v>
                </c:pt>
                <c:pt idx="4">
                  <c:v>Employment during study</c:v>
                </c:pt>
                <c:pt idx="5">
                  <c:v>Personal/family resources</c:v>
                </c:pt>
              </c:strCache>
            </c:strRef>
          </c:cat>
          <c:val>
            <c:numRef>
              <c:f>'Ark1'!$B$2:$B$7</c:f>
              <c:numCache>
                <c:formatCode>0</c:formatCode>
                <c:ptCount val="6"/>
                <c:pt idx="0">
                  <c:v>10.6</c:v>
                </c:pt>
                <c:pt idx="1">
                  <c:v>9.8000000000000007</c:v>
                </c:pt>
                <c:pt idx="2">
                  <c:v>9</c:v>
                </c:pt>
                <c:pt idx="3">
                  <c:v>2.2000000000000002</c:v>
                </c:pt>
                <c:pt idx="4">
                  <c:v>29.4</c:v>
                </c:pt>
                <c:pt idx="5">
                  <c:v>38.9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0F8-4C47-9E23-848C492D6305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00386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'Ark1'!$A$2:$A$7</c:f>
              <c:strCache>
                <c:ptCount val="6"/>
                <c:pt idx="0">
                  <c:v>Non-norw. scholarship/loans </c:v>
                </c:pt>
                <c:pt idx="1">
                  <c:v>Norw. scholarship/loans</c:v>
                </c:pt>
                <c:pt idx="2">
                  <c:v>Erasmus/funding from EU</c:v>
                </c:pt>
                <c:pt idx="3">
                  <c:v>Other scholarships</c:v>
                </c:pt>
                <c:pt idx="4">
                  <c:v>Employment during study</c:v>
                </c:pt>
                <c:pt idx="5">
                  <c:v>Personal/family resources</c:v>
                </c:pt>
              </c:strCache>
            </c:strRef>
          </c:cat>
          <c:val>
            <c:numRef>
              <c:f>'Ark1'!$C$2:$C$7</c:f>
              <c:numCache>
                <c:formatCode>0</c:formatCode>
                <c:ptCount val="6"/>
                <c:pt idx="0">
                  <c:v>5.4</c:v>
                </c:pt>
                <c:pt idx="1">
                  <c:v>5.1999999999999993</c:v>
                </c:pt>
                <c:pt idx="2">
                  <c:v>10</c:v>
                </c:pt>
                <c:pt idx="3">
                  <c:v>0.79999999999999982</c:v>
                </c:pt>
                <c:pt idx="4">
                  <c:v>25.6</c:v>
                </c:pt>
                <c:pt idx="5">
                  <c:v>34.1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2CF-4C61-8580-722BBB4C4291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Total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87B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'Ark1'!$A$2:$A$7</c:f>
              <c:strCache>
                <c:ptCount val="6"/>
                <c:pt idx="0">
                  <c:v>Non-norw. scholarship/loans </c:v>
                </c:pt>
                <c:pt idx="1">
                  <c:v>Norw. scholarship/loans</c:v>
                </c:pt>
                <c:pt idx="2">
                  <c:v>Erasmus/funding from EU</c:v>
                </c:pt>
                <c:pt idx="3">
                  <c:v>Other scholarships</c:v>
                </c:pt>
                <c:pt idx="4">
                  <c:v>Employment during study</c:v>
                </c:pt>
                <c:pt idx="5">
                  <c:v>Personal/family resources</c:v>
                </c:pt>
              </c:strCache>
            </c:strRef>
          </c:cat>
          <c:val>
            <c:numRef>
              <c:f>'Ark1'!$D$2:$D$7</c:f>
              <c:numCache>
                <c:formatCode>0</c:formatCode>
                <c:ptCount val="6"/>
                <c:pt idx="0">
                  <c:v>16</c:v>
                </c:pt>
                <c:pt idx="1">
                  <c:v>15</c:v>
                </c:pt>
                <c:pt idx="2">
                  <c:v>19</c:v>
                </c:pt>
                <c:pt idx="3">
                  <c:v>3</c:v>
                </c:pt>
                <c:pt idx="4">
                  <c:v>55</c:v>
                </c:pt>
                <c:pt idx="5">
                  <c:v>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2CF-4C61-8580-722BBB4C42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38184"/>
        <c:axId val="677834264"/>
      </c:barChart>
      <c:catAx>
        <c:axId val="677838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34264"/>
        <c:crosses val="autoZero"/>
        <c:auto val="1"/>
        <c:lblAlgn val="ctr"/>
        <c:lblOffset val="100"/>
        <c:noMultiLvlLbl val="0"/>
      </c:catAx>
      <c:valAx>
        <c:axId val="677834264"/>
        <c:scaling>
          <c:orientation val="minMax"/>
          <c:max val="10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677838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87B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</c:legendEntry>
      <c:layout>
        <c:manualLayout>
          <c:xMode val="edge"/>
          <c:yMode val="edge"/>
          <c:x val="0.68400237275223386"/>
          <c:y val="0.11253412531565028"/>
          <c:w val="0.173862874363166"/>
          <c:h val="0.184832855887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8129680506308"/>
          <c:y val="2.1867809018430461E-3"/>
          <c:w val="0.74520251045552377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Yes, regularly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South-Amerika</c:v>
                </c:pt>
              </c:strCache>
            </c:strRef>
          </c:cat>
          <c:val>
            <c:numRef>
              <c:f>'Ark1'!$B$2:$B$5</c:f>
              <c:numCache>
                <c:formatCode>0</c:formatCode>
                <c:ptCount val="4"/>
                <c:pt idx="0">
                  <c:v>17</c:v>
                </c:pt>
                <c:pt idx="1">
                  <c:v>27</c:v>
                </c:pt>
                <c:pt idx="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EC-4AD9-92D4-DDDA8805E292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Yes, occasionally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South-Amerika</c:v>
                </c:pt>
              </c:strCache>
            </c:strRef>
          </c:cat>
          <c:val>
            <c:numRef>
              <c:f>'Ark1'!$C$2:$C$5</c:f>
              <c:numCache>
                <c:formatCode>0</c:formatCode>
                <c:ptCount val="4"/>
                <c:pt idx="0">
                  <c:v>42</c:v>
                </c:pt>
                <c:pt idx="1">
                  <c:v>49</c:v>
                </c:pt>
                <c:pt idx="2">
                  <c:v>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BEC-4AD9-92D4-DDDA8805E292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South-Amerika</c:v>
                </c:pt>
              </c:strCache>
            </c:strRef>
          </c:cat>
          <c:val>
            <c:numRef>
              <c:f>'Ark1'!$D$2:$D$5</c:f>
              <c:numCache>
                <c:formatCode>0</c:formatCode>
                <c:ptCount val="4"/>
                <c:pt idx="0">
                  <c:v>40</c:v>
                </c:pt>
                <c:pt idx="1">
                  <c:v>24</c:v>
                </c:pt>
                <c:pt idx="2">
                  <c:v>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BEC-4AD9-92D4-DDDA8805E2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35832"/>
        <c:axId val="677836224"/>
      </c:barChart>
      <c:catAx>
        <c:axId val="6778358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36224"/>
        <c:crosses val="autoZero"/>
        <c:auto val="1"/>
        <c:lblAlgn val="ctr"/>
        <c:lblOffset val="100"/>
        <c:noMultiLvlLbl val="0"/>
      </c:catAx>
      <c:valAx>
        <c:axId val="677836224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35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5"/>
          <c:y val="0.91730019685039366"/>
          <c:w val="0.81249988231062842"/>
          <c:h val="6.58853306447707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91958520616354"/>
          <c:y val="0.26649036510477758"/>
          <c:w val="0.86776422205442338"/>
          <c:h val="0.6768894815158367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To a very small extent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NMBU</c:v>
                </c:pt>
              </c:strCache>
            </c:strRef>
          </c:cat>
          <c:val>
            <c:numRef>
              <c:f>'Ark1'!$B$2</c:f>
              <c:numCache>
                <c:formatCode>0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1E-434B-8E37-7FDDA284136D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NMBU</c:v>
                </c:pt>
              </c:strCache>
            </c:strRef>
          </c:cat>
          <c:val>
            <c:numRef>
              <c:f>'Ark1'!$C$2</c:f>
              <c:numCache>
                <c:formatCode>0</c:formatCode>
                <c:ptCount val="1"/>
                <c:pt idx="0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A1E-434B-8E37-7FDDA284136D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NMBU</c:v>
                </c:pt>
              </c:strCache>
            </c:strRef>
          </c:cat>
          <c:val>
            <c:numRef>
              <c:f>'Ark1'!$D$2</c:f>
              <c:numCache>
                <c:formatCode>0</c:formatCode>
                <c:ptCount val="1"/>
                <c:pt idx="0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A1E-434B-8E37-7FDDA284136D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NMBU</c:v>
                </c:pt>
              </c:strCache>
            </c:strRef>
          </c:cat>
          <c:val>
            <c:numRef>
              <c:f>'Ark1'!$E$2</c:f>
              <c:numCache>
                <c:formatCode>0</c:formatCode>
                <c:ptCount val="1"/>
                <c:pt idx="0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A1E-434B-8E37-7FDDA284136D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NMBU</c:v>
                </c:pt>
              </c:strCache>
            </c:strRef>
          </c:cat>
          <c:val>
            <c:numRef>
              <c:f>'Ark1'!$F$2</c:f>
              <c:numCache>
                <c:formatCode>0</c:formatCode>
                <c:ptCount val="1"/>
                <c:pt idx="0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A1E-434B-8E37-7FDDA284136D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To a very large extent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NMBU</c:v>
                </c:pt>
              </c:strCache>
            </c:strRef>
          </c:cat>
          <c:val>
            <c:numRef>
              <c:f>'Ark1'!$G$2</c:f>
              <c:numCache>
                <c:formatCode>0</c:formatCode>
                <c:ptCount val="1"/>
                <c:pt idx="0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A1E-434B-8E37-7FDDA284136D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NMBU</c:v>
                </c:pt>
              </c:strCache>
            </c:strRef>
          </c:cat>
          <c:val>
            <c:numRef>
              <c:f>'Ark1'!$H$2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43-431E-B986-1831B657C0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34656"/>
        <c:axId val="677837400"/>
      </c:barChart>
      <c:catAx>
        <c:axId val="6778346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37400"/>
        <c:crosses val="autoZero"/>
        <c:auto val="1"/>
        <c:lblAlgn val="ctr"/>
        <c:lblOffset val="100"/>
        <c:noMultiLvlLbl val="0"/>
      </c:catAx>
      <c:valAx>
        <c:axId val="677837400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34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120135427513704E-2"/>
          <c:y val="4.8873884922351465E-2"/>
          <c:w val="0.98587986457248633"/>
          <c:h val="0.352878130430452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9A81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0F8-4C47-9E23-848C492D6305}"/>
              </c:ext>
            </c:extLst>
          </c:dPt>
          <c:dPt>
            <c:idx val="17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0F8-4C47-9E23-848C492D6305}"/>
              </c:ext>
            </c:extLst>
          </c:dPt>
          <c:dPt>
            <c:idx val="18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0F8-4C47-9E23-848C492D63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</c:strCache>
            </c:strRef>
          </c:cat>
          <c:val>
            <c:numRef>
              <c:f>'Ark1'!$B$2:$B$8</c:f>
              <c:numCache>
                <c:formatCode>General</c:formatCode>
                <c:ptCount val="7"/>
                <c:pt idx="0">
                  <c:v>61</c:v>
                </c:pt>
                <c:pt idx="1">
                  <c:v>58</c:v>
                </c:pt>
                <c:pt idx="2">
                  <c:v>57</c:v>
                </c:pt>
                <c:pt idx="3">
                  <c:v>66</c:v>
                </c:pt>
                <c:pt idx="5">
                  <c:v>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0F8-4C47-9E23-848C492D63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7839360"/>
        <c:axId val="677847984"/>
      </c:barChart>
      <c:catAx>
        <c:axId val="6778393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47984"/>
        <c:crosses val="autoZero"/>
        <c:auto val="1"/>
        <c:lblAlgn val="ctr"/>
        <c:lblOffset val="100"/>
        <c:noMultiLvlLbl val="0"/>
      </c:catAx>
      <c:valAx>
        <c:axId val="677847984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67783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8129680506308"/>
          <c:y val="2.1867809018430461E-3"/>
          <c:w val="0.74520251045552377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Very dissatisfied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Quality of teaching </c:v>
                </c:pt>
                <c:pt idx="1">
                  <c:v>Access to lecturers</c:v>
                </c:pt>
                <c:pt idx="2">
                  <c:v>Access to advicors</c:v>
                </c:pt>
                <c:pt idx="3">
                  <c:v>Inclusion student environment</c:v>
                </c:pt>
                <c:pt idx="4">
                  <c:v>Inclusion faculty/program</c:v>
                </c:pt>
                <c:pt idx="5">
                  <c:v>Obtaining friends - int.</c:v>
                </c:pt>
                <c:pt idx="6">
                  <c:v>Obtaining friends - Norw.</c:v>
                </c:pt>
                <c:pt idx="7">
                  <c:v>Obtaining part time job</c:v>
                </c:pt>
                <c:pt idx="8">
                  <c:v>Health services</c:v>
                </c:pt>
                <c:pt idx="9">
                  <c:v>Housing situation</c:v>
                </c:pt>
                <c:pt idx="10">
                  <c:v>Coping economically</c:v>
                </c:pt>
                <c:pt idx="11">
                  <c:v>Premises and equipment</c:v>
                </c:pt>
                <c:pt idx="12">
                  <c:v>Career prospects</c:v>
                </c:pt>
              </c:strCache>
            </c:strRef>
          </c:cat>
          <c:val>
            <c:numRef>
              <c:f>'Ark1'!$B$2:$B$14</c:f>
              <c:numCache>
                <c:formatCode>General</c:formatCode>
                <c:ptCount val="13"/>
                <c:pt idx="0" formatCode="0">
                  <c:v>1</c:v>
                </c:pt>
                <c:pt idx="2" formatCode="0">
                  <c:v>1</c:v>
                </c:pt>
                <c:pt idx="3" formatCode="0">
                  <c:v>3</c:v>
                </c:pt>
                <c:pt idx="4" formatCode="0">
                  <c:v>5</c:v>
                </c:pt>
                <c:pt idx="5" formatCode="0">
                  <c:v>2</c:v>
                </c:pt>
                <c:pt idx="6" formatCode="0">
                  <c:v>15</c:v>
                </c:pt>
                <c:pt idx="7" formatCode="0">
                  <c:v>10</c:v>
                </c:pt>
                <c:pt idx="8" formatCode="0">
                  <c:v>6</c:v>
                </c:pt>
                <c:pt idx="9" formatCode="0">
                  <c:v>4</c:v>
                </c:pt>
                <c:pt idx="10" formatCode="0">
                  <c:v>4</c:v>
                </c:pt>
                <c:pt idx="11" formatCode="0">
                  <c:v>2</c:v>
                </c:pt>
                <c:pt idx="12" formatCode="0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Quality of teaching </c:v>
                </c:pt>
                <c:pt idx="1">
                  <c:v>Access to lecturers</c:v>
                </c:pt>
                <c:pt idx="2">
                  <c:v>Access to advicors</c:v>
                </c:pt>
                <c:pt idx="3">
                  <c:v>Inclusion student environment</c:v>
                </c:pt>
                <c:pt idx="4">
                  <c:v>Inclusion faculty/program</c:v>
                </c:pt>
                <c:pt idx="5">
                  <c:v>Obtaining friends - int.</c:v>
                </c:pt>
                <c:pt idx="6">
                  <c:v>Obtaining friends - Norw.</c:v>
                </c:pt>
                <c:pt idx="7">
                  <c:v>Obtaining part time job</c:v>
                </c:pt>
                <c:pt idx="8">
                  <c:v>Health services</c:v>
                </c:pt>
                <c:pt idx="9">
                  <c:v>Housing situation</c:v>
                </c:pt>
                <c:pt idx="10">
                  <c:v>Coping economically</c:v>
                </c:pt>
                <c:pt idx="11">
                  <c:v>Premises and equipment</c:v>
                </c:pt>
                <c:pt idx="12">
                  <c:v>Career prospects</c:v>
                </c:pt>
              </c:strCache>
            </c:strRef>
          </c:cat>
          <c:val>
            <c:numRef>
              <c:f>'Ark1'!$C$2:$C$14</c:f>
              <c:numCache>
                <c:formatCode>0</c:formatCode>
                <c:ptCount val="13"/>
                <c:pt idx="0">
                  <c:v>4</c:v>
                </c:pt>
                <c:pt idx="1">
                  <c:v>3</c:v>
                </c:pt>
                <c:pt idx="2">
                  <c:v>5</c:v>
                </c:pt>
                <c:pt idx="3">
                  <c:v>8</c:v>
                </c:pt>
                <c:pt idx="4">
                  <c:v>12</c:v>
                </c:pt>
                <c:pt idx="5">
                  <c:v>4</c:v>
                </c:pt>
                <c:pt idx="6">
                  <c:v>20</c:v>
                </c:pt>
                <c:pt idx="7">
                  <c:v>12</c:v>
                </c:pt>
                <c:pt idx="8">
                  <c:v>8</c:v>
                </c:pt>
                <c:pt idx="9">
                  <c:v>10</c:v>
                </c:pt>
                <c:pt idx="10">
                  <c:v>16</c:v>
                </c:pt>
                <c:pt idx="11">
                  <c:v>4</c:v>
                </c:pt>
                <c:pt idx="12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Quality of teaching </c:v>
                </c:pt>
                <c:pt idx="1">
                  <c:v>Access to lecturers</c:v>
                </c:pt>
                <c:pt idx="2">
                  <c:v>Access to advicors</c:v>
                </c:pt>
                <c:pt idx="3">
                  <c:v>Inclusion student environment</c:v>
                </c:pt>
                <c:pt idx="4">
                  <c:v>Inclusion faculty/program</c:v>
                </c:pt>
                <c:pt idx="5">
                  <c:v>Obtaining friends - int.</c:v>
                </c:pt>
                <c:pt idx="6">
                  <c:v>Obtaining friends - Norw.</c:v>
                </c:pt>
                <c:pt idx="7">
                  <c:v>Obtaining part time job</c:v>
                </c:pt>
                <c:pt idx="8">
                  <c:v>Health services</c:v>
                </c:pt>
                <c:pt idx="9">
                  <c:v>Housing situation</c:v>
                </c:pt>
                <c:pt idx="10">
                  <c:v>Coping economically</c:v>
                </c:pt>
                <c:pt idx="11">
                  <c:v>Premises and equipment</c:v>
                </c:pt>
                <c:pt idx="12">
                  <c:v>Career prospects</c:v>
                </c:pt>
              </c:strCache>
            </c:strRef>
          </c:cat>
          <c:val>
            <c:numRef>
              <c:f>'Ark1'!$D$2:$D$14</c:f>
              <c:numCache>
                <c:formatCode>0</c:formatCode>
                <c:ptCount val="13"/>
                <c:pt idx="0">
                  <c:v>13</c:v>
                </c:pt>
                <c:pt idx="1">
                  <c:v>10</c:v>
                </c:pt>
                <c:pt idx="2">
                  <c:v>12</c:v>
                </c:pt>
                <c:pt idx="3">
                  <c:v>18</c:v>
                </c:pt>
                <c:pt idx="4">
                  <c:v>15</c:v>
                </c:pt>
                <c:pt idx="5">
                  <c:v>16</c:v>
                </c:pt>
                <c:pt idx="6">
                  <c:v>21</c:v>
                </c:pt>
                <c:pt idx="7">
                  <c:v>17</c:v>
                </c:pt>
                <c:pt idx="8">
                  <c:v>6</c:v>
                </c:pt>
                <c:pt idx="9">
                  <c:v>15</c:v>
                </c:pt>
                <c:pt idx="10">
                  <c:v>24</c:v>
                </c:pt>
                <c:pt idx="11">
                  <c:v>8</c:v>
                </c:pt>
                <c:pt idx="12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Quality of teaching </c:v>
                </c:pt>
                <c:pt idx="1">
                  <c:v>Access to lecturers</c:v>
                </c:pt>
                <c:pt idx="2">
                  <c:v>Access to advicors</c:v>
                </c:pt>
                <c:pt idx="3">
                  <c:v>Inclusion student environment</c:v>
                </c:pt>
                <c:pt idx="4">
                  <c:v>Inclusion faculty/program</c:v>
                </c:pt>
                <c:pt idx="5">
                  <c:v>Obtaining friends - int.</c:v>
                </c:pt>
                <c:pt idx="6">
                  <c:v>Obtaining friends - Norw.</c:v>
                </c:pt>
                <c:pt idx="7">
                  <c:v>Obtaining part time job</c:v>
                </c:pt>
                <c:pt idx="8">
                  <c:v>Health services</c:v>
                </c:pt>
                <c:pt idx="9">
                  <c:v>Housing situation</c:v>
                </c:pt>
                <c:pt idx="10">
                  <c:v>Coping economically</c:v>
                </c:pt>
                <c:pt idx="11">
                  <c:v>Premises and equipment</c:v>
                </c:pt>
                <c:pt idx="12">
                  <c:v>Career prospects</c:v>
                </c:pt>
              </c:strCache>
            </c:strRef>
          </c:cat>
          <c:val>
            <c:numRef>
              <c:f>'Ark1'!$E$2:$E$14</c:f>
              <c:numCache>
                <c:formatCode>0</c:formatCode>
                <c:ptCount val="13"/>
                <c:pt idx="0">
                  <c:v>31</c:v>
                </c:pt>
                <c:pt idx="1">
                  <c:v>19</c:v>
                </c:pt>
                <c:pt idx="2">
                  <c:v>19</c:v>
                </c:pt>
                <c:pt idx="3">
                  <c:v>33</c:v>
                </c:pt>
                <c:pt idx="4">
                  <c:v>34</c:v>
                </c:pt>
                <c:pt idx="5">
                  <c:v>24</c:v>
                </c:pt>
                <c:pt idx="6">
                  <c:v>19</c:v>
                </c:pt>
                <c:pt idx="7">
                  <c:v>15</c:v>
                </c:pt>
                <c:pt idx="8">
                  <c:v>18</c:v>
                </c:pt>
                <c:pt idx="9">
                  <c:v>21</c:v>
                </c:pt>
                <c:pt idx="10">
                  <c:v>32</c:v>
                </c:pt>
                <c:pt idx="11">
                  <c:v>25</c:v>
                </c:pt>
                <c:pt idx="12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A9A-4E1B-A75F-3A09D625C75E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Quality of teaching </c:v>
                </c:pt>
                <c:pt idx="1">
                  <c:v>Access to lecturers</c:v>
                </c:pt>
                <c:pt idx="2">
                  <c:v>Access to advicors</c:v>
                </c:pt>
                <c:pt idx="3">
                  <c:v>Inclusion student environment</c:v>
                </c:pt>
                <c:pt idx="4">
                  <c:v>Inclusion faculty/program</c:v>
                </c:pt>
                <c:pt idx="5">
                  <c:v>Obtaining friends - int.</c:v>
                </c:pt>
                <c:pt idx="6">
                  <c:v>Obtaining friends - Norw.</c:v>
                </c:pt>
                <c:pt idx="7">
                  <c:v>Obtaining part time job</c:v>
                </c:pt>
                <c:pt idx="8">
                  <c:v>Health services</c:v>
                </c:pt>
                <c:pt idx="9">
                  <c:v>Housing situation</c:v>
                </c:pt>
                <c:pt idx="10">
                  <c:v>Coping economically</c:v>
                </c:pt>
                <c:pt idx="11">
                  <c:v>Premises and equipment</c:v>
                </c:pt>
                <c:pt idx="12">
                  <c:v>Career prospects</c:v>
                </c:pt>
              </c:strCache>
            </c:strRef>
          </c:cat>
          <c:val>
            <c:numRef>
              <c:f>'Ark1'!$F$2:$F$14</c:f>
              <c:numCache>
                <c:formatCode>General</c:formatCode>
                <c:ptCount val="13"/>
                <c:pt idx="0" formatCode="0">
                  <c:v>37</c:v>
                </c:pt>
                <c:pt idx="1">
                  <c:v>40</c:v>
                </c:pt>
                <c:pt idx="2">
                  <c:v>34</c:v>
                </c:pt>
                <c:pt idx="3">
                  <c:v>23</c:v>
                </c:pt>
                <c:pt idx="4">
                  <c:v>20</c:v>
                </c:pt>
                <c:pt idx="5">
                  <c:v>25</c:v>
                </c:pt>
                <c:pt idx="6">
                  <c:v>16</c:v>
                </c:pt>
                <c:pt idx="7">
                  <c:v>13</c:v>
                </c:pt>
                <c:pt idx="8">
                  <c:v>19</c:v>
                </c:pt>
                <c:pt idx="9">
                  <c:v>28</c:v>
                </c:pt>
                <c:pt idx="10">
                  <c:v>15</c:v>
                </c:pt>
                <c:pt idx="11">
                  <c:v>36</c:v>
                </c:pt>
                <c:pt idx="12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50-4FC9-B527-601BB6329068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Very satisfied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Quality of teaching </c:v>
                </c:pt>
                <c:pt idx="1">
                  <c:v>Access to lecturers</c:v>
                </c:pt>
                <c:pt idx="2">
                  <c:v>Access to advicors</c:v>
                </c:pt>
                <c:pt idx="3">
                  <c:v>Inclusion student environment</c:v>
                </c:pt>
                <c:pt idx="4">
                  <c:v>Inclusion faculty/program</c:v>
                </c:pt>
                <c:pt idx="5">
                  <c:v>Obtaining friends - int.</c:v>
                </c:pt>
                <c:pt idx="6">
                  <c:v>Obtaining friends - Norw.</c:v>
                </c:pt>
                <c:pt idx="7">
                  <c:v>Obtaining part time job</c:v>
                </c:pt>
                <c:pt idx="8">
                  <c:v>Health services</c:v>
                </c:pt>
                <c:pt idx="9">
                  <c:v>Housing situation</c:v>
                </c:pt>
                <c:pt idx="10">
                  <c:v>Coping economically</c:v>
                </c:pt>
                <c:pt idx="11">
                  <c:v>Premises and equipment</c:v>
                </c:pt>
                <c:pt idx="12">
                  <c:v>Career prospects</c:v>
                </c:pt>
              </c:strCache>
            </c:strRef>
          </c:cat>
          <c:val>
            <c:numRef>
              <c:f>'Ark1'!$G$2:$G$14</c:f>
              <c:numCache>
                <c:formatCode>General</c:formatCode>
                <c:ptCount val="13"/>
                <c:pt idx="0" formatCode="0">
                  <c:v>12</c:v>
                </c:pt>
                <c:pt idx="1">
                  <c:v>26</c:v>
                </c:pt>
                <c:pt idx="2">
                  <c:v>24</c:v>
                </c:pt>
                <c:pt idx="3">
                  <c:v>13</c:v>
                </c:pt>
                <c:pt idx="4">
                  <c:v>11</c:v>
                </c:pt>
                <c:pt idx="5">
                  <c:v>24</c:v>
                </c:pt>
                <c:pt idx="6">
                  <c:v>8</c:v>
                </c:pt>
                <c:pt idx="7">
                  <c:v>7</c:v>
                </c:pt>
                <c:pt idx="8">
                  <c:v>10</c:v>
                </c:pt>
                <c:pt idx="9">
                  <c:v>19</c:v>
                </c:pt>
                <c:pt idx="10">
                  <c:v>7</c:v>
                </c:pt>
                <c:pt idx="11">
                  <c:v>20</c:v>
                </c:pt>
                <c:pt idx="12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750-4FC9-B527-601BB6329068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Don’t know/Not relevant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Quality of teaching </c:v>
                </c:pt>
                <c:pt idx="1">
                  <c:v>Access to lecturers</c:v>
                </c:pt>
                <c:pt idx="2">
                  <c:v>Access to advicors</c:v>
                </c:pt>
                <c:pt idx="3">
                  <c:v>Inclusion student environment</c:v>
                </c:pt>
                <c:pt idx="4">
                  <c:v>Inclusion faculty/program</c:v>
                </c:pt>
                <c:pt idx="5">
                  <c:v>Obtaining friends - int.</c:v>
                </c:pt>
                <c:pt idx="6">
                  <c:v>Obtaining friends - Norw.</c:v>
                </c:pt>
                <c:pt idx="7">
                  <c:v>Obtaining part time job</c:v>
                </c:pt>
                <c:pt idx="8">
                  <c:v>Health services</c:v>
                </c:pt>
                <c:pt idx="9">
                  <c:v>Housing situation</c:v>
                </c:pt>
                <c:pt idx="10">
                  <c:v>Coping economically</c:v>
                </c:pt>
                <c:pt idx="11">
                  <c:v>Premises and equipment</c:v>
                </c:pt>
                <c:pt idx="12">
                  <c:v>Career prospects</c:v>
                </c:pt>
              </c:strCache>
            </c:strRef>
          </c:cat>
          <c:val>
            <c:numRef>
              <c:f>'Ark1'!$H$2:$H$14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2</c:v>
                </c:pt>
                <c:pt idx="4">
                  <c:v>3</c:v>
                </c:pt>
                <c:pt idx="5">
                  <c:v>5</c:v>
                </c:pt>
                <c:pt idx="6">
                  <c:v>1</c:v>
                </c:pt>
                <c:pt idx="7">
                  <c:v>25</c:v>
                </c:pt>
                <c:pt idx="8">
                  <c:v>32</c:v>
                </c:pt>
                <c:pt idx="9">
                  <c:v>3</c:v>
                </c:pt>
                <c:pt idx="10">
                  <c:v>2</c:v>
                </c:pt>
                <c:pt idx="11">
                  <c:v>5</c:v>
                </c:pt>
                <c:pt idx="12">
                  <c:v>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75-453E-9ED2-21997627CE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00552"/>
        <c:axId val="677847592"/>
      </c:barChart>
      <c:catAx>
        <c:axId val="6778005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47592"/>
        <c:crosses val="autoZero"/>
        <c:auto val="1"/>
        <c:lblAlgn val="ctr"/>
        <c:lblOffset val="100"/>
        <c:noMultiLvlLbl val="0"/>
      </c:catAx>
      <c:valAx>
        <c:axId val="677847592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00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098755505508808E-2"/>
          <c:y val="0.91730019685039366"/>
          <c:w val="0.97990124449449134"/>
          <c:h val="6.21239965106825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8129680506308"/>
          <c:y val="2.1867809018430461E-3"/>
          <c:w val="0.74520251045552377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'Ark1'!$A$2:$A$6</c:f>
              <c:strCache>
                <c:ptCount val="5"/>
                <c:pt idx="0">
                  <c:v>Exercise</c:v>
                </c:pt>
                <c:pt idx="1">
                  <c:v>Social events</c:v>
                </c:pt>
                <c:pt idx="2">
                  <c:v>Voluntary student work</c:v>
                </c:pt>
                <c:pt idx="3">
                  <c:v>Paid work</c:v>
                </c:pt>
                <c:pt idx="4">
                  <c:v>With friends</c:v>
                </c:pt>
              </c:strCache>
            </c:strRef>
          </c:cat>
          <c:val>
            <c:numRef>
              <c:f>'Ark1'!$B$2:$B$6</c:f>
              <c:numCache>
                <c:formatCode>0</c:formatCode>
                <c:ptCount val="5"/>
                <c:pt idx="0">
                  <c:v>7</c:v>
                </c:pt>
                <c:pt idx="1">
                  <c:v>8</c:v>
                </c:pt>
                <c:pt idx="2">
                  <c:v>42</c:v>
                </c:pt>
                <c:pt idx="3">
                  <c:v>42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Less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'Ark1'!$A$2:$A$6</c:f>
              <c:strCache>
                <c:ptCount val="5"/>
                <c:pt idx="0">
                  <c:v>Exercise</c:v>
                </c:pt>
                <c:pt idx="1">
                  <c:v>Social events</c:v>
                </c:pt>
                <c:pt idx="2">
                  <c:v>Voluntary student work</c:v>
                </c:pt>
                <c:pt idx="3">
                  <c:v>Paid work</c:v>
                </c:pt>
                <c:pt idx="4">
                  <c:v>With friends</c:v>
                </c:pt>
              </c:strCache>
            </c:strRef>
          </c:cat>
          <c:val>
            <c:numRef>
              <c:f>'Ark1'!$C$2:$C$6</c:f>
              <c:numCache>
                <c:formatCode>0</c:formatCode>
                <c:ptCount val="5"/>
                <c:pt idx="0">
                  <c:v>10</c:v>
                </c:pt>
                <c:pt idx="1">
                  <c:v>19</c:v>
                </c:pt>
                <c:pt idx="2">
                  <c:v>20</c:v>
                </c:pt>
                <c:pt idx="3">
                  <c:v>9</c:v>
                </c:pt>
                <c:pt idx="4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Once a month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'Ark1'!$A$2:$A$6</c:f>
              <c:strCache>
                <c:ptCount val="5"/>
                <c:pt idx="0">
                  <c:v>Exercise</c:v>
                </c:pt>
                <c:pt idx="1">
                  <c:v>Social events</c:v>
                </c:pt>
                <c:pt idx="2">
                  <c:v>Voluntary student work</c:v>
                </c:pt>
                <c:pt idx="3">
                  <c:v>Paid work</c:v>
                </c:pt>
                <c:pt idx="4">
                  <c:v>With friends</c:v>
                </c:pt>
              </c:strCache>
            </c:strRef>
          </c:cat>
          <c:val>
            <c:numRef>
              <c:f>'Ark1'!$D$2:$D$6</c:f>
              <c:numCache>
                <c:formatCode>0</c:formatCode>
                <c:ptCount val="5"/>
                <c:pt idx="0">
                  <c:v>3</c:v>
                </c:pt>
                <c:pt idx="1">
                  <c:v>14</c:v>
                </c:pt>
                <c:pt idx="2">
                  <c:v>13</c:v>
                </c:pt>
                <c:pt idx="3">
                  <c:v>4</c:v>
                </c:pt>
                <c:pt idx="4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2-3 times a month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'Ark1'!$A$2:$A$6</c:f>
              <c:strCache>
                <c:ptCount val="5"/>
                <c:pt idx="0">
                  <c:v>Exercise</c:v>
                </c:pt>
                <c:pt idx="1">
                  <c:v>Social events</c:v>
                </c:pt>
                <c:pt idx="2">
                  <c:v>Voluntary student work</c:v>
                </c:pt>
                <c:pt idx="3">
                  <c:v>Paid work</c:v>
                </c:pt>
                <c:pt idx="4">
                  <c:v>With friends</c:v>
                </c:pt>
              </c:strCache>
            </c:strRef>
          </c:cat>
          <c:val>
            <c:numRef>
              <c:f>'Ark1'!$E$2:$E$6</c:f>
              <c:numCache>
                <c:formatCode>0</c:formatCode>
                <c:ptCount val="5"/>
                <c:pt idx="0">
                  <c:v>10</c:v>
                </c:pt>
                <c:pt idx="1">
                  <c:v>19</c:v>
                </c:pt>
                <c:pt idx="2">
                  <c:v>10</c:v>
                </c:pt>
                <c:pt idx="3">
                  <c:v>5</c:v>
                </c:pt>
                <c:pt idx="4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A9A-4E1B-A75F-3A09D625C75E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Once a week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'Ark1'!$A$2:$A$6</c:f>
              <c:strCache>
                <c:ptCount val="5"/>
                <c:pt idx="0">
                  <c:v>Exercise</c:v>
                </c:pt>
                <c:pt idx="1">
                  <c:v>Social events</c:v>
                </c:pt>
                <c:pt idx="2">
                  <c:v>Voluntary student work</c:v>
                </c:pt>
                <c:pt idx="3">
                  <c:v>Paid work</c:v>
                </c:pt>
                <c:pt idx="4">
                  <c:v>With friends</c:v>
                </c:pt>
              </c:strCache>
            </c:strRef>
          </c:cat>
          <c:val>
            <c:numRef>
              <c:f>'Ark1'!$F$2:$F$6</c:f>
              <c:numCache>
                <c:formatCode>General</c:formatCode>
                <c:ptCount val="5"/>
                <c:pt idx="0" formatCode="0">
                  <c:v>16</c:v>
                </c:pt>
                <c:pt idx="1">
                  <c:v>22</c:v>
                </c:pt>
                <c:pt idx="2">
                  <c:v>10</c:v>
                </c:pt>
                <c:pt idx="3">
                  <c:v>11</c:v>
                </c:pt>
                <c:pt idx="4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50-4FC9-B527-601BB6329068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2-3 times a week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'Ark1'!$A$2:$A$6</c:f>
              <c:strCache>
                <c:ptCount val="5"/>
                <c:pt idx="0">
                  <c:v>Exercise</c:v>
                </c:pt>
                <c:pt idx="1">
                  <c:v>Social events</c:v>
                </c:pt>
                <c:pt idx="2">
                  <c:v>Voluntary student work</c:v>
                </c:pt>
                <c:pt idx="3">
                  <c:v>Paid work</c:v>
                </c:pt>
                <c:pt idx="4">
                  <c:v>With friends</c:v>
                </c:pt>
              </c:strCache>
            </c:strRef>
          </c:cat>
          <c:val>
            <c:numRef>
              <c:f>'Ark1'!$G$2:$G$6</c:f>
              <c:numCache>
                <c:formatCode>General</c:formatCode>
                <c:ptCount val="5"/>
                <c:pt idx="0" formatCode="0">
                  <c:v>36</c:v>
                </c:pt>
                <c:pt idx="1">
                  <c:v>14</c:v>
                </c:pt>
                <c:pt idx="2">
                  <c:v>5</c:v>
                </c:pt>
                <c:pt idx="3">
                  <c:v>22</c:v>
                </c:pt>
                <c:pt idx="4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750-4FC9-B527-601BB6329068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More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'Ark1'!$A$2:$A$6</c:f>
              <c:strCache>
                <c:ptCount val="5"/>
                <c:pt idx="0">
                  <c:v>Exercise</c:v>
                </c:pt>
                <c:pt idx="1">
                  <c:v>Social events</c:v>
                </c:pt>
                <c:pt idx="2">
                  <c:v>Voluntary student work</c:v>
                </c:pt>
                <c:pt idx="3">
                  <c:v>Paid work</c:v>
                </c:pt>
                <c:pt idx="4">
                  <c:v>With friends</c:v>
                </c:pt>
              </c:strCache>
            </c:strRef>
          </c:cat>
          <c:val>
            <c:numRef>
              <c:f>'Ark1'!$H$2:$H$6</c:f>
              <c:numCache>
                <c:formatCode>General</c:formatCode>
                <c:ptCount val="5"/>
                <c:pt idx="0">
                  <c:v>17</c:v>
                </c:pt>
                <c:pt idx="1">
                  <c:v>3</c:v>
                </c:pt>
                <c:pt idx="3">
                  <c:v>7</c:v>
                </c:pt>
                <c:pt idx="4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44E-4766-961F-CEEA99DA47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47200"/>
        <c:axId val="677851904"/>
      </c:barChart>
      <c:catAx>
        <c:axId val="6778472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51904"/>
        <c:crosses val="autoZero"/>
        <c:auto val="1"/>
        <c:lblAlgn val="ctr"/>
        <c:lblOffset val="100"/>
        <c:noMultiLvlLbl val="0"/>
      </c:catAx>
      <c:valAx>
        <c:axId val="677851904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47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522053105210559E-3"/>
          <c:y val="0.87222593051634245"/>
          <c:w val="0.97920475879327906"/>
          <c:h val="0.127774069483657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9A81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0F8-4C47-9E23-848C492D6305}"/>
              </c:ext>
            </c:extLst>
          </c:dPt>
          <c:dPt>
            <c:idx val="17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0F8-4C47-9E23-848C492D6305}"/>
              </c:ext>
            </c:extLst>
          </c:dPt>
          <c:dPt>
            <c:idx val="18"/>
            <c:invertIfNegative val="0"/>
            <c:bubble3D val="0"/>
            <c:spPr>
              <a:solidFill>
                <a:srgbClr val="009A8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0F8-4C47-9E23-848C492D63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2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Exchange student</c:v>
                </c:pt>
                <c:pt idx="4">
                  <c:v>Degree student</c:v>
                </c:pt>
                <c:pt idx="5">
                  <c:v>Other</c:v>
                </c:pt>
                <c:pt idx="6">
                  <c:v>Africa</c:v>
                </c:pt>
                <c:pt idx="7">
                  <c:v>Asia</c:v>
                </c:pt>
                <c:pt idx="8">
                  <c:v>EU</c:v>
                </c:pt>
                <c:pt idx="9">
                  <c:v>Other Europe</c:v>
                </c:pt>
                <c:pt idx="10">
                  <c:v>North America</c:v>
                </c:pt>
                <c:pt idx="11">
                  <c:v>South America</c:v>
                </c:pt>
              </c:strCache>
            </c:strRef>
          </c:cat>
          <c:val>
            <c:numRef>
              <c:f>'Ark1'!$B$2:$B$14</c:f>
              <c:numCache>
                <c:formatCode>General</c:formatCode>
                <c:ptCount val="12"/>
                <c:pt idx="0">
                  <c:v>6.1</c:v>
                </c:pt>
                <c:pt idx="1">
                  <c:v>5.9</c:v>
                </c:pt>
                <c:pt idx="2">
                  <c:v>6.3</c:v>
                </c:pt>
                <c:pt idx="3">
                  <c:v>5.8</c:v>
                </c:pt>
                <c:pt idx="4">
                  <c:v>6.2</c:v>
                </c:pt>
                <c:pt idx="6">
                  <c:v>6.5</c:v>
                </c:pt>
                <c:pt idx="7">
                  <c:v>6.4</c:v>
                </c:pt>
                <c:pt idx="8">
                  <c:v>5.6</c:v>
                </c:pt>
                <c:pt idx="10">
                  <c:v>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0F8-4C47-9E23-848C492D63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7854256"/>
        <c:axId val="677844456"/>
      </c:barChart>
      <c:catAx>
        <c:axId val="6778542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44456"/>
        <c:crosses val="autoZero"/>
        <c:auto val="1"/>
        <c:lblAlgn val="ctr"/>
        <c:lblOffset val="100"/>
        <c:noMultiLvlLbl val="0"/>
      </c:catAx>
      <c:valAx>
        <c:axId val="677844456"/>
        <c:scaling>
          <c:orientation val="minMax"/>
          <c:max val="70"/>
        </c:scaling>
        <c:delete val="1"/>
        <c:axPos val="t"/>
        <c:numFmt formatCode="General" sourceLinked="1"/>
        <c:majorTickMark val="out"/>
        <c:minorTickMark val="none"/>
        <c:tickLblPos val="nextTo"/>
        <c:crossAx val="677854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8129680506308"/>
          <c:y val="2.1867809018430461E-3"/>
          <c:w val="0.74520251045552377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None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18-22 years</c:v>
                </c:pt>
                <c:pt idx="4">
                  <c:v>23-24 years</c:v>
                </c:pt>
                <c:pt idx="5">
                  <c:v>25-29 years</c:v>
                </c:pt>
                <c:pt idx="6">
                  <c:v>30 years +</c:v>
                </c:pt>
                <c:pt idx="7">
                  <c:v>Africa</c:v>
                </c:pt>
                <c:pt idx="8">
                  <c:v>Asia</c:v>
                </c:pt>
                <c:pt idx="9">
                  <c:v>EU</c:v>
                </c:pt>
                <c:pt idx="10">
                  <c:v>Other Europe</c:v>
                </c:pt>
                <c:pt idx="11">
                  <c:v>North America</c:v>
                </c:pt>
                <c:pt idx="12">
                  <c:v>South America</c:v>
                </c:pt>
              </c:strCache>
            </c:strRef>
          </c:cat>
          <c:val>
            <c:numRef>
              <c:f>'Ark1'!$B$2:$B$14</c:f>
              <c:numCache>
                <c:formatCode>General</c:formatCode>
                <c:ptCount val="1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18-22 years</c:v>
                </c:pt>
                <c:pt idx="4">
                  <c:v>23-24 years</c:v>
                </c:pt>
                <c:pt idx="5">
                  <c:v>25-29 years</c:v>
                </c:pt>
                <c:pt idx="6">
                  <c:v>30 years +</c:v>
                </c:pt>
                <c:pt idx="7">
                  <c:v>Africa</c:v>
                </c:pt>
                <c:pt idx="8">
                  <c:v>Asia</c:v>
                </c:pt>
                <c:pt idx="9">
                  <c:v>EU</c:v>
                </c:pt>
                <c:pt idx="10">
                  <c:v>Other Europe</c:v>
                </c:pt>
                <c:pt idx="11">
                  <c:v>North America</c:v>
                </c:pt>
                <c:pt idx="12">
                  <c:v>South America</c:v>
                </c:pt>
              </c:strCache>
            </c:strRef>
          </c:cat>
          <c:val>
            <c:numRef>
              <c:f>'Ark1'!$C$2:$C$14</c:f>
              <c:numCache>
                <c:formatCode>0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6">
                  <c:v>1</c:v>
                </c:pt>
                <c:pt idx="9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Medium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18-22 years</c:v>
                </c:pt>
                <c:pt idx="4">
                  <c:v>23-24 years</c:v>
                </c:pt>
                <c:pt idx="5">
                  <c:v>25-29 years</c:v>
                </c:pt>
                <c:pt idx="6">
                  <c:v>30 years +</c:v>
                </c:pt>
                <c:pt idx="7">
                  <c:v>Africa</c:v>
                </c:pt>
                <c:pt idx="8">
                  <c:v>Asia</c:v>
                </c:pt>
                <c:pt idx="9">
                  <c:v>EU</c:v>
                </c:pt>
                <c:pt idx="10">
                  <c:v>Other Europe</c:v>
                </c:pt>
                <c:pt idx="11">
                  <c:v>North America</c:v>
                </c:pt>
                <c:pt idx="12">
                  <c:v>South America</c:v>
                </c:pt>
              </c:strCache>
            </c:strRef>
          </c:cat>
          <c:val>
            <c:numRef>
              <c:f>'Ark1'!$D$2:$D$14</c:f>
              <c:numCache>
                <c:formatCode>0</c:formatCode>
                <c:ptCount val="13"/>
                <c:pt idx="0">
                  <c:v>12</c:v>
                </c:pt>
                <c:pt idx="1">
                  <c:v>11</c:v>
                </c:pt>
                <c:pt idx="2">
                  <c:v>12</c:v>
                </c:pt>
                <c:pt idx="3">
                  <c:v>15</c:v>
                </c:pt>
                <c:pt idx="4">
                  <c:v>10</c:v>
                </c:pt>
                <c:pt idx="5">
                  <c:v>11</c:v>
                </c:pt>
                <c:pt idx="6">
                  <c:v>11</c:v>
                </c:pt>
                <c:pt idx="7">
                  <c:v>3</c:v>
                </c:pt>
                <c:pt idx="8">
                  <c:v>23</c:v>
                </c:pt>
                <c:pt idx="9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18-22 years</c:v>
                </c:pt>
                <c:pt idx="4">
                  <c:v>23-24 years</c:v>
                </c:pt>
                <c:pt idx="5">
                  <c:v>25-29 years</c:v>
                </c:pt>
                <c:pt idx="6">
                  <c:v>30 years +</c:v>
                </c:pt>
                <c:pt idx="7">
                  <c:v>Africa</c:v>
                </c:pt>
                <c:pt idx="8">
                  <c:v>Asia</c:v>
                </c:pt>
                <c:pt idx="9">
                  <c:v>EU</c:v>
                </c:pt>
                <c:pt idx="10">
                  <c:v>Other Europe</c:v>
                </c:pt>
                <c:pt idx="11">
                  <c:v>North America</c:v>
                </c:pt>
                <c:pt idx="12">
                  <c:v>South America</c:v>
                </c:pt>
              </c:strCache>
            </c:strRef>
          </c:cat>
          <c:val>
            <c:numRef>
              <c:f>'Ark1'!$E$2:$E$14</c:f>
              <c:numCache>
                <c:formatCode>0</c:formatCode>
                <c:ptCount val="13"/>
                <c:pt idx="0">
                  <c:v>29</c:v>
                </c:pt>
                <c:pt idx="1">
                  <c:v>26</c:v>
                </c:pt>
                <c:pt idx="2">
                  <c:v>31</c:v>
                </c:pt>
                <c:pt idx="3">
                  <c:v>35</c:v>
                </c:pt>
                <c:pt idx="4">
                  <c:v>38</c:v>
                </c:pt>
                <c:pt idx="5">
                  <c:v>28</c:v>
                </c:pt>
                <c:pt idx="6">
                  <c:v>21</c:v>
                </c:pt>
                <c:pt idx="7">
                  <c:v>14</c:v>
                </c:pt>
                <c:pt idx="8">
                  <c:v>40</c:v>
                </c:pt>
                <c:pt idx="9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A9A-4E1B-A75F-3A09D625C75E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18-22 years</c:v>
                </c:pt>
                <c:pt idx="4">
                  <c:v>23-24 years</c:v>
                </c:pt>
                <c:pt idx="5">
                  <c:v>25-29 years</c:v>
                </c:pt>
                <c:pt idx="6">
                  <c:v>30 years +</c:v>
                </c:pt>
                <c:pt idx="7">
                  <c:v>Africa</c:v>
                </c:pt>
                <c:pt idx="8">
                  <c:v>Asia</c:v>
                </c:pt>
                <c:pt idx="9">
                  <c:v>EU</c:v>
                </c:pt>
                <c:pt idx="10">
                  <c:v>Other Europe</c:v>
                </c:pt>
                <c:pt idx="11">
                  <c:v>North America</c:v>
                </c:pt>
                <c:pt idx="12">
                  <c:v>South America</c:v>
                </c:pt>
              </c:strCache>
            </c:strRef>
          </c:cat>
          <c:val>
            <c:numRef>
              <c:f>'Ark1'!$F$2:$F$14</c:f>
              <c:numCache>
                <c:formatCode>General</c:formatCode>
                <c:ptCount val="13"/>
                <c:pt idx="0" formatCode="0">
                  <c:v>58</c:v>
                </c:pt>
                <c:pt idx="1">
                  <c:v>62</c:v>
                </c:pt>
                <c:pt idx="2">
                  <c:v>55</c:v>
                </c:pt>
                <c:pt idx="3">
                  <c:v>46</c:v>
                </c:pt>
                <c:pt idx="4">
                  <c:v>53</c:v>
                </c:pt>
                <c:pt idx="5">
                  <c:v>61</c:v>
                </c:pt>
                <c:pt idx="6">
                  <c:v>66</c:v>
                </c:pt>
                <c:pt idx="7">
                  <c:v>83</c:v>
                </c:pt>
                <c:pt idx="8">
                  <c:v>37</c:v>
                </c:pt>
                <c:pt idx="9">
                  <c:v>49</c:v>
                </c:pt>
                <c:pt idx="11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50-4FC9-B527-601BB6329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53080"/>
        <c:axId val="677849552"/>
      </c:barChart>
      <c:catAx>
        <c:axId val="6778530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49552"/>
        <c:crosses val="autoZero"/>
        <c:auto val="1"/>
        <c:lblAlgn val="ctr"/>
        <c:lblOffset val="100"/>
        <c:noMultiLvlLbl val="0"/>
      </c:catAx>
      <c:valAx>
        <c:axId val="677849552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77853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5"/>
          <c:y val="0.91730019685039366"/>
          <c:w val="0.81249988231062842"/>
          <c:h val="6.58853306447707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8129680506308"/>
          <c:y val="2.1867809018430461E-3"/>
          <c:w val="0.74520251045552377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None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Less than 6 months</c:v>
                </c:pt>
                <c:pt idx="2">
                  <c:v>6 months - 2 years</c:v>
                </c:pt>
                <c:pt idx="3">
                  <c:v>3- 5 years</c:v>
                </c:pt>
                <c:pt idx="4">
                  <c:v>More than 5 years</c:v>
                </c:pt>
                <c:pt idx="5">
                  <c:v>1 sem.</c:v>
                </c:pt>
                <c:pt idx="6">
                  <c:v>2-3 sem.</c:v>
                </c:pt>
                <c:pt idx="7">
                  <c:v>4-5 sem.</c:v>
                </c:pt>
                <c:pt idx="8">
                  <c:v>5 sem. +</c:v>
                </c:pt>
                <c:pt idx="9">
                  <c:v>Exchange student</c:v>
                </c:pt>
                <c:pt idx="10">
                  <c:v>Degree student</c:v>
                </c:pt>
                <c:pt idx="11">
                  <c:v>Other</c:v>
                </c:pt>
                <c:pt idx="12">
                  <c:v>Bachelor</c:v>
                </c:pt>
                <c:pt idx="13">
                  <c:v>Master</c:v>
                </c:pt>
                <c:pt idx="14">
                  <c:v>Other</c:v>
                </c:pt>
              </c:strCache>
            </c:strRef>
          </c:cat>
          <c:val>
            <c:numRef>
              <c:f>'Ark1'!$B$2:$B$16</c:f>
              <c:numCache>
                <c:formatCode>General</c:formatCode>
                <c:ptCount val="1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Less than 6 months</c:v>
                </c:pt>
                <c:pt idx="2">
                  <c:v>6 months - 2 years</c:v>
                </c:pt>
                <c:pt idx="3">
                  <c:v>3- 5 years</c:v>
                </c:pt>
                <c:pt idx="4">
                  <c:v>More than 5 years</c:v>
                </c:pt>
                <c:pt idx="5">
                  <c:v>1 sem.</c:v>
                </c:pt>
                <c:pt idx="6">
                  <c:v>2-3 sem.</c:v>
                </c:pt>
                <c:pt idx="7">
                  <c:v>4-5 sem.</c:v>
                </c:pt>
                <c:pt idx="8">
                  <c:v>5 sem. +</c:v>
                </c:pt>
                <c:pt idx="9">
                  <c:v>Exchange student</c:v>
                </c:pt>
                <c:pt idx="10">
                  <c:v>Degree student</c:v>
                </c:pt>
                <c:pt idx="11">
                  <c:v>Other</c:v>
                </c:pt>
                <c:pt idx="12">
                  <c:v>Bachelor</c:v>
                </c:pt>
                <c:pt idx="13">
                  <c:v>Master</c:v>
                </c:pt>
                <c:pt idx="14">
                  <c:v>Other</c:v>
                </c:pt>
              </c:strCache>
            </c:strRef>
          </c:cat>
          <c:val>
            <c:numRef>
              <c:f>'Ark1'!$C$2:$C$16</c:f>
              <c:numCache>
                <c:formatCode>0</c:formatCode>
                <c:ptCount val="15"/>
                <c:pt idx="0">
                  <c:v>1</c:v>
                </c:pt>
                <c:pt idx="1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4</c:v>
                </c:pt>
                <c:pt idx="9">
                  <c:v>4</c:v>
                </c:pt>
                <c:pt idx="10">
                  <c:v>1</c:v>
                </c:pt>
                <c:pt idx="12">
                  <c:v>3</c:v>
                </c:pt>
                <c:pt idx="13" formatCode="General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Medium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Less than 6 months</c:v>
                </c:pt>
                <c:pt idx="2">
                  <c:v>6 months - 2 years</c:v>
                </c:pt>
                <c:pt idx="3">
                  <c:v>3- 5 years</c:v>
                </c:pt>
                <c:pt idx="4">
                  <c:v>More than 5 years</c:v>
                </c:pt>
                <c:pt idx="5">
                  <c:v>1 sem.</c:v>
                </c:pt>
                <c:pt idx="6">
                  <c:v>2-3 sem.</c:v>
                </c:pt>
                <c:pt idx="7">
                  <c:v>4-5 sem.</c:v>
                </c:pt>
                <c:pt idx="8">
                  <c:v>5 sem. +</c:v>
                </c:pt>
                <c:pt idx="9">
                  <c:v>Exchange student</c:v>
                </c:pt>
                <c:pt idx="10">
                  <c:v>Degree student</c:v>
                </c:pt>
                <c:pt idx="11">
                  <c:v>Other</c:v>
                </c:pt>
                <c:pt idx="12">
                  <c:v>Bachelor</c:v>
                </c:pt>
                <c:pt idx="13">
                  <c:v>Master</c:v>
                </c:pt>
                <c:pt idx="14">
                  <c:v>Other</c:v>
                </c:pt>
              </c:strCache>
            </c:strRef>
          </c:cat>
          <c:val>
            <c:numRef>
              <c:f>'Ark1'!$D$2:$D$16</c:f>
              <c:numCache>
                <c:formatCode>0</c:formatCode>
                <c:ptCount val="15"/>
                <c:pt idx="0">
                  <c:v>12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7</c:v>
                </c:pt>
                <c:pt idx="5">
                  <c:v>14</c:v>
                </c:pt>
                <c:pt idx="6">
                  <c:v>6</c:v>
                </c:pt>
                <c:pt idx="7">
                  <c:v>12</c:v>
                </c:pt>
                <c:pt idx="8">
                  <c:v>16</c:v>
                </c:pt>
                <c:pt idx="9">
                  <c:v>21</c:v>
                </c:pt>
                <c:pt idx="10">
                  <c:v>8</c:v>
                </c:pt>
                <c:pt idx="12">
                  <c:v>13</c:v>
                </c:pt>
                <c:pt idx="13" formatCode="General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Less than 6 months</c:v>
                </c:pt>
                <c:pt idx="2">
                  <c:v>6 months - 2 years</c:v>
                </c:pt>
                <c:pt idx="3">
                  <c:v>3- 5 years</c:v>
                </c:pt>
                <c:pt idx="4">
                  <c:v>More than 5 years</c:v>
                </c:pt>
                <c:pt idx="5">
                  <c:v>1 sem.</c:v>
                </c:pt>
                <c:pt idx="6">
                  <c:v>2-3 sem.</c:v>
                </c:pt>
                <c:pt idx="7">
                  <c:v>4-5 sem.</c:v>
                </c:pt>
                <c:pt idx="8">
                  <c:v>5 sem. +</c:v>
                </c:pt>
                <c:pt idx="9">
                  <c:v>Exchange student</c:v>
                </c:pt>
                <c:pt idx="10">
                  <c:v>Degree student</c:v>
                </c:pt>
                <c:pt idx="11">
                  <c:v>Other</c:v>
                </c:pt>
                <c:pt idx="12">
                  <c:v>Bachelor</c:v>
                </c:pt>
                <c:pt idx="13">
                  <c:v>Master</c:v>
                </c:pt>
                <c:pt idx="14">
                  <c:v>Other</c:v>
                </c:pt>
              </c:strCache>
            </c:strRef>
          </c:cat>
          <c:val>
            <c:numRef>
              <c:f>'Ark1'!$E$2:$E$16</c:f>
              <c:numCache>
                <c:formatCode>0</c:formatCode>
                <c:ptCount val="15"/>
                <c:pt idx="0">
                  <c:v>29</c:v>
                </c:pt>
                <c:pt idx="1">
                  <c:v>33</c:v>
                </c:pt>
                <c:pt idx="2">
                  <c:v>27</c:v>
                </c:pt>
                <c:pt idx="3">
                  <c:v>25</c:v>
                </c:pt>
                <c:pt idx="4">
                  <c:v>25</c:v>
                </c:pt>
                <c:pt idx="5">
                  <c:v>30</c:v>
                </c:pt>
                <c:pt idx="6">
                  <c:v>33</c:v>
                </c:pt>
                <c:pt idx="7">
                  <c:v>24</c:v>
                </c:pt>
                <c:pt idx="8">
                  <c:v>28</c:v>
                </c:pt>
                <c:pt idx="9">
                  <c:v>46</c:v>
                </c:pt>
                <c:pt idx="10">
                  <c:v>23</c:v>
                </c:pt>
                <c:pt idx="12">
                  <c:v>32</c:v>
                </c:pt>
                <c:pt idx="13" formatCode="General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A9A-4E1B-A75F-3A09D625C75E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Less than 6 months</c:v>
                </c:pt>
                <c:pt idx="2">
                  <c:v>6 months - 2 years</c:v>
                </c:pt>
                <c:pt idx="3">
                  <c:v>3- 5 years</c:v>
                </c:pt>
                <c:pt idx="4">
                  <c:v>More than 5 years</c:v>
                </c:pt>
                <c:pt idx="5">
                  <c:v>1 sem.</c:v>
                </c:pt>
                <c:pt idx="6">
                  <c:v>2-3 sem.</c:v>
                </c:pt>
                <c:pt idx="7">
                  <c:v>4-5 sem.</c:v>
                </c:pt>
                <c:pt idx="8">
                  <c:v>5 sem. +</c:v>
                </c:pt>
                <c:pt idx="9">
                  <c:v>Exchange student</c:v>
                </c:pt>
                <c:pt idx="10">
                  <c:v>Degree student</c:v>
                </c:pt>
                <c:pt idx="11">
                  <c:v>Other</c:v>
                </c:pt>
                <c:pt idx="12">
                  <c:v>Bachelor</c:v>
                </c:pt>
                <c:pt idx="13">
                  <c:v>Master</c:v>
                </c:pt>
                <c:pt idx="14">
                  <c:v>Other</c:v>
                </c:pt>
              </c:strCache>
            </c:strRef>
          </c:cat>
          <c:val>
            <c:numRef>
              <c:f>'Ark1'!$F$2:$F$16</c:f>
              <c:numCache>
                <c:formatCode>General</c:formatCode>
                <c:ptCount val="15"/>
                <c:pt idx="0" formatCode="0">
                  <c:v>58</c:v>
                </c:pt>
                <c:pt idx="1">
                  <c:v>52</c:v>
                </c:pt>
                <c:pt idx="2">
                  <c:v>60</c:v>
                </c:pt>
                <c:pt idx="3">
                  <c:v>62</c:v>
                </c:pt>
                <c:pt idx="4">
                  <c:v>66</c:v>
                </c:pt>
                <c:pt idx="5">
                  <c:v>55</c:v>
                </c:pt>
                <c:pt idx="6">
                  <c:v>62</c:v>
                </c:pt>
                <c:pt idx="7">
                  <c:v>64</c:v>
                </c:pt>
                <c:pt idx="8">
                  <c:v>53</c:v>
                </c:pt>
                <c:pt idx="9">
                  <c:v>29</c:v>
                </c:pt>
                <c:pt idx="10">
                  <c:v>68</c:v>
                </c:pt>
                <c:pt idx="12">
                  <c:v>51</c:v>
                </c:pt>
                <c:pt idx="13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50-4FC9-B527-601BB6329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49944"/>
        <c:axId val="677844064"/>
      </c:barChart>
      <c:catAx>
        <c:axId val="6778499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44064"/>
        <c:crosses val="autoZero"/>
        <c:auto val="1"/>
        <c:lblAlgn val="ctr"/>
        <c:lblOffset val="100"/>
        <c:noMultiLvlLbl val="0"/>
      </c:catAx>
      <c:valAx>
        <c:axId val="677844064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77849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5"/>
          <c:y val="0.91730019685039366"/>
          <c:w val="0.81249988231062842"/>
          <c:h val="6.58853306447707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8129680506308"/>
          <c:y val="2.1867809018430461E-3"/>
          <c:w val="0.74520251045552377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None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18-22 years</c:v>
                </c:pt>
                <c:pt idx="4">
                  <c:v>23-24 years</c:v>
                </c:pt>
                <c:pt idx="5">
                  <c:v>25-29 years</c:v>
                </c:pt>
                <c:pt idx="6">
                  <c:v>30 years +</c:v>
                </c:pt>
                <c:pt idx="7">
                  <c:v>Africa</c:v>
                </c:pt>
                <c:pt idx="8">
                  <c:v>Asia</c:v>
                </c:pt>
                <c:pt idx="9">
                  <c:v>EU</c:v>
                </c:pt>
                <c:pt idx="10">
                  <c:v>Other Europe</c:v>
                </c:pt>
                <c:pt idx="11">
                  <c:v>North America</c:v>
                </c:pt>
                <c:pt idx="12">
                  <c:v>South America</c:v>
                </c:pt>
              </c:strCache>
            </c:strRef>
          </c:cat>
          <c:val>
            <c:numRef>
              <c:f>'Ark1'!$B$2:$B$14</c:f>
              <c:numCache>
                <c:formatCode>General</c:formatCode>
                <c:ptCount val="1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18-22 years</c:v>
                </c:pt>
                <c:pt idx="4">
                  <c:v>23-24 years</c:v>
                </c:pt>
                <c:pt idx="5">
                  <c:v>25-29 years</c:v>
                </c:pt>
                <c:pt idx="6">
                  <c:v>30 years +</c:v>
                </c:pt>
                <c:pt idx="7">
                  <c:v>Africa</c:v>
                </c:pt>
                <c:pt idx="8">
                  <c:v>Asia</c:v>
                </c:pt>
                <c:pt idx="9">
                  <c:v>EU</c:v>
                </c:pt>
                <c:pt idx="10">
                  <c:v>Other Europe</c:v>
                </c:pt>
                <c:pt idx="11">
                  <c:v>North America</c:v>
                </c:pt>
                <c:pt idx="12">
                  <c:v>South America</c:v>
                </c:pt>
              </c:strCache>
            </c:strRef>
          </c:cat>
          <c:val>
            <c:numRef>
              <c:f>'Ark1'!$C$2:$C$14</c:f>
              <c:numCache>
                <c:formatCode>0</c:formatCode>
                <c:ptCount val="13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  <c:pt idx="4">
                  <c:v>2</c:v>
                </c:pt>
                <c:pt idx="5">
                  <c:v>3</c:v>
                </c:pt>
                <c:pt idx="6">
                  <c:v>5</c:v>
                </c:pt>
                <c:pt idx="7">
                  <c:v>3</c:v>
                </c:pt>
                <c:pt idx="8">
                  <c:v>7</c:v>
                </c:pt>
                <c:pt idx="9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Medium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18-22 years</c:v>
                </c:pt>
                <c:pt idx="4">
                  <c:v>23-24 years</c:v>
                </c:pt>
                <c:pt idx="5">
                  <c:v>25-29 years</c:v>
                </c:pt>
                <c:pt idx="6">
                  <c:v>30 years +</c:v>
                </c:pt>
                <c:pt idx="7">
                  <c:v>Africa</c:v>
                </c:pt>
                <c:pt idx="8">
                  <c:v>Asia</c:v>
                </c:pt>
                <c:pt idx="9">
                  <c:v>EU</c:v>
                </c:pt>
                <c:pt idx="10">
                  <c:v>Other Europe</c:v>
                </c:pt>
                <c:pt idx="11">
                  <c:v>North America</c:v>
                </c:pt>
                <c:pt idx="12">
                  <c:v>South America</c:v>
                </c:pt>
              </c:strCache>
            </c:strRef>
          </c:cat>
          <c:val>
            <c:numRef>
              <c:f>'Ark1'!$D$2:$D$14</c:f>
              <c:numCache>
                <c:formatCode>0</c:formatCode>
                <c:ptCount val="13"/>
                <c:pt idx="0">
                  <c:v>23</c:v>
                </c:pt>
                <c:pt idx="1">
                  <c:v>14</c:v>
                </c:pt>
                <c:pt idx="2">
                  <c:v>29</c:v>
                </c:pt>
                <c:pt idx="3">
                  <c:v>38</c:v>
                </c:pt>
                <c:pt idx="4">
                  <c:v>28</c:v>
                </c:pt>
                <c:pt idx="5">
                  <c:v>22</c:v>
                </c:pt>
                <c:pt idx="6">
                  <c:v>10</c:v>
                </c:pt>
                <c:pt idx="7">
                  <c:v>14</c:v>
                </c:pt>
                <c:pt idx="8">
                  <c:v>24</c:v>
                </c:pt>
                <c:pt idx="9">
                  <c:v>28</c:v>
                </c:pt>
                <c:pt idx="11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18-22 years</c:v>
                </c:pt>
                <c:pt idx="4">
                  <c:v>23-24 years</c:v>
                </c:pt>
                <c:pt idx="5">
                  <c:v>25-29 years</c:v>
                </c:pt>
                <c:pt idx="6">
                  <c:v>30 years +</c:v>
                </c:pt>
                <c:pt idx="7">
                  <c:v>Africa</c:v>
                </c:pt>
                <c:pt idx="8">
                  <c:v>Asia</c:v>
                </c:pt>
                <c:pt idx="9">
                  <c:v>EU</c:v>
                </c:pt>
                <c:pt idx="10">
                  <c:v>Other Europe</c:v>
                </c:pt>
                <c:pt idx="11">
                  <c:v>North America</c:v>
                </c:pt>
                <c:pt idx="12">
                  <c:v>South America</c:v>
                </c:pt>
              </c:strCache>
            </c:strRef>
          </c:cat>
          <c:val>
            <c:numRef>
              <c:f>'Ark1'!$E$2:$E$14</c:f>
              <c:numCache>
                <c:formatCode>0</c:formatCode>
                <c:ptCount val="13"/>
                <c:pt idx="0">
                  <c:v>48</c:v>
                </c:pt>
                <c:pt idx="1">
                  <c:v>52</c:v>
                </c:pt>
                <c:pt idx="2">
                  <c:v>46</c:v>
                </c:pt>
                <c:pt idx="3">
                  <c:v>32</c:v>
                </c:pt>
                <c:pt idx="4">
                  <c:v>39</c:v>
                </c:pt>
                <c:pt idx="5">
                  <c:v>56</c:v>
                </c:pt>
                <c:pt idx="6">
                  <c:v>57</c:v>
                </c:pt>
                <c:pt idx="7">
                  <c:v>60</c:v>
                </c:pt>
                <c:pt idx="8">
                  <c:v>49</c:v>
                </c:pt>
                <c:pt idx="9">
                  <c:v>44</c:v>
                </c:pt>
                <c:pt idx="11">
                  <c:v>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A9A-4E1B-A75F-3A09D625C75E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'Ark1'!$A$2:$A$14</c:f>
              <c:strCache>
                <c:ptCount val="13"/>
                <c:pt idx="0">
                  <c:v>NMBU</c:v>
                </c:pt>
                <c:pt idx="1">
                  <c:v>Male</c:v>
                </c:pt>
                <c:pt idx="2">
                  <c:v>Female</c:v>
                </c:pt>
                <c:pt idx="3">
                  <c:v>18-22 years</c:v>
                </c:pt>
                <c:pt idx="4">
                  <c:v>23-24 years</c:v>
                </c:pt>
                <c:pt idx="5">
                  <c:v>25-29 years</c:v>
                </c:pt>
                <c:pt idx="6">
                  <c:v>30 years +</c:v>
                </c:pt>
                <c:pt idx="7">
                  <c:v>Africa</c:v>
                </c:pt>
                <c:pt idx="8">
                  <c:v>Asia</c:v>
                </c:pt>
                <c:pt idx="9">
                  <c:v>EU</c:v>
                </c:pt>
                <c:pt idx="10">
                  <c:v>Other Europe</c:v>
                </c:pt>
                <c:pt idx="11">
                  <c:v>North America</c:v>
                </c:pt>
                <c:pt idx="12">
                  <c:v>South America</c:v>
                </c:pt>
              </c:strCache>
            </c:strRef>
          </c:cat>
          <c:val>
            <c:numRef>
              <c:f>'Ark1'!$F$2:$F$14</c:f>
              <c:numCache>
                <c:formatCode>General</c:formatCode>
                <c:ptCount val="13"/>
                <c:pt idx="0" formatCode="0">
                  <c:v>24</c:v>
                </c:pt>
                <c:pt idx="1">
                  <c:v>29</c:v>
                </c:pt>
                <c:pt idx="2">
                  <c:v>22</c:v>
                </c:pt>
                <c:pt idx="3">
                  <c:v>24</c:v>
                </c:pt>
                <c:pt idx="4">
                  <c:v>30</c:v>
                </c:pt>
                <c:pt idx="5">
                  <c:v>19</c:v>
                </c:pt>
                <c:pt idx="6">
                  <c:v>28</c:v>
                </c:pt>
                <c:pt idx="7">
                  <c:v>23</c:v>
                </c:pt>
                <c:pt idx="8">
                  <c:v>21</c:v>
                </c:pt>
                <c:pt idx="9">
                  <c:v>23</c:v>
                </c:pt>
                <c:pt idx="11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50-4FC9-B527-601BB6329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54648"/>
        <c:axId val="677850336"/>
      </c:barChart>
      <c:catAx>
        <c:axId val="6778546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50336"/>
        <c:crosses val="autoZero"/>
        <c:auto val="1"/>
        <c:lblAlgn val="ctr"/>
        <c:lblOffset val="100"/>
        <c:noMultiLvlLbl val="0"/>
      </c:catAx>
      <c:valAx>
        <c:axId val="677850336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77854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5"/>
          <c:y val="0.91730019685039366"/>
          <c:w val="0.81249988231062842"/>
          <c:h val="6.58853306447707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8129680506308"/>
          <c:y val="2.1867809018430461E-3"/>
          <c:w val="0.74520251045552377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</c:strCache>
            </c:strRef>
          </c:cat>
          <c:val>
            <c:numRef>
              <c:f>'Ark1'!$B$2:$B$8</c:f>
              <c:numCache>
                <c:formatCode>0</c:formatCode>
                <c:ptCount val="7"/>
                <c:pt idx="0">
                  <c:v>2.5</c:v>
                </c:pt>
                <c:pt idx="1">
                  <c:v>2.8</c:v>
                </c:pt>
                <c:pt idx="3">
                  <c:v>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Not good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</c:strCache>
            </c:strRef>
          </c:cat>
          <c:val>
            <c:numRef>
              <c:f>'Ark1'!$C$2:$C$8</c:f>
              <c:numCache>
                <c:formatCode>General</c:formatCode>
                <c:ptCount val="7"/>
                <c:pt idx="0" formatCode="0">
                  <c:v>11.1</c:v>
                </c:pt>
                <c:pt idx="2" formatCode="0">
                  <c:v>11.1</c:v>
                </c:pt>
                <c:pt idx="3" formatCode="0">
                  <c:v>15.2</c:v>
                </c:pt>
                <c:pt idx="5" formatCode="0">
                  <c:v>9.4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</c:strCache>
            </c:strRef>
          </c:cat>
          <c:val>
            <c:numRef>
              <c:f>'Ark1'!$D$2:$D$8</c:f>
              <c:numCache>
                <c:formatCode>0</c:formatCode>
                <c:ptCount val="7"/>
                <c:pt idx="0">
                  <c:v>54.9</c:v>
                </c:pt>
                <c:pt idx="1">
                  <c:v>52.8</c:v>
                </c:pt>
                <c:pt idx="2">
                  <c:v>68.8</c:v>
                </c:pt>
                <c:pt idx="3">
                  <c:v>48.2</c:v>
                </c:pt>
                <c:pt idx="5">
                  <c:v>60.3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rgbClr val="0067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NMBU</c:v>
                </c:pt>
                <c:pt idx="1">
                  <c:v>Africa</c:v>
                </c:pt>
                <c:pt idx="2">
                  <c:v>Asia</c:v>
                </c:pt>
                <c:pt idx="3">
                  <c:v>EU</c:v>
                </c:pt>
                <c:pt idx="4">
                  <c:v>Other Europe</c:v>
                </c:pt>
                <c:pt idx="5">
                  <c:v>North America</c:v>
                </c:pt>
                <c:pt idx="6">
                  <c:v>South America</c:v>
                </c:pt>
              </c:strCache>
            </c:strRef>
          </c:cat>
          <c:val>
            <c:numRef>
              <c:f>'Ark1'!$E$2:$E$8</c:f>
              <c:numCache>
                <c:formatCode>0</c:formatCode>
                <c:ptCount val="7"/>
                <c:pt idx="0">
                  <c:v>31.6</c:v>
                </c:pt>
                <c:pt idx="1">
                  <c:v>44.4</c:v>
                </c:pt>
                <c:pt idx="2">
                  <c:v>20.2</c:v>
                </c:pt>
                <c:pt idx="3">
                  <c:v>34.299999999999997</c:v>
                </c:pt>
                <c:pt idx="5">
                  <c:v>30.3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A9A-4E1B-A75F-3A09D625C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912664"/>
        <c:axId val="677916584"/>
      </c:barChart>
      <c:catAx>
        <c:axId val="6779126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916584"/>
        <c:crosses val="autoZero"/>
        <c:auto val="1"/>
        <c:lblAlgn val="ctr"/>
        <c:lblOffset val="100"/>
        <c:noMultiLvlLbl val="0"/>
      </c:catAx>
      <c:valAx>
        <c:axId val="677916584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912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5"/>
          <c:y val="0.91730019685039366"/>
          <c:w val="0.81034612860892385"/>
          <c:h val="6.39498031496062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8129680506308"/>
          <c:y val="2.1867809018430461E-3"/>
          <c:w val="0.74520251045552377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None</c:v>
                </c:pt>
              </c:strCache>
            </c:strRef>
          </c:tx>
          <c:spPr>
            <a:solidFill>
              <a:srgbClr val="AF27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Less than 6 months</c:v>
                </c:pt>
                <c:pt idx="2">
                  <c:v>6 months - 2 years</c:v>
                </c:pt>
                <c:pt idx="3">
                  <c:v>3- 5 years</c:v>
                </c:pt>
                <c:pt idx="4">
                  <c:v>More than 5 years</c:v>
                </c:pt>
                <c:pt idx="5">
                  <c:v>1 sem.</c:v>
                </c:pt>
                <c:pt idx="6">
                  <c:v>2-3 sem.</c:v>
                </c:pt>
                <c:pt idx="7">
                  <c:v>4-5 sem.</c:v>
                </c:pt>
                <c:pt idx="8">
                  <c:v>5 sem. +</c:v>
                </c:pt>
                <c:pt idx="9">
                  <c:v>Exchange student</c:v>
                </c:pt>
                <c:pt idx="10">
                  <c:v>Degree student</c:v>
                </c:pt>
                <c:pt idx="11">
                  <c:v>Other</c:v>
                </c:pt>
                <c:pt idx="12">
                  <c:v>Bachelor</c:v>
                </c:pt>
                <c:pt idx="13">
                  <c:v>Master</c:v>
                </c:pt>
                <c:pt idx="14">
                  <c:v>Other</c:v>
                </c:pt>
              </c:strCache>
            </c:strRef>
          </c:cat>
          <c:val>
            <c:numRef>
              <c:f>'Ark1'!$B$2:$B$16</c:f>
              <c:numCache>
                <c:formatCode>General</c:formatCode>
                <c:ptCount val="1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Less than 6 months</c:v>
                </c:pt>
                <c:pt idx="2">
                  <c:v>6 months - 2 years</c:v>
                </c:pt>
                <c:pt idx="3">
                  <c:v>3- 5 years</c:v>
                </c:pt>
                <c:pt idx="4">
                  <c:v>More than 5 years</c:v>
                </c:pt>
                <c:pt idx="5">
                  <c:v>1 sem.</c:v>
                </c:pt>
                <c:pt idx="6">
                  <c:v>2-3 sem.</c:v>
                </c:pt>
                <c:pt idx="7">
                  <c:v>4-5 sem.</c:v>
                </c:pt>
                <c:pt idx="8">
                  <c:v>5 sem. +</c:v>
                </c:pt>
                <c:pt idx="9">
                  <c:v>Exchange student</c:v>
                </c:pt>
                <c:pt idx="10">
                  <c:v>Degree student</c:v>
                </c:pt>
                <c:pt idx="11">
                  <c:v>Other</c:v>
                </c:pt>
                <c:pt idx="12">
                  <c:v>Bachelor</c:v>
                </c:pt>
                <c:pt idx="13">
                  <c:v>Master</c:v>
                </c:pt>
                <c:pt idx="14">
                  <c:v>Other</c:v>
                </c:pt>
              </c:strCache>
            </c:strRef>
          </c:cat>
          <c:val>
            <c:numRef>
              <c:f>'Ark1'!$C$2:$C$16</c:f>
              <c:numCache>
                <c:formatCode>0</c:formatCode>
                <c:ptCount val="15"/>
                <c:pt idx="0">
                  <c:v>4</c:v>
                </c:pt>
                <c:pt idx="1">
                  <c:v>5</c:v>
                </c:pt>
                <c:pt idx="2">
                  <c:v>5</c:v>
                </c:pt>
                <c:pt idx="3">
                  <c:v>7</c:v>
                </c:pt>
                <c:pt idx="5">
                  <c:v>5</c:v>
                </c:pt>
                <c:pt idx="6">
                  <c:v>3</c:v>
                </c:pt>
                <c:pt idx="7">
                  <c:v>7</c:v>
                </c:pt>
                <c:pt idx="8">
                  <c:v>0</c:v>
                </c:pt>
                <c:pt idx="9">
                  <c:v>8</c:v>
                </c:pt>
                <c:pt idx="10">
                  <c:v>3</c:v>
                </c:pt>
                <c:pt idx="12">
                  <c:v>5</c:v>
                </c:pt>
                <c:pt idx="13" formatCode="General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Medium</c:v>
                </c:pt>
              </c:strCache>
            </c:strRef>
          </c:tx>
          <c:spPr>
            <a:solidFill>
              <a:srgbClr val="0087B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Less than 6 months</c:v>
                </c:pt>
                <c:pt idx="2">
                  <c:v>6 months - 2 years</c:v>
                </c:pt>
                <c:pt idx="3">
                  <c:v>3- 5 years</c:v>
                </c:pt>
                <c:pt idx="4">
                  <c:v>More than 5 years</c:v>
                </c:pt>
                <c:pt idx="5">
                  <c:v>1 sem.</c:v>
                </c:pt>
                <c:pt idx="6">
                  <c:v>2-3 sem.</c:v>
                </c:pt>
                <c:pt idx="7">
                  <c:v>4-5 sem.</c:v>
                </c:pt>
                <c:pt idx="8">
                  <c:v>5 sem. +</c:v>
                </c:pt>
                <c:pt idx="9">
                  <c:v>Exchange student</c:v>
                </c:pt>
                <c:pt idx="10">
                  <c:v>Degree student</c:v>
                </c:pt>
                <c:pt idx="11">
                  <c:v>Other</c:v>
                </c:pt>
                <c:pt idx="12">
                  <c:v>Bachelor</c:v>
                </c:pt>
                <c:pt idx="13">
                  <c:v>Master</c:v>
                </c:pt>
                <c:pt idx="14">
                  <c:v>Other</c:v>
                </c:pt>
              </c:strCache>
            </c:strRef>
          </c:cat>
          <c:val>
            <c:numRef>
              <c:f>'Ark1'!$D$2:$D$16</c:f>
              <c:numCache>
                <c:formatCode>0</c:formatCode>
                <c:ptCount val="15"/>
                <c:pt idx="0">
                  <c:v>23</c:v>
                </c:pt>
                <c:pt idx="1">
                  <c:v>24</c:v>
                </c:pt>
                <c:pt idx="2">
                  <c:v>29</c:v>
                </c:pt>
                <c:pt idx="3">
                  <c:v>12</c:v>
                </c:pt>
                <c:pt idx="4">
                  <c:v>17</c:v>
                </c:pt>
                <c:pt idx="5">
                  <c:v>21</c:v>
                </c:pt>
                <c:pt idx="6">
                  <c:v>27</c:v>
                </c:pt>
                <c:pt idx="7">
                  <c:v>28</c:v>
                </c:pt>
                <c:pt idx="8">
                  <c:v>15</c:v>
                </c:pt>
                <c:pt idx="9">
                  <c:v>24</c:v>
                </c:pt>
                <c:pt idx="10">
                  <c:v>20</c:v>
                </c:pt>
                <c:pt idx="12">
                  <c:v>38</c:v>
                </c:pt>
                <c:pt idx="13" formatCode="General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Less than 6 months</c:v>
                </c:pt>
                <c:pt idx="2">
                  <c:v>6 months - 2 years</c:v>
                </c:pt>
                <c:pt idx="3">
                  <c:v>3- 5 years</c:v>
                </c:pt>
                <c:pt idx="4">
                  <c:v>More than 5 years</c:v>
                </c:pt>
                <c:pt idx="5">
                  <c:v>1 sem.</c:v>
                </c:pt>
                <c:pt idx="6">
                  <c:v>2-3 sem.</c:v>
                </c:pt>
                <c:pt idx="7">
                  <c:v>4-5 sem.</c:v>
                </c:pt>
                <c:pt idx="8">
                  <c:v>5 sem. +</c:v>
                </c:pt>
                <c:pt idx="9">
                  <c:v>Exchange student</c:v>
                </c:pt>
                <c:pt idx="10">
                  <c:v>Degree student</c:v>
                </c:pt>
                <c:pt idx="11">
                  <c:v>Other</c:v>
                </c:pt>
                <c:pt idx="12">
                  <c:v>Bachelor</c:v>
                </c:pt>
                <c:pt idx="13">
                  <c:v>Master</c:v>
                </c:pt>
                <c:pt idx="14">
                  <c:v>Other</c:v>
                </c:pt>
              </c:strCache>
            </c:strRef>
          </c:cat>
          <c:val>
            <c:numRef>
              <c:f>'Ark1'!$E$2:$E$16</c:f>
              <c:numCache>
                <c:formatCode>0</c:formatCode>
                <c:ptCount val="15"/>
                <c:pt idx="0">
                  <c:v>48</c:v>
                </c:pt>
                <c:pt idx="1">
                  <c:v>47</c:v>
                </c:pt>
                <c:pt idx="2">
                  <c:v>44</c:v>
                </c:pt>
                <c:pt idx="3">
                  <c:v>59</c:v>
                </c:pt>
                <c:pt idx="4">
                  <c:v>53</c:v>
                </c:pt>
                <c:pt idx="5">
                  <c:v>47</c:v>
                </c:pt>
                <c:pt idx="6">
                  <c:v>49</c:v>
                </c:pt>
                <c:pt idx="7">
                  <c:v>37</c:v>
                </c:pt>
                <c:pt idx="8">
                  <c:v>69</c:v>
                </c:pt>
                <c:pt idx="9">
                  <c:v>50</c:v>
                </c:pt>
                <c:pt idx="10">
                  <c:v>50</c:v>
                </c:pt>
                <c:pt idx="12">
                  <c:v>33</c:v>
                </c:pt>
                <c:pt idx="13" formatCode="General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A9A-4E1B-A75F-3A09D625C75E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NMBU</c:v>
                </c:pt>
                <c:pt idx="1">
                  <c:v>Less than 6 months</c:v>
                </c:pt>
                <c:pt idx="2">
                  <c:v>6 months - 2 years</c:v>
                </c:pt>
                <c:pt idx="3">
                  <c:v>3- 5 years</c:v>
                </c:pt>
                <c:pt idx="4">
                  <c:v>More than 5 years</c:v>
                </c:pt>
                <c:pt idx="5">
                  <c:v>1 sem.</c:v>
                </c:pt>
                <c:pt idx="6">
                  <c:v>2-3 sem.</c:v>
                </c:pt>
                <c:pt idx="7">
                  <c:v>4-5 sem.</c:v>
                </c:pt>
                <c:pt idx="8">
                  <c:v>5 sem. +</c:v>
                </c:pt>
                <c:pt idx="9">
                  <c:v>Exchange student</c:v>
                </c:pt>
                <c:pt idx="10">
                  <c:v>Degree student</c:v>
                </c:pt>
                <c:pt idx="11">
                  <c:v>Other</c:v>
                </c:pt>
                <c:pt idx="12">
                  <c:v>Bachelor</c:v>
                </c:pt>
                <c:pt idx="13">
                  <c:v>Master</c:v>
                </c:pt>
                <c:pt idx="14">
                  <c:v>Other</c:v>
                </c:pt>
              </c:strCache>
            </c:strRef>
          </c:cat>
          <c:val>
            <c:numRef>
              <c:f>'Ark1'!$F$2:$F$16</c:f>
              <c:numCache>
                <c:formatCode>General</c:formatCode>
                <c:ptCount val="15"/>
                <c:pt idx="0" formatCode="0">
                  <c:v>24</c:v>
                </c:pt>
                <c:pt idx="1">
                  <c:v>25</c:v>
                </c:pt>
                <c:pt idx="2">
                  <c:v>22</c:v>
                </c:pt>
                <c:pt idx="3">
                  <c:v>23</c:v>
                </c:pt>
                <c:pt idx="4">
                  <c:v>29</c:v>
                </c:pt>
                <c:pt idx="5">
                  <c:v>27</c:v>
                </c:pt>
                <c:pt idx="6">
                  <c:v>21</c:v>
                </c:pt>
                <c:pt idx="7">
                  <c:v>28</c:v>
                </c:pt>
                <c:pt idx="8">
                  <c:v>16</c:v>
                </c:pt>
                <c:pt idx="9">
                  <c:v>18</c:v>
                </c:pt>
                <c:pt idx="10">
                  <c:v>27</c:v>
                </c:pt>
                <c:pt idx="12">
                  <c:v>23</c:v>
                </c:pt>
                <c:pt idx="13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50-4FC9-B527-601BB6329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62096"/>
        <c:axId val="677863272"/>
      </c:barChart>
      <c:catAx>
        <c:axId val="6778620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63272"/>
        <c:crosses val="autoZero"/>
        <c:auto val="1"/>
        <c:lblAlgn val="ctr"/>
        <c:lblOffset val="100"/>
        <c:noMultiLvlLbl val="0"/>
      </c:catAx>
      <c:valAx>
        <c:axId val="677863272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77862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5"/>
          <c:y val="0.91730019685039366"/>
          <c:w val="0.81249988231062842"/>
          <c:h val="6.58853306447707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8129680506308"/>
          <c:y val="2.1867809018430461E-3"/>
          <c:w val="0.74520251045552377"/>
          <c:h val="0.903435285433070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NMBU</c:v>
                </c:pt>
                <c:pt idx="1">
                  <c:v>Few symptoms</c:v>
                </c:pt>
                <c:pt idx="2">
                  <c:v>Substantial</c:v>
                </c:pt>
                <c:pt idx="3">
                  <c:v>Major symptoms problems</c:v>
                </c:pt>
              </c:strCache>
            </c:strRef>
          </c:cat>
          <c:val>
            <c:numRef>
              <c:f>'Ark1'!$B$2:$B$5</c:f>
              <c:numCache>
                <c:formatCode>0</c:formatCode>
                <c:ptCount val="4"/>
                <c:pt idx="0">
                  <c:v>2.5</c:v>
                </c:pt>
                <c:pt idx="1">
                  <c:v>1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Not good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NMBU</c:v>
                </c:pt>
                <c:pt idx="1">
                  <c:v>Few symptoms</c:v>
                </c:pt>
                <c:pt idx="2">
                  <c:v>Substantial</c:v>
                </c:pt>
                <c:pt idx="3">
                  <c:v>Major symptoms problems</c:v>
                </c:pt>
              </c:strCache>
            </c:strRef>
          </c:cat>
          <c:val>
            <c:numRef>
              <c:f>'Ark1'!$C$2:$C$5</c:f>
              <c:numCache>
                <c:formatCode>0</c:formatCode>
                <c:ptCount val="4"/>
                <c:pt idx="0">
                  <c:v>11.1</c:v>
                </c:pt>
                <c:pt idx="1">
                  <c:v>3</c:v>
                </c:pt>
                <c:pt idx="2">
                  <c:v>11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NMBU</c:v>
                </c:pt>
                <c:pt idx="1">
                  <c:v>Few symptoms</c:v>
                </c:pt>
                <c:pt idx="2">
                  <c:v>Substantial</c:v>
                </c:pt>
                <c:pt idx="3">
                  <c:v>Major symptoms problems</c:v>
                </c:pt>
              </c:strCache>
            </c:strRef>
          </c:cat>
          <c:val>
            <c:numRef>
              <c:f>'Ark1'!$D$2:$D$5</c:f>
              <c:numCache>
                <c:formatCode>0</c:formatCode>
                <c:ptCount val="4"/>
                <c:pt idx="0">
                  <c:v>54.9</c:v>
                </c:pt>
                <c:pt idx="1">
                  <c:v>54</c:v>
                </c:pt>
                <c:pt idx="2">
                  <c:v>58</c:v>
                </c:pt>
                <c:pt idx="3">
                  <c:v>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rgbClr val="0067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NMBU</c:v>
                </c:pt>
                <c:pt idx="1">
                  <c:v>Few symptoms</c:v>
                </c:pt>
                <c:pt idx="2">
                  <c:v>Substantial</c:v>
                </c:pt>
                <c:pt idx="3">
                  <c:v>Major symptoms problems</c:v>
                </c:pt>
              </c:strCache>
            </c:strRef>
          </c:cat>
          <c:val>
            <c:numRef>
              <c:f>'Ark1'!$E$2:$E$5</c:f>
              <c:numCache>
                <c:formatCode>0</c:formatCode>
                <c:ptCount val="4"/>
                <c:pt idx="0">
                  <c:v>31.6</c:v>
                </c:pt>
                <c:pt idx="1">
                  <c:v>42</c:v>
                </c:pt>
                <c:pt idx="2">
                  <c:v>27</c:v>
                </c:pt>
                <c:pt idx="3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A9A-4E1B-A75F-3A09D625C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918936"/>
        <c:axId val="677917368"/>
      </c:barChart>
      <c:catAx>
        <c:axId val="677918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917368"/>
        <c:crosses val="autoZero"/>
        <c:auto val="1"/>
        <c:lblAlgn val="ctr"/>
        <c:lblOffset val="100"/>
        <c:noMultiLvlLbl val="0"/>
      </c:catAx>
      <c:valAx>
        <c:axId val="677917368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918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5"/>
          <c:y val="0.91730019685039366"/>
          <c:w val="0.81034612860892385"/>
          <c:h val="6.39498031496062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19023665222293"/>
          <c:y val="0.23604321742028664"/>
          <c:w val="0.87582616093413335"/>
          <c:h val="0.7639567825797133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'Ark1'!$B$2</c:f>
              <c:numCache>
                <c:formatCode>0</c:formatCode>
                <c:ptCount val="1"/>
                <c:pt idx="0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Not good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'Ark1'!$C$2</c:f>
              <c:numCache>
                <c:formatCode>0</c:formatCode>
                <c:ptCount val="1"/>
                <c:pt idx="0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'Ark1'!$D$2</c:f>
              <c:numCache>
                <c:formatCode>0</c:formatCode>
                <c:ptCount val="1"/>
                <c:pt idx="0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rgbClr val="0067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'Ark1'!$E$2</c:f>
              <c:numCache>
                <c:formatCode>0</c:formatCode>
                <c:ptCount val="1"/>
                <c:pt idx="0">
                  <c:v>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A9A-4E1B-A75F-3A09D625C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804864"/>
        <c:axId val="677803688"/>
      </c:barChart>
      <c:catAx>
        <c:axId val="6778048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803688"/>
        <c:crosses val="autoZero"/>
        <c:auto val="1"/>
        <c:lblAlgn val="ctr"/>
        <c:lblOffset val="100"/>
        <c:noMultiLvlLbl val="0"/>
      </c:catAx>
      <c:valAx>
        <c:axId val="677803688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804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25E-2"/>
          <c:y val="4.9020194337381327E-2"/>
          <c:w val="0.91242946194225727"/>
          <c:h val="0.267453188961910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55616748050923"/>
          <c:y val="0.54323900763424648"/>
          <c:w val="0.88046015169390346"/>
          <c:h val="0.4567609923657535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Due to physical disorders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'Ark1'!$B$2</c:f>
              <c:numCache>
                <c:formatCode>0</c:formatCode>
                <c:ptCount val="1"/>
                <c:pt idx="0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22B-44DC-BC0F-D8EFEF3BC925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Due to mental disorders (anxiety, depression or other)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'Ark1'!$C$2</c:f>
              <c:numCache>
                <c:formatCode>0</c:formatCode>
                <c:ptCount val="1"/>
                <c:pt idx="0">
                  <c:v>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22B-44DC-BC0F-D8EFEF3BC925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Due to both – physical and mental disorders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'Ark1'!$D$2</c:f>
              <c:numCache>
                <c:formatCode>0</c:formatCode>
                <c:ptCount val="1"/>
                <c:pt idx="0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22B-44DC-BC0F-D8EFEF3BC925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Prefer not to answer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'Ark1'!$E$2</c:f>
              <c:numCache>
                <c:formatCode>0</c:formatCode>
                <c:ptCount val="1"/>
                <c:pt idx="0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48A-4593-8B64-8ACE7A7911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797024"/>
        <c:axId val="677794672"/>
      </c:barChart>
      <c:catAx>
        <c:axId val="677797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794672"/>
        <c:crosses val="autoZero"/>
        <c:auto val="1"/>
        <c:lblAlgn val="ctr"/>
        <c:lblOffset val="100"/>
        <c:noMultiLvlLbl val="0"/>
      </c:catAx>
      <c:valAx>
        <c:axId val="677794672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79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8750000000000006E-2"/>
          <c:y val="1.7422083924069999E-2"/>
          <c:w val="0.89000869018319995"/>
          <c:h val="0.554023835905431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19023665222293"/>
          <c:y val="0.23604321742028664"/>
          <c:w val="0.87582616093413335"/>
          <c:h val="0.7639567825797133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'Ark1'!$B$2</c:f>
              <c:numCache>
                <c:formatCode>0</c:formatCode>
                <c:ptCount val="1"/>
                <c:pt idx="0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9A-4E1B-A75F-3A09D625C75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Not good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'Ark1'!$C$2</c:f>
              <c:numCache>
                <c:formatCode>0</c:formatCode>
                <c:ptCount val="1"/>
                <c:pt idx="0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9A-4E1B-A75F-3A09D625C75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'Ark1'!$D$2</c:f>
              <c:numCache>
                <c:formatCode>0</c:formatCode>
                <c:ptCount val="1"/>
                <c:pt idx="0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9A-4E1B-A75F-3A09D625C7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rgbClr val="0067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'Ark1'!$E$2</c:f>
              <c:numCache>
                <c:formatCode>0</c:formatCode>
                <c:ptCount val="1"/>
                <c:pt idx="0">
                  <c:v>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A9A-4E1B-A75F-3A09D625C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7799768"/>
        <c:axId val="677798200"/>
      </c:barChart>
      <c:catAx>
        <c:axId val="6777997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77798200"/>
        <c:crosses val="autoZero"/>
        <c:auto val="1"/>
        <c:lblAlgn val="ctr"/>
        <c:lblOffset val="100"/>
        <c:noMultiLvlLbl val="0"/>
      </c:catAx>
      <c:valAx>
        <c:axId val="677798200"/>
        <c:scaling>
          <c:orientation val="minMax"/>
          <c:max val="100"/>
        </c:scaling>
        <c:delete val="1"/>
        <c:axPos val="t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77799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25E-2"/>
          <c:y val="4.9020194337381327E-2"/>
          <c:w val="0.91242946194225727"/>
          <c:h val="0.267453188961910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F11A-9163-4594-9B8E-F922E82948B7}" type="datetimeFigureOut">
              <a:rPr lang="nb-NO" smtClean="0"/>
              <a:pPr/>
              <a:t>14.01.2019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DDFE7-FB6F-4EB3-AF99-3279E8C4B42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38038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21171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351852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17BE4-A450-4296-9530-5CFDA86CC9E0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44677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349188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17BE4-A450-4296-9530-5CFDA86CC9E0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Bilde 7" descr="TNanalys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95536" y="4785396"/>
            <a:ext cx="1008112" cy="249223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xmlns="" id="{43F58FA6-4BCF-4A54-B5E0-B5412FA0DF4C}"/>
              </a:ext>
            </a:extLst>
          </p:cNvPr>
          <p:cNvSpPr txBox="1"/>
          <p:nvPr userDrawn="1"/>
        </p:nvSpPr>
        <p:spPr>
          <a:xfrm>
            <a:off x="6803701" y="4776789"/>
            <a:ext cx="19447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b="1" i="1" dirty="0">
                <a:solidFill>
                  <a:srgbClr val="97999B"/>
                </a:solidFill>
              </a:rPr>
              <a:t>HoT-Int 2018. NMBU, NTNU, Sit, SiÅs</a:t>
            </a:r>
          </a:p>
        </p:txBody>
      </p:sp>
    </p:spTree>
    <p:extLst>
      <p:ext uri="{BB962C8B-B14F-4D97-AF65-F5344CB8AC3E}">
        <p14:creationId xmlns:p14="http://schemas.microsoft.com/office/powerpoint/2010/main" val="70597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xmlns="" id="{96B9D6C1-7797-4DC4-A69F-47B379775F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2941" y="1708022"/>
            <a:ext cx="1713275" cy="1223768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372517"/>
            <a:ext cx="7918648" cy="1102519"/>
          </a:xfrm>
        </p:spPr>
        <p:txBody>
          <a:bodyPr>
            <a:normAutofit fontScale="90000"/>
          </a:bodyPr>
          <a:lstStyle/>
          <a:p>
            <a:pPr algn="l"/>
            <a:r>
              <a:rPr lang="nb-NO" sz="3000" b="1" dirty="0">
                <a:solidFill>
                  <a:srgbClr val="0087B1"/>
                </a:solidFill>
              </a:rPr>
              <a:t>Health and </a:t>
            </a:r>
            <a:r>
              <a:rPr lang="nb-NO" sz="3000" b="1" dirty="0" err="1">
                <a:solidFill>
                  <a:srgbClr val="0087B1"/>
                </a:solidFill>
              </a:rPr>
              <a:t>wellbeing</a:t>
            </a:r>
            <a:r>
              <a:rPr lang="nb-NO" sz="3000" b="1" dirty="0">
                <a:solidFill>
                  <a:srgbClr val="0087B1"/>
                </a:solidFill>
              </a:rPr>
              <a:t> </a:t>
            </a:r>
            <a:r>
              <a:rPr lang="nb-NO" sz="3000" b="1" dirty="0" err="1">
                <a:solidFill>
                  <a:srgbClr val="0087B1"/>
                </a:solidFill>
              </a:rPr>
              <a:t>among</a:t>
            </a:r>
            <a:r>
              <a:rPr lang="nb-NO" sz="3000" b="1" dirty="0">
                <a:solidFill>
                  <a:srgbClr val="0087B1"/>
                </a:solidFill>
              </a:rPr>
              <a:t> </a:t>
            </a:r>
            <a:r>
              <a:rPr lang="nb-NO" sz="3000" b="1" dirty="0" err="1">
                <a:solidFill>
                  <a:srgbClr val="0087B1"/>
                </a:solidFill>
              </a:rPr>
              <a:t>international</a:t>
            </a:r>
            <a:r>
              <a:rPr lang="nb-NO" sz="3000" b="1" dirty="0">
                <a:solidFill>
                  <a:srgbClr val="0087B1"/>
                </a:solidFill>
              </a:rPr>
              <a:t> students</a:t>
            </a:r>
            <a:br>
              <a:rPr lang="nb-NO" sz="3000" b="1" dirty="0">
                <a:solidFill>
                  <a:srgbClr val="0087B1"/>
                </a:solidFill>
              </a:rPr>
            </a:br>
            <a:r>
              <a:rPr lang="nb-NO" sz="3000" b="1" dirty="0">
                <a:solidFill>
                  <a:srgbClr val="0087B1"/>
                </a:solidFill>
              </a:rPr>
              <a:t>(HoT-Int)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85800" y="1833364"/>
            <a:ext cx="6400800" cy="1314450"/>
          </a:xfrm>
        </p:spPr>
        <p:txBody>
          <a:bodyPr>
            <a:normAutofit/>
          </a:bodyPr>
          <a:lstStyle/>
          <a:p>
            <a:pPr algn="l"/>
            <a:r>
              <a:rPr lang="nb-NO" sz="2600" dirty="0">
                <a:solidFill>
                  <a:srgbClr val="97999B"/>
                </a:solidFill>
              </a:rPr>
              <a:t>Main </a:t>
            </a:r>
            <a:r>
              <a:rPr lang="nb-NO" sz="2600" dirty="0" err="1">
                <a:solidFill>
                  <a:srgbClr val="97999B"/>
                </a:solidFill>
              </a:rPr>
              <a:t>documentation</a:t>
            </a:r>
            <a:r>
              <a:rPr lang="nb-NO" sz="2600" dirty="0">
                <a:solidFill>
                  <a:srgbClr val="97999B"/>
                </a:solidFill>
              </a:rPr>
              <a:t> </a:t>
            </a:r>
            <a:r>
              <a:rPr lang="nb-NO" sz="2600" dirty="0" err="1">
                <a:solidFill>
                  <a:srgbClr val="97999B"/>
                </a:solidFill>
              </a:rPr>
              <a:t>of</a:t>
            </a:r>
            <a:r>
              <a:rPr lang="nb-NO" sz="2600" dirty="0">
                <a:solidFill>
                  <a:srgbClr val="97999B"/>
                </a:solidFill>
              </a:rPr>
              <a:t> </a:t>
            </a:r>
            <a:r>
              <a:rPr lang="nb-NO" sz="2600" dirty="0" err="1">
                <a:solidFill>
                  <a:srgbClr val="97999B"/>
                </a:solidFill>
              </a:rPr>
              <a:t>results</a:t>
            </a:r>
            <a:endParaRPr lang="nb-NO" sz="1800" dirty="0">
              <a:solidFill>
                <a:srgbClr val="97999B"/>
              </a:solidFill>
            </a:endParaRPr>
          </a:p>
          <a:p>
            <a:pPr algn="l"/>
            <a:r>
              <a:rPr lang="nb-NO" sz="1600" dirty="0" smtClean="0">
                <a:solidFill>
                  <a:srgbClr val="97999B"/>
                </a:solidFill>
              </a:rPr>
              <a:t>Januar 2019</a:t>
            </a:r>
            <a:endParaRPr lang="nb-NO" sz="1600" dirty="0">
              <a:solidFill>
                <a:srgbClr val="97999B"/>
              </a:solidFill>
            </a:endParaRPr>
          </a:p>
        </p:txBody>
      </p:sp>
      <p:pic>
        <p:nvPicPr>
          <p:cNvPr id="6" name="Bilde 5" descr="TNanalys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4232221"/>
            <a:ext cx="1848387" cy="456954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251520" y="4659982"/>
            <a:ext cx="151216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xmlns="" id="{F344830D-CEAB-4183-B4D9-8F064F675A8C}"/>
              </a:ext>
            </a:extLst>
          </p:cNvPr>
          <p:cNvSpPr/>
          <p:nvPr/>
        </p:nvSpPr>
        <p:spPr>
          <a:xfrm>
            <a:off x="6819165" y="4299942"/>
            <a:ext cx="2324835" cy="8435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xmlns="" id="{D18419FE-D034-4EF6-BE07-A24C88261D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9165" y="2011197"/>
            <a:ext cx="1713275" cy="325389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xmlns="" id="{AAD97FB9-7070-4081-AC96-12D2E3D568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2115" y="3442475"/>
            <a:ext cx="1187373" cy="474949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xmlns="" id="{FC2A7004-3D12-47AC-9686-E2BA56D0E3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2981" y="3011357"/>
            <a:ext cx="1005019" cy="100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93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87B1"/>
                </a:solidFill>
              </a:rPr>
              <a:t>Why students don’t consider their health as good 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10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2024351"/>
              </p:ext>
            </p:extLst>
          </p:nvPr>
        </p:nvGraphicFramePr>
        <p:xfrm>
          <a:off x="436177" y="764277"/>
          <a:ext cx="3991807" cy="936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Venstre klammeparentes 2">
            <a:extLst>
              <a:ext uri="{FF2B5EF4-FFF2-40B4-BE49-F238E27FC236}">
                <a16:creationId xmlns:a16="http://schemas.microsoft.com/office/drawing/2014/main" xmlns="" id="{DA7BF25E-8677-4CB2-B03D-6B8563EDD91F}"/>
              </a:ext>
            </a:extLst>
          </p:cNvPr>
          <p:cNvSpPr/>
          <p:nvPr/>
        </p:nvSpPr>
        <p:spPr>
          <a:xfrm rot="16200000">
            <a:off x="1079614" y="1455624"/>
            <a:ext cx="144016" cy="504059"/>
          </a:xfrm>
          <a:prstGeom prst="leftBrace">
            <a:avLst/>
          </a:prstGeom>
          <a:ln w="38100">
            <a:solidFill>
              <a:srgbClr val="0087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xmlns="" id="{07525204-45E6-4847-8BD2-5B0140491DE7}"/>
              </a:ext>
            </a:extLst>
          </p:cNvPr>
          <p:cNvSpPr/>
          <p:nvPr/>
        </p:nvSpPr>
        <p:spPr>
          <a:xfrm>
            <a:off x="601144" y="1909132"/>
            <a:ext cx="26642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65000"/>
                  </a:schemeClr>
                </a:solidFill>
              </a:rPr>
              <a:t>Why don’t you consider your health as good?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397EBC7C-195C-46CD-98F2-A03737DBBF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7055083"/>
              </p:ext>
            </p:extLst>
          </p:nvPr>
        </p:nvGraphicFramePr>
        <p:xfrm>
          <a:off x="179512" y="2169899"/>
          <a:ext cx="4248472" cy="1842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ktangel 10">
            <a:extLst>
              <a:ext uri="{FF2B5EF4-FFF2-40B4-BE49-F238E27FC236}">
                <a16:creationId xmlns:a16="http://schemas.microsoft.com/office/drawing/2014/main" xmlns="" id="{0D00C436-F047-46A1-9A8B-3EECE4FB176F}"/>
              </a:ext>
            </a:extLst>
          </p:cNvPr>
          <p:cNvSpPr/>
          <p:nvPr/>
        </p:nvSpPr>
        <p:spPr>
          <a:xfrm>
            <a:off x="467544" y="565255"/>
            <a:ext cx="27978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65000"/>
                  </a:schemeClr>
                </a:solidFill>
              </a:rPr>
              <a:t>How would you rate your general health?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xmlns="" id="{DF9C5BEA-47CC-4E42-A4BA-C8B5B5C9B9E7}"/>
              </a:ext>
            </a:extLst>
          </p:cNvPr>
          <p:cNvSpPr txBox="1"/>
          <p:nvPr/>
        </p:nvSpPr>
        <p:spPr>
          <a:xfrm>
            <a:off x="467544" y="350535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</p:spTree>
    <p:extLst>
      <p:ext uri="{BB962C8B-B14F-4D97-AF65-F5344CB8AC3E}">
        <p14:creationId xmlns:p14="http://schemas.microsoft.com/office/powerpoint/2010/main" val="1257829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8712952" cy="504056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87B1"/>
                </a:solidFill>
              </a:rPr>
              <a:t>Do health problems affect their ability to participate in regular study activities? 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11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0231357"/>
              </p:ext>
            </p:extLst>
          </p:nvPr>
        </p:nvGraphicFramePr>
        <p:xfrm>
          <a:off x="436177" y="764277"/>
          <a:ext cx="3991807" cy="936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Venstre klammeparentes 2">
            <a:extLst>
              <a:ext uri="{FF2B5EF4-FFF2-40B4-BE49-F238E27FC236}">
                <a16:creationId xmlns:a16="http://schemas.microsoft.com/office/drawing/2014/main" xmlns="" id="{DA7BF25E-8677-4CB2-B03D-6B8563EDD91F}"/>
              </a:ext>
            </a:extLst>
          </p:cNvPr>
          <p:cNvSpPr/>
          <p:nvPr/>
        </p:nvSpPr>
        <p:spPr>
          <a:xfrm rot="16200000">
            <a:off x="1079614" y="1455624"/>
            <a:ext cx="144016" cy="504059"/>
          </a:xfrm>
          <a:prstGeom prst="leftBrace">
            <a:avLst/>
          </a:prstGeom>
          <a:ln w="38100">
            <a:solidFill>
              <a:srgbClr val="0087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xmlns="" id="{07525204-45E6-4847-8BD2-5B0140491DE7}"/>
              </a:ext>
            </a:extLst>
          </p:cNvPr>
          <p:cNvSpPr/>
          <p:nvPr/>
        </p:nvSpPr>
        <p:spPr>
          <a:xfrm>
            <a:off x="601143" y="1851670"/>
            <a:ext cx="39708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65000"/>
                  </a:schemeClr>
                </a:solidFill>
              </a:rPr>
              <a:t>Do health problems affect your ability to participate in regular study activities (reading, participating in classes, group work etc.)?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397EBC7C-195C-46CD-98F2-A03737DBBF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5216850"/>
              </p:ext>
            </p:extLst>
          </p:nvPr>
        </p:nvGraphicFramePr>
        <p:xfrm>
          <a:off x="179512" y="2313915"/>
          <a:ext cx="4248472" cy="1193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ktangel 10">
            <a:extLst>
              <a:ext uri="{FF2B5EF4-FFF2-40B4-BE49-F238E27FC236}">
                <a16:creationId xmlns:a16="http://schemas.microsoft.com/office/drawing/2014/main" xmlns="" id="{0D00C436-F047-46A1-9A8B-3EECE4FB176F}"/>
              </a:ext>
            </a:extLst>
          </p:cNvPr>
          <p:cNvSpPr/>
          <p:nvPr/>
        </p:nvSpPr>
        <p:spPr>
          <a:xfrm>
            <a:off x="467544" y="565255"/>
            <a:ext cx="27978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65000"/>
                  </a:schemeClr>
                </a:solidFill>
              </a:rPr>
              <a:t>How would you rate your general health?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xmlns="" id="{DF9C5BEA-47CC-4E42-A4BA-C8B5B5C9B9E7}"/>
              </a:ext>
            </a:extLst>
          </p:cNvPr>
          <p:cNvSpPr txBox="1"/>
          <p:nvPr/>
        </p:nvSpPr>
        <p:spPr>
          <a:xfrm>
            <a:off x="467544" y="350535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</p:spTree>
    <p:extLst>
      <p:ext uri="{BB962C8B-B14F-4D97-AF65-F5344CB8AC3E}">
        <p14:creationId xmlns:p14="http://schemas.microsoft.com/office/powerpoint/2010/main" val="3846668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87B1"/>
                </a:solidFill>
              </a:rPr>
              <a:t>Did you find it easy to get access </a:t>
            </a:r>
            <a:br>
              <a:rPr lang="en-US" sz="2000" dirty="0">
                <a:solidFill>
                  <a:srgbClr val="0087B1"/>
                </a:solidFill>
              </a:rPr>
            </a:br>
            <a:r>
              <a:rPr lang="en-US" sz="2000" dirty="0">
                <a:solidFill>
                  <a:srgbClr val="0087B1"/>
                </a:solidFill>
              </a:rPr>
              <a:t>to the help you needed?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12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5004516"/>
              </p:ext>
            </p:extLst>
          </p:nvPr>
        </p:nvGraphicFramePr>
        <p:xfrm>
          <a:off x="179512" y="928863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188101" y="733205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xmlns="" id="{489B0165-09D5-4BE9-B021-CB8FF71F2FD1}"/>
              </a:ext>
            </a:extLst>
          </p:cNvPr>
          <p:cNvSpPr txBox="1"/>
          <p:nvPr/>
        </p:nvSpPr>
        <p:spPr>
          <a:xfrm>
            <a:off x="467544" y="555526"/>
            <a:ext cx="34868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rgbClr val="AF272F"/>
                </a:solidFill>
              </a:rPr>
              <a:t>Base: students </a:t>
            </a:r>
            <a:r>
              <a:rPr lang="nb-NO" sz="900" dirty="0" err="1">
                <a:solidFill>
                  <a:srgbClr val="AF272F"/>
                </a:solidFill>
              </a:rPr>
              <a:t>who</a:t>
            </a:r>
            <a:r>
              <a:rPr lang="nb-NO" sz="900" dirty="0">
                <a:solidFill>
                  <a:srgbClr val="AF272F"/>
                </a:solidFill>
              </a:rPr>
              <a:t> have </a:t>
            </a:r>
            <a:r>
              <a:rPr lang="nb-NO" sz="900" dirty="0" err="1">
                <a:solidFill>
                  <a:srgbClr val="AF272F"/>
                </a:solidFill>
              </a:rPr>
              <a:t>sought</a:t>
            </a:r>
            <a:r>
              <a:rPr lang="nb-NO" sz="900" dirty="0">
                <a:solidFill>
                  <a:srgbClr val="AF272F"/>
                </a:solidFill>
              </a:rPr>
              <a:t> </a:t>
            </a:r>
            <a:r>
              <a:rPr lang="nb-NO" sz="900" dirty="0" err="1">
                <a:solidFill>
                  <a:srgbClr val="AF272F"/>
                </a:solidFill>
              </a:rPr>
              <a:t>professional</a:t>
            </a:r>
            <a:r>
              <a:rPr lang="nb-NO" sz="900" dirty="0">
                <a:solidFill>
                  <a:srgbClr val="AF272F"/>
                </a:solidFill>
              </a:rPr>
              <a:t> </a:t>
            </a:r>
            <a:r>
              <a:rPr lang="nb-NO" sz="900" dirty="0" err="1">
                <a:solidFill>
                  <a:srgbClr val="AF272F"/>
                </a:solidFill>
              </a:rPr>
              <a:t>help</a:t>
            </a:r>
            <a:r>
              <a:rPr lang="nb-NO" sz="900" dirty="0">
                <a:solidFill>
                  <a:srgbClr val="AF272F"/>
                </a:solidFill>
              </a:rPr>
              <a:t> for </a:t>
            </a:r>
            <a:r>
              <a:rPr lang="nb-NO" sz="900" dirty="0" err="1">
                <a:solidFill>
                  <a:srgbClr val="AF272F"/>
                </a:solidFill>
              </a:rPr>
              <a:t>health</a:t>
            </a:r>
            <a:r>
              <a:rPr lang="nb-NO" sz="900" dirty="0">
                <a:solidFill>
                  <a:srgbClr val="AF272F"/>
                </a:solidFill>
              </a:rPr>
              <a:t> problems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xmlns="" id="{B4C93141-A2FC-45F1-AA3E-B0A55F0A1785}"/>
              </a:ext>
            </a:extLst>
          </p:cNvPr>
          <p:cNvSpPr txBox="1"/>
          <p:nvPr/>
        </p:nvSpPr>
        <p:spPr>
          <a:xfrm>
            <a:off x="756573" y="1705123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rgbClr val="FF0000"/>
                </a:solidFill>
              </a:rPr>
              <a:t>N=18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52BD53A4-7327-43E3-A7E3-4988DBDA0E51}"/>
              </a:ext>
            </a:extLst>
          </p:cNvPr>
          <p:cNvSpPr txBox="1"/>
          <p:nvPr/>
        </p:nvSpPr>
        <p:spPr>
          <a:xfrm>
            <a:off x="755576" y="2770435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rgbClr val="FF0000"/>
                </a:solidFill>
              </a:rPr>
              <a:t>N=18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xmlns="" id="{3D272D1B-28CC-4160-88A1-DFB77F98C468}"/>
              </a:ext>
            </a:extLst>
          </p:cNvPr>
          <p:cNvSpPr txBox="1"/>
          <p:nvPr/>
        </p:nvSpPr>
        <p:spPr>
          <a:xfrm>
            <a:off x="755576" y="3793355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rgbClr val="FF0000"/>
                </a:solidFill>
              </a:rPr>
              <a:t>N=16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BBEEEB55-2F7F-4C2F-9F08-45139DA4547C}"/>
              </a:ext>
            </a:extLst>
          </p:cNvPr>
          <p:cNvSpPr txBox="1"/>
          <p:nvPr/>
        </p:nvSpPr>
        <p:spPr>
          <a:xfrm>
            <a:off x="-36512" y="2497211"/>
            <a:ext cx="11737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>
                <a:solidFill>
                  <a:srgbClr val="0087B1"/>
                </a:solidFill>
              </a:rPr>
              <a:t>Assessment of health</a:t>
            </a:r>
          </a:p>
        </p:txBody>
      </p:sp>
    </p:spTree>
    <p:extLst>
      <p:ext uri="{BB962C8B-B14F-4D97-AF65-F5344CB8AC3E}">
        <p14:creationId xmlns:p14="http://schemas.microsoft.com/office/powerpoint/2010/main" val="1332790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nb-NO" sz="2000" dirty="0" err="1">
                <a:solidFill>
                  <a:srgbClr val="0087B1"/>
                </a:solidFill>
              </a:rPr>
              <a:t>Satisfaction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with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the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help</a:t>
            </a:r>
            <a:r>
              <a:rPr lang="nb-NO" sz="2000" dirty="0">
                <a:solidFill>
                  <a:srgbClr val="0087B1"/>
                </a:solidFill>
              </a:rPr>
              <a:t> 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13</a:t>
            </a:fld>
            <a:endParaRPr lang="nb-NO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xmlns="" id="{AF31A0D4-7A55-41E2-9EF1-7AD4ECC2F3F8}"/>
              </a:ext>
            </a:extLst>
          </p:cNvPr>
          <p:cNvSpPr/>
          <p:nvPr/>
        </p:nvSpPr>
        <p:spPr>
          <a:xfrm>
            <a:off x="467544" y="277292"/>
            <a:ext cx="27978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65000"/>
                  </a:schemeClr>
                </a:solidFill>
              </a:rPr>
              <a:t>How satisfied are you with the help you received?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4684327"/>
              </p:ext>
            </p:extLst>
          </p:nvPr>
        </p:nvGraphicFramePr>
        <p:xfrm>
          <a:off x="179512" y="928863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188101" y="733205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xmlns="" id="{489B0165-09D5-4BE9-B021-CB8FF71F2FD1}"/>
              </a:ext>
            </a:extLst>
          </p:cNvPr>
          <p:cNvSpPr txBox="1"/>
          <p:nvPr/>
        </p:nvSpPr>
        <p:spPr>
          <a:xfrm>
            <a:off x="467544" y="432896"/>
            <a:ext cx="34692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rgbClr val="AF272F"/>
                </a:solidFill>
              </a:rPr>
              <a:t>Base: students </a:t>
            </a:r>
            <a:r>
              <a:rPr lang="nb-NO" sz="900" dirty="0" err="1">
                <a:solidFill>
                  <a:srgbClr val="AF272F"/>
                </a:solidFill>
              </a:rPr>
              <a:t>who</a:t>
            </a:r>
            <a:r>
              <a:rPr lang="nb-NO" sz="900" dirty="0">
                <a:solidFill>
                  <a:srgbClr val="AF272F"/>
                </a:solidFill>
              </a:rPr>
              <a:t> have </a:t>
            </a:r>
            <a:r>
              <a:rPr lang="nb-NO" sz="900" dirty="0" err="1">
                <a:solidFill>
                  <a:srgbClr val="AF272F"/>
                </a:solidFill>
              </a:rPr>
              <a:t>sought</a:t>
            </a:r>
            <a:r>
              <a:rPr lang="nb-NO" sz="900" dirty="0">
                <a:solidFill>
                  <a:srgbClr val="AF272F"/>
                </a:solidFill>
              </a:rPr>
              <a:t> </a:t>
            </a:r>
            <a:r>
              <a:rPr lang="nb-NO" sz="900" dirty="0" err="1">
                <a:solidFill>
                  <a:srgbClr val="AF272F"/>
                </a:solidFill>
              </a:rPr>
              <a:t>professional</a:t>
            </a:r>
            <a:r>
              <a:rPr lang="nb-NO" sz="900" dirty="0">
                <a:solidFill>
                  <a:srgbClr val="AF272F"/>
                </a:solidFill>
              </a:rPr>
              <a:t> </a:t>
            </a:r>
            <a:r>
              <a:rPr lang="nb-NO" sz="900" dirty="0" err="1">
                <a:solidFill>
                  <a:srgbClr val="AF272F"/>
                </a:solidFill>
              </a:rPr>
              <a:t>help</a:t>
            </a:r>
            <a:r>
              <a:rPr lang="nb-NO" sz="900" dirty="0">
                <a:solidFill>
                  <a:srgbClr val="AF272F"/>
                </a:solidFill>
              </a:rPr>
              <a:t> for </a:t>
            </a:r>
            <a:r>
              <a:rPr lang="nb-NO" sz="900" dirty="0" err="1">
                <a:solidFill>
                  <a:srgbClr val="AF272F"/>
                </a:solidFill>
              </a:rPr>
              <a:t>health</a:t>
            </a:r>
            <a:r>
              <a:rPr lang="nb-NO" sz="900" dirty="0">
                <a:solidFill>
                  <a:srgbClr val="AF272F"/>
                </a:solidFill>
              </a:rPr>
              <a:t> problems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xmlns="" id="{3D272D1B-28CC-4160-88A1-DFB77F98C468}"/>
              </a:ext>
            </a:extLst>
          </p:cNvPr>
          <p:cNvSpPr txBox="1"/>
          <p:nvPr/>
        </p:nvSpPr>
        <p:spPr>
          <a:xfrm>
            <a:off x="755576" y="4357142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rgbClr val="FF0000"/>
                </a:solidFill>
              </a:rPr>
              <a:t>N=19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BBEEEB55-2F7F-4C2F-9F08-45139DA4547C}"/>
              </a:ext>
            </a:extLst>
          </p:cNvPr>
          <p:cNvSpPr txBox="1"/>
          <p:nvPr/>
        </p:nvSpPr>
        <p:spPr>
          <a:xfrm>
            <a:off x="0" y="2067694"/>
            <a:ext cx="11737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Assessment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of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health</a:t>
            </a:r>
            <a:endParaRPr lang="nb-NO" sz="900" i="1" dirty="0">
              <a:solidFill>
                <a:srgbClr val="0087B1"/>
              </a:solidFill>
            </a:endParaRP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xmlns="" id="{7570EFE8-ED3E-44A4-B3E1-4B8F4AF38CBB}"/>
              </a:ext>
            </a:extLst>
          </p:cNvPr>
          <p:cNvSpPr txBox="1"/>
          <p:nvPr/>
        </p:nvSpPr>
        <p:spPr>
          <a:xfrm>
            <a:off x="21829" y="313852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>
                <a:solidFill>
                  <a:srgbClr val="0087B1"/>
                </a:solidFill>
              </a:rPr>
              <a:t>If it was easy to get </a:t>
            </a:r>
          </a:p>
          <a:p>
            <a:r>
              <a:rPr lang="en-US" sz="900" i="1" dirty="0">
                <a:solidFill>
                  <a:srgbClr val="0087B1"/>
                </a:solidFill>
              </a:rPr>
              <a:t>access to help</a:t>
            </a:r>
            <a:endParaRPr lang="nb-NO" sz="900" i="1" dirty="0">
              <a:solidFill>
                <a:srgbClr val="0087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26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14</a:t>
            </a:fld>
            <a:endParaRPr lang="nb-NO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xmlns="" id="{6449562D-1638-436E-BFC8-952FCACE964A}"/>
              </a:ext>
            </a:extLst>
          </p:cNvPr>
          <p:cNvSpPr txBox="1"/>
          <p:nvPr/>
        </p:nvSpPr>
        <p:spPr>
          <a:xfrm>
            <a:off x="467544" y="411510"/>
            <a:ext cx="40062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solidFill>
                  <a:srgbClr val="AF272F"/>
                </a:solidFill>
              </a:rPr>
              <a:t>Base: </a:t>
            </a:r>
            <a:r>
              <a:rPr lang="en-US" sz="1000" dirty="0">
                <a:solidFill>
                  <a:srgbClr val="AF272F"/>
                </a:solidFill>
              </a:rPr>
              <a:t>students who have not sought professional help, even if they should</a:t>
            </a:r>
            <a:endParaRPr lang="nb-NO" sz="1000" dirty="0">
              <a:solidFill>
                <a:srgbClr val="AF272F"/>
              </a:solidFill>
            </a:endParaRPr>
          </a:p>
        </p:txBody>
      </p:sp>
      <p:sp>
        <p:nvSpPr>
          <p:cNvPr id="9" name="Tittel 1">
            <a:extLst>
              <a:ext uri="{FF2B5EF4-FFF2-40B4-BE49-F238E27FC236}">
                <a16:creationId xmlns:a16="http://schemas.microsoft.com/office/drawing/2014/main" xmlns="" id="{93AE56A8-ED10-432A-ABE9-0C8E37C339F7}"/>
              </a:ext>
            </a:extLst>
          </p:cNvPr>
          <p:cNvSpPr txBox="1">
            <a:spLocks/>
          </p:cNvSpPr>
          <p:nvPr/>
        </p:nvSpPr>
        <p:spPr>
          <a:xfrm>
            <a:off x="467544" y="-20538"/>
            <a:ext cx="84969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rgbClr val="0087B1"/>
                </a:solidFill>
              </a:rPr>
              <a:t>Why didn’t you obtain help? 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xmlns="" id="{45CC9239-474F-44D4-A79D-4B06E62390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4246804"/>
              </p:ext>
            </p:extLst>
          </p:nvPr>
        </p:nvGraphicFramePr>
        <p:xfrm>
          <a:off x="467544" y="873755"/>
          <a:ext cx="4032448" cy="306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kstSylinder 14">
            <a:extLst>
              <a:ext uri="{FF2B5EF4-FFF2-40B4-BE49-F238E27FC236}">
                <a16:creationId xmlns:a16="http://schemas.microsoft.com/office/drawing/2014/main" xmlns="" id="{79595FFE-5947-480D-BAF4-27517513D8B2}"/>
              </a:ext>
            </a:extLst>
          </p:cNvPr>
          <p:cNvSpPr txBox="1"/>
          <p:nvPr/>
        </p:nvSpPr>
        <p:spPr>
          <a:xfrm>
            <a:off x="2451973" y="733205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</p:spTree>
    <p:extLst>
      <p:ext uri="{BB962C8B-B14F-4D97-AF65-F5344CB8AC3E}">
        <p14:creationId xmlns:p14="http://schemas.microsoft.com/office/powerpoint/2010/main" val="1318607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-36512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</a:rPr>
              <a:t>Health and wellbeing among international students </a:t>
            </a:r>
            <a:r>
              <a:rPr lang="nb-NO" sz="2000" dirty="0">
                <a:solidFill>
                  <a:srgbClr val="0087B1"/>
                </a:solidFill>
              </a:rPr>
              <a:t>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nb-NO" sz="3600" dirty="0">
                <a:solidFill>
                  <a:schemeClr val="bg1"/>
                </a:solidFill>
              </a:rPr>
              <a:t>Help/</a:t>
            </a:r>
            <a:r>
              <a:rPr lang="nb-NO" sz="3600" dirty="0" err="1">
                <a:solidFill>
                  <a:schemeClr val="bg1"/>
                </a:solidFill>
              </a:rPr>
              <a:t>facilitation</a:t>
            </a:r>
            <a:r>
              <a:rPr lang="nb-NO" sz="3600" dirty="0">
                <a:solidFill>
                  <a:schemeClr val="bg1"/>
                </a:solidFill>
              </a:rPr>
              <a:t> due to </a:t>
            </a:r>
            <a:r>
              <a:rPr lang="nb-NO" sz="3600" dirty="0" err="1">
                <a:solidFill>
                  <a:schemeClr val="bg1"/>
                </a:solidFill>
              </a:rPr>
              <a:t>physical</a:t>
            </a:r>
            <a:r>
              <a:rPr lang="nb-NO" sz="3600" dirty="0">
                <a:solidFill>
                  <a:schemeClr val="bg1"/>
                </a:solidFill>
              </a:rPr>
              <a:t> </a:t>
            </a:r>
            <a:r>
              <a:rPr lang="nb-NO" sz="3600" dirty="0" err="1">
                <a:solidFill>
                  <a:schemeClr val="bg1"/>
                </a:solidFill>
              </a:rPr>
              <a:t>disabilities</a:t>
            </a:r>
            <a:r>
              <a:rPr lang="nb-NO" sz="3600" dirty="0">
                <a:solidFill>
                  <a:schemeClr val="bg1"/>
                </a:solidFill>
              </a:rPr>
              <a:t>/</a:t>
            </a:r>
            <a:r>
              <a:rPr lang="nb-NO" sz="3600" dirty="0" err="1">
                <a:solidFill>
                  <a:schemeClr val="bg1"/>
                </a:solidFill>
              </a:rPr>
              <a:t>learning</a:t>
            </a:r>
            <a:r>
              <a:rPr lang="nb-NO" sz="3600" dirty="0">
                <a:solidFill>
                  <a:schemeClr val="bg1"/>
                </a:solidFill>
              </a:rPr>
              <a:t> </a:t>
            </a:r>
            <a:r>
              <a:rPr lang="nb-NO" sz="3600" dirty="0" err="1">
                <a:solidFill>
                  <a:schemeClr val="bg1"/>
                </a:solidFill>
              </a:rPr>
              <a:t>disabilities</a:t>
            </a:r>
            <a:endParaRPr lang="nb-NO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32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87B1"/>
                </a:solidFill>
              </a:rPr>
              <a:t>Do you receive special help/facilitation in regards to </a:t>
            </a:r>
            <a:br>
              <a:rPr lang="en-US" sz="2000" dirty="0">
                <a:solidFill>
                  <a:srgbClr val="0087B1"/>
                </a:solidFill>
              </a:rPr>
            </a:br>
            <a:r>
              <a:rPr lang="en-US" sz="2000" dirty="0">
                <a:solidFill>
                  <a:srgbClr val="0087B1"/>
                </a:solidFill>
              </a:rPr>
              <a:t>a physical disability/learning disability? (%)</a:t>
            </a:r>
            <a:endParaRPr lang="nb-NO" sz="2000" dirty="0">
              <a:solidFill>
                <a:srgbClr val="0087B1"/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16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7138199"/>
              </p:ext>
            </p:extLst>
          </p:nvPr>
        </p:nvGraphicFramePr>
        <p:xfrm>
          <a:off x="179512" y="859386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127102" y="663728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xmlns="" id="{13262DE2-6EC4-4BDA-8C05-943783D7070C}"/>
              </a:ext>
            </a:extLst>
          </p:cNvPr>
          <p:cNvSpPr txBox="1"/>
          <p:nvPr/>
        </p:nvSpPr>
        <p:spPr>
          <a:xfrm>
            <a:off x="1117866" y="3147814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86A89C83-8BEF-40ED-97C7-124EB4FAD20F}"/>
              </a:ext>
            </a:extLst>
          </p:cNvPr>
          <p:cNvSpPr txBox="1"/>
          <p:nvPr/>
        </p:nvSpPr>
        <p:spPr>
          <a:xfrm>
            <a:off x="1115616" y="3894316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3768185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</a:rPr>
              <a:t>Health and wellbeing among international students </a:t>
            </a:r>
            <a:r>
              <a:rPr lang="nb-NO" sz="2000" dirty="0">
                <a:solidFill>
                  <a:srgbClr val="0087B1"/>
                </a:solidFill>
              </a:rPr>
              <a:t>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3600" dirty="0">
                <a:solidFill>
                  <a:schemeClr val="bg1"/>
                </a:solidFill>
              </a:rPr>
              <a:t>Symptoms of anxiety and depression</a:t>
            </a:r>
          </a:p>
        </p:txBody>
      </p:sp>
    </p:spTree>
    <p:extLst>
      <p:ext uri="{BB962C8B-B14F-4D97-AF65-F5344CB8AC3E}">
        <p14:creationId xmlns:p14="http://schemas.microsoft.com/office/powerpoint/2010/main" val="3500994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18</a:t>
            </a:fld>
            <a:endParaRPr lang="nb-NO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9FB3074F-8F76-44BD-A0C1-B5DA3CFA11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4085997"/>
              </p:ext>
            </p:extLst>
          </p:nvPr>
        </p:nvGraphicFramePr>
        <p:xfrm>
          <a:off x="107504" y="822106"/>
          <a:ext cx="4176464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tel 1">
            <a:extLst>
              <a:ext uri="{FF2B5EF4-FFF2-40B4-BE49-F238E27FC236}">
                <a16:creationId xmlns:a16="http://schemas.microsoft.com/office/drawing/2014/main" xmlns="" id="{07DFBDA1-E330-428D-96B4-E0D2372634C1}"/>
              </a:ext>
            </a:extLst>
          </p:cNvPr>
          <p:cNvSpPr txBox="1">
            <a:spLocks/>
          </p:cNvSpPr>
          <p:nvPr/>
        </p:nvSpPr>
        <p:spPr>
          <a:xfrm>
            <a:off x="467544" y="0"/>
            <a:ext cx="84969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rgbClr val="0087B1"/>
                </a:solidFill>
              </a:rPr>
              <a:t>Symptoms of anxiety and depression 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xmlns="" id="{51A57A02-3EBC-40F7-BD42-30069EB1BFBD}"/>
              </a:ext>
            </a:extLst>
          </p:cNvPr>
          <p:cNvSpPr txBox="1"/>
          <p:nvPr/>
        </p:nvSpPr>
        <p:spPr>
          <a:xfrm>
            <a:off x="1271118" y="638567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</p:spTree>
    <p:extLst>
      <p:ext uri="{BB962C8B-B14F-4D97-AF65-F5344CB8AC3E}">
        <p14:creationId xmlns:p14="http://schemas.microsoft.com/office/powerpoint/2010/main" val="459273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19</a:t>
            </a:fld>
            <a:endParaRPr lang="nb-NO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9FB3074F-8F76-44BD-A0C1-B5DA3CFA11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1434765"/>
              </p:ext>
            </p:extLst>
          </p:nvPr>
        </p:nvGraphicFramePr>
        <p:xfrm>
          <a:off x="107504" y="822106"/>
          <a:ext cx="4176464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tel 1">
            <a:extLst>
              <a:ext uri="{FF2B5EF4-FFF2-40B4-BE49-F238E27FC236}">
                <a16:creationId xmlns:a16="http://schemas.microsoft.com/office/drawing/2014/main" xmlns="" id="{07DFBDA1-E330-428D-96B4-E0D2372634C1}"/>
              </a:ext>
            </a:extLst>
          </p:cNvPr>
          <p:cNvSpPr txBox="1">
            <a:spLocks/>
          </p:cNvSpPr>
          <p:nvPr/>
        </p:nvSpPr>
        <p:spPr>
          <a:xfrm>
            <a:off x="467544" y="0"/>
            <a:ext cx="84969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rgbClr val="0087B1"/>
                </a:solidFill>
              </a:rPr>
              <a:t>Symptoms of anxiety and depression 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xmlns="" id="{51A57A02-3EBC-40F7-BD42-30069EB1BFBD}"/>
              </a:ext>
            </a:extLst>
          </p:cNvPr>
          <p:cNvSpPr txBox="1"/>
          <p:nvPr/>
        </p:nvSpPr>
        <p:spPr>
          <a:xfrm>
            <a:off x="1271118" y="638567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32856868-9328-45C4-95E8-B22AD40D83CD}"/>
              </a:ext>
            </a:extLst>
          </p:cNvPr>
          <p:cNvSpPr txBox="1"/>
          <p:nvPr/>
        </p:nvSpPr>
        <p:spPr>
          <a:xfrm>
            <a:off x="1261882" y="3291830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xmlns="" id="{5E0B2337-1F19-4A98-B3BB-72DC54BCD8A5}"/>
              </a:ext>
            </a:extLst>
          </p:cNvPr>
          <p:cNvSpPr txBox="1"/>
          <p:nvPr/>
        </p:nvSpPr>
        <p:spPr>
          <a:xfrm>
            <a:off x="1259632" y="4110340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974166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53009" y="111917"/>
            <a:ext cx="7772400" cy="504056"/>
          </a:xfrm>
        </p:spPr>
        <p:txBody>
          <a:bodyPr>
            <a:normAutofit/>
          </a:bodyPr>
          <a:lstStyle/>
          <a:p>
            <a:pPr algn="l"/>
            <a:r>
              <a:rPr lang="nb-NO" sz="2000" dirty="0">
                <a:solidFill>
                  <a:srgbClr val="0087B1"/>
                </a:solidFill>
              </a:rPr>
              <a:t>Region (</a:t>
            </a:r>
            <a:r>
              <a:rPr lang="nb-NO" sz="2000" dirty="0" err="1">
                <a:solidFill>
                  <a:srgbClr val="0087B1"/>
                </a:solidFill>
              </a:rPr>
              <a:t>based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on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citizenship</a:t>
            </a:r>
            <a:r>
              <a:rPr lang="nb-NO" sz="2000" dirty="0">
                <a:solidFill>
                  <a:srgbClr val="0087B1"/>
                </a:solidFill>
              </a:rPr>
              <a:t>) %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2</a:t>
            </a:fld>
            <a:endParaRPr lang="nb-NO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4ECBF2CE-530E-4BFF-8527-9038223D6B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4685053"/>
              </p:ext>
            </p:extLst>
          </p:nvPr>
        </p:nvGraphicFramePr>
        <p:xfrm>
          <a:off x="467545" y="657730"/>
          <a:ext cx="7344816" cy="410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5864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20</a:t>
            </a:fld>
            <a:endParaRPr lang="nb-NO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9FB3074F-8F76-44BD-A0C1-B5DA3CFA11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7129409"/>
              </p:ext>
            </p:extLst>
          </p:nvPr>
        </p:nvGraphicFramePr>
        <p:xfrm>
          <a:off x="107504" y="822106"/>
          <a:ext cx="4176464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tel 1">
            <a:extLst>
              <a:ext uri="{FF2B5EF4-FFF2-40B4-BE49-F238E27FC236}">
                <a16:creationId xmlns:a16="http://schemas.microsoft.com/office/drawing/2014/main" xmlns="" id="{07DFBDA1-E330-428D-96B4-E0D2372634C1}"/>
              </a:ext>
            </a:extLst>
          </p:cNvPr>
          <p:cNvSpPr txBox="1">
            <a:spLocks/>
          </p:cNvSpPr>
          <p:nvPr/>
        </p:nvSpPr>
        <p:spPr>
          <a:xfrm>
            <a:off x="467544" y="0"/>
            <a:ext cx="84969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rgbClr val="0087B1"/>
                </a:solidFill>
              </a:rPr>
              <a:t>Symptoms of anxiety and depression 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xmlns="" id="{51A57A02-3EBC-40F7-BD42-30069EB1BFBD}"/>
              </a:ext>
            </a:extLst>
          </p:cNvPr>
          <p:cNvSpPr txBox="1"/>
          <p:nvPr/>
        </p:nvSpPr>
        <p:spPr>
          <a:xfrm>
            <a:off x="1271118" y="638567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F237520-2BC2-4FF3-A7B2-3E9FE85CC356}"/>
              </a:ext>
            </a:extLst>
          </p:cNvPr>
          <p:cNvSpPr txBox="1"/>
          <p:nvPr/>
        </p:nvSpPr>
        <p:spPr>
          <a:xfrm>
            <a:off x="495" y="1635646"/>
            <a:ext cx="11737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Assessment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of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health</a:t>
            </a:r>
            <a:endParaRPr lang="nb-NO" sz="900" i="1" dirty="0">
              <a:solidFill>
                <a:srgbClr val="0087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026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</a:rPr>
              <a:t>Health and wellbeing among international students </a:t>
            </a:r>
            <a:r>
              <a:rPr lang="nb-NO" sz="2000" dirty="0">
                <a:solidFill>
                  <a:srgbClr val="0087B1"/>
                </a:solidFill>
              </a:rPr>
              <a:t>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nb-NO" sz="3600" dirty="0" err="1">
                <a:solidFill>
                  <a:schemeClr val="bg1"/>
                </a:solidFill>
              </a:rPr>
              <a:t>Other</a:t>
            </a:r>
            <a:r>
              <a:rPr lang="nb-NO" sz="3600" dirty="0">
                <a:solidFill>
                  <a:schemeClr val="bg1"/>
                </a:solidFill>
              </a:rPr>
              <a:t> symptoms problems</a:t>
            </a:r>
          </a:p>
        </p:txBody>
      </p:sp>
    </p:spTree>
    <p:extLst>
      <p:ext uri="{BB962C8B-B14F-4D97-AF65-F5344CB8AC3E}">
        <p14:creationId xmlns:p14="http://schemas.microsoft.com/office/powerpoint/2010/main" val="1230555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87B1"/>
                </a:solidFill>
              </a:rPr>
              <a:t>Difficulties falling asleep, staying asleep 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22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9399156"/>
              </p:ext>
            </p:extLst>
          </p:nvPr>
        </p:nvGraphicFramePr>
        <p:xfrm>
          <a:off x="179512" y="859386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459758" y="634020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xmlns="" id="{6C331987-381C-4AE2-A6DF-2A971EA6E790}"/>
              </a:ext>
            </a:extLst>
          </p:cNvPr>
          <p:cNvSpPr txBox="1"/>
          <p:nvPr/>
        </p:nvSpPr>
        <p:spPr>
          <a:xfrm>
            <a:off x="-34727" y="2931790"/>
            <a:ext cx="11737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Assessment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of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health</a:t>
            </a:r>
            <a:endParaRPr lang="nb-NO" sz="900" i="1" dirty="0">
              <a:solidFill>
                <a:srgbClr val="0087B1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8F34EE2D-C74B-4B08-B880-E104917DE83D}"/>
              </a:ext>
            </a:extLst>
          </p:cNvPr>
          <p:cNvSpPr txBox="1"/>
          <p:nvPr/>
        </p:nvSpPr>
        <p:spPr>
          <a:xfrm>
            <a:off x="-34728" y="3651870"/>
            <a:ext cx="11095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>
                <a:solidFill>
                  <a:srgbClr val="0087B1"/>
                </a:solidFill>
              </a:rPr>
              <a:t>Symptoms – HSCL-5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xmlns="" id="{1BA4D4B2-94C2-42E7-9C2F-A3DACFD8E4CB}"/>
              </a:ext>
            </a:extLst>
          </p:cNvPr>
          <p:cNvSpPr txBox="1"/>
          <p:nvPr/>
        </p:nvSpPr>
        <p:spPr>
          <a:xfrm>
            <a:off x="1547664" y="1851670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7D1CAFC6-7C8A-48F9-BE14-490A38CA0A4D}"/>
              </a:ext>
            </a:extLst>
          </p:cNvPr>
          <p:cNvSpPr txBox="1"/>
          <p:nvPr/>
        </p:nvSpPr>
        <p:spPr>
          <a:xfrm>
            <a:off x="1547664" y="2340918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3594295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nb-NO" sz="2000" dirty="0" err="1">
                <a:solidFill>
                  <a:srgbClr val="0087B1"/>
                </a:solidFill>
              </a:rPr>
              <a:t>Strong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sense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of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homesickness</a:t>
            </a:r>
            <a:r>
              <a:rPr lang="nb-NO" sz="2000" dirty="0">
                <a:solidFill>
                  <a:srgbClr val="0087B1"/>
                </a:solidFill>
              </a:rPr>
              <a:t> 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23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456864"/>
              </p:ext>
            </p:extLst>
          </p:nvPr>
        </p:nvGraphicFramePr>
        <p:xfrm>
          <a:off x="179512" y="859386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476133" y="663728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xmlns="" id="{CB1925C7-3399-41E7-89E1-E9125AC4508C}"/>
              </a:ext>
            </a:extLst>
          </p:cNvPr>
          <p:cNvSpPr txBox="1"/>
          <p:nvPr/>
        </p:nvSpPr>
        <p:spPr>
          <a:xfrm>
            <a:off x="1547664" y="2340918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A947B37C-C5D3-493E-BE74-41D7E5DEC50B}"/>
              </a:ext>
            </a:extLst>
          </p:cNvPr>
          <p:cNvSpPr txBox="1"/>
          <p:nvPr/>
        </p:nvSpPr>
        <p:spPr>
          <a:xfrm>
            <a:off x="1547664" y="1851670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xmlns="" id="{A7AB0184-9AEE-435F-972A-6BE7326BB3C2}"/>
              </a:ext>
            </a:extLst>
          </p:cNvPr>
          <p:cNvSpPr txBox="1"/>
          <p:nvPr/>
        </p:nvSpPr>
        <p:spPr>
          <a:xfrm>
            <a:off x="-34727" y="2931790"/>
            <a:ext cx="11737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Assessment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of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health</a:t>
            </a:r>
            <a:endParaRPr lang="nb-NO" sz="900" i="1" dirty="0">
              <a:solidFill>
                <a:srgbClr val="0087B1"/>
              </a:solidFill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EBF2F7E4-42F6-4676-8780-E869A15D8877}"/>
              </a:ext>
            </a:extLst>
          </p:cNvPr>
          <p:cNvSpPr txBox="1"/>
          <p:nvPr/>
        </p:nvSpPr>
        <p:spPr>
          <a:xfrm>
            <a:off x="-34728" y="3651870"/>
            <a:ext cx="11095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>
                <a:solidFill>
                  <a:srgbClr val="0087B1"/>
                </a:solidFill>
              </a:rPr>
              <a:t>Symptoms – HSCL-5</a:t>
            </a:r>
          </a:p>
        </p:txBody>
      </p:sp>
    </p:spTree>
    <p:extLst>
      <p:ext uri="{BB962C8B-B14F-4D97-AF65-F5344CB8AC3E}">
        <p14:creationId xmlns:p14="http://schemas.microsoft.com/office/powerpoint/2010/main" val="1600503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87B1"/>
                </a:solidFill>
              </a:rPr>
              <a:t>Troublesome pressure from family or yourself to succeed</a:t>
            </a:r>
            <a:r>
              <a:rPr lang="nb-NO" sz="2000" dirty="0">
                <a:solidFill>
                  <a:srgbClr val="0087B1"/>
                </a:solidFill>
              </a:rPr>
              <a:t> 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24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7171966"/>
              </p:ext>
            </p:extLst>
          </p:nvPr>
        </p:nvGraphicFramePr>
        <p:xfrm>
          <a:off x="179512" y="859386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476133" y="663728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xmlns="" id="{B4EF0770-364B-45A8-ACAB-3966C40C5775}"/>
              </a:ext>
            </a:extLst>
          </p:cNvPr>
          <p:cNvSpPr txBox="1"/>
          <p:nvPr/>
        </p:nvSpPr>
        <p:spPr>
          <a:xfrm>
            <a:off x="1547664" y="2340918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xmlns="" id="{D30A7CA6-ACE7-43D0-B7D7-B3C0CD32F08D}"/>
              </a:ext>
            </a:extLst>
          </p:cNvPr>
          <p:cNvSpPr txBox="1"/>
          <p:nvPr/>
        </p:nvSpPr>
        <p:spPr>
          <a:xfrm>
            <a:off x="1547664" y="1851670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03815A64-3B87-4C37-A3E6-F5E8898F512F}"/>
              </a:ext>
            </a:extLst>
          </p:cNvPr>
          <p:cNvSpPr txBox="1"/>
          <p:nvPr/>
        </p:nvSpPr>
        <p:spPr>
          <a:xfrm>
            <a:off x="-34727" y="2931790"/>
            <a:ext cx="11737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Assessment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of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health</a:t>
            </a:r>
            <a:endParaRPr lang="nb-NO" sz="900" i="1" dirty="0">
              <a:solidFill>
                <a:srgbClr val="0087B1"/>
              </a:solidFill>
            </a:endParaRP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xmlns="" id="{010FF210-65B4-4B00-9654-273661194BF0}"/>
              </a:ext>
            </a:extLst>
          </p:cNvPr>
          <p:cNvSpPr txBox="1"/>
          <p:nvPr/>
        </p:nvSpPr>
        <p:spPr>
          <a:xfrm>
            <a:off x="-34728" y="3651870"/>
            <a:ext cx="11095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>
                <a:solidFill>
                  <a:srgbClr val="0087B1"/>
                </a:solidFill>
              </a:rPr>
              <a:t>Symptoms – HSCL-5</a:t>
            </a:r>
          </a:p>
        </p:txBody>
      </p:sp>
    </p:spTree>
    <p:extLst>
      <p:ext uri="{BB962C8B-B14F-4D97-AF65-F5344CB8AC3E}">
        <p14:creationId xmlns:p14="http://schemas.microsoft.com/office/powerpoint/2010/main" val="26532532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</a:rPr>
              <a:t>Health and wellbeing among international students </a:t>
            </a:r>
            <a:r>
              <a:rPr lang="nb-NO" sz="2000" dirty="0">
                <a:solidFill>
                  <a:srgbClr val="0087B1"/>
                </a:solidFill>
              </a:rPr>
              <a:t>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nb-NO" sz="36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Loneliness</a:t>
            </a:r>
            <a:endParaRPr lang="nb-NO" sz="36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nb-NO" sz="36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070051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AE30D8B5-F9FF-462B-AE52-2081ADC169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3607347"/>
              </p:ext>
            </p:extLst>
          </p:nvPr>
        </p:nvGraphicFramePr>
        <p:xfrm>
          <a:off x="439876" y="813569"/>
          <a:ext cx="7920880" cy="2766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nb-NO" sz="2000" dirty="0" err="1">
                <a:solidFill>
                  <a:srgbClr val="0087B1"/>
                </a:solidFill>
              </a:rPr>
              <a:t>Loneliness</a:t>
            </a:r>
            <a:r>
              <a:rPr lang="nb-NO" sz="2000" dirty="0">
                <a:solidFill>
                  <a:srgbClr val="0087B1"/>
                </a:solidFill>
              </a:rPr>
              <a:t> 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26</a:t>
            </a:fld>
            <a:endParaRPr lang="nb-NO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xmlns="" id="{AF31A0D4-7A55-41E2-9EF1-7AD4ECC2F3F8}"/>
              </a:ext>
            </a:extLst>
          </p:cNvPr>
          <p:cNvSpPr/>
          <p:nvPr/>
        </p:nvSpPr>
        <p:spPr>
          <a:xfrm>
            <a:off x="467544" y="305381"/>
            <a:ext cx="518457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65000"/>
                  </a:schemeClr>
                </a:solidFill>
              </a:rPr>
              <a:t>During this semester, how often have you felt ….?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xmlns="" id="{341B476F-86D0-4E62-9A0D-5FF37F5273D2}"/>
              </a:ext>
            </a:extLst>
          </p:cNvPr>
          <p:cNvSpPr txBox="1"/>
          <p:nvPr/>
        </p:nvSpPr>
        <p:spPr>
          <a:xfrm>
            <a:off x="395536" y="619687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</p:spTree>
    <p:extLst>
      <p:ext uri="{BB962C8B-B14F-4D97-AF65-F5344CB8AC3E}">
        <p14:creationId xmlns:p14="http://schemas.microsoft.com/office/powerpoint/2010/main" val="19346631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27</a:t>
            </a:fld>
            <a:endParaRPr lang="nb-NO" dirty="0"/>
          </a:p>
        </p:txBody>
      </p:sp>
      <p:sp>
        <p:nvSpPr>
          <p:cNvPr id="3" name="Tittel 1">
            <a:extLst>
              <a:ext uri="{FF2B5EF4-FFF2-40B4-BE49-F238E27FC236}">
                <a16:creationId xmlns:a16="http://schemas.microsoft.com/office/drawing/2014/main" xmlns="" id="{7C1108A5-6C15-46F6-9534-0BD811F6C5E5}"/>
              </a:ext>
            </a:extLst>
          </p:cNvPr>
          <p:cNvSpPr txBox="1">
            <a:spLocks/>
          </p:cNvSpPr>
          <p:nvPr/>
        </p:nvSpPr>
        <p:spPr>
          <a:xfrm>
            <a:off x="448477" y="-71640"/>
            <a:ext cx="3619467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dirty="0" err="1">
                <a:solidFill>
                  <a:srgbClr val="0087B1"/>
                </a:solidFill>
              </a:rPr>
              <a:t>Loneliness</a:t>
            </a:r>
            <a:r>
              <a:rPr lang="nb-NO" sz="2000" dirty="0">
                <a:solidFill>
                  <a:srgbClr val="0087B1"/>
                </a:solidFill>
              </a:rPr>
              <a:t> (1) (%)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28EA06D6-3CD0-4201-8AAE-213395C2F4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1058783"/>
              </p:ext>
            </p:extLst>
          </p:nvPr>
        </p:nvGraphicFramePr>
        <p:xfrm>
          <a:off x="467544" y="657730"/>
          <a:ext cx="4032448" cy="4218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ktangel 7">
            <a:extLst>
              <a:ext uri="{FF2B5EF4-FFF2-40B4-BE49-F238E27FC236}">
                <a16:creationId xmlns:a16="http://schemas.microsoft.com/office/drawing/2014/main" xmlns="" id="{57E7968E-AF2D-4497-8C36-CE1463F08994}"/>
              </a:ext>
            </a:extLst>
          </p:cNvPr>
          <p:cNvSpPr/>
          <p:nvPr/>
        </p:nvSpPr>
        <p:spPr>
          <a:xfrm>
            <a:off x="448477" y="309305"/>
            <a:ext cx="518457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000" dirty="0" err="1">
                <a:solidFill>
                  <a:srgbClr val="0087B1"/>
                </a:solidFill>
              </a:rPr>
              <a:t>Often</a:t>
            </a:r>
            <a:r>
              <a:rPr lang="nb-NO" sz="1000" dirty="0">
                <a:solidFill>
                  <a:srgbClr val="0087B1"/>
                </a:solidFill>
              </a:rPr>
              <a:t> – or </a:t>
            </a:r>
            <a:r>
              <a:rPr lang="nb-NO" sz="1000" dirty="0" err="1">
                <a:solidFill>
                  <a:srgbClr val="0087B1"/>
                </a:solidFill>
              </a:rPr>
              <a:t>very</a:t>
            </a:r>
            <a:r>
              <a:rPr lang="nb-NO" sz="1000" dirty="0">
                <a:solidFill>
                  <a:srgbClr val="0087B1"/>
                </a:solidFill>
              </a:rPr>
              <a:t> </a:t>
            </a:r>
            <a:r>
              <a:rPr lang="nb-NO" sz="1000" dirty="0" err="1">
                <a:solidFill>
                  <a:srgbClr val="0087B1"/>
                </a:solidFill>
              </a:rPr>
              <a:t>often</a:t>
            </a:r>
            <a:r>
              <a:rPr lang="nb-NO" sz="1000" dirty="0">
                <a:solidFill>
                  <a:srgbClr val="0087B1"/>
                </a:solidFill>
              </a:rPr>
              <a:t> felt at </a:t>
            </a:r>
            <a:r>
              <a:rPr lang="nb-NO" sz="1000" dirty="0" err="1">
                <a:solidFill>
                  <a:srgbClr val="0087B1"/>
                </a:solidFill>
              </a:rPr>
              <a:t>least</a:t>
            </a:r>
            <a:r>
              <a:rPr lang="nb-NO" sz="1000" dirty="0">
                <a:solidFill>
                  <a:srgbClr val="0087B1"/>
                </a:solidFill>
              </a:rPr>
              <a:t> </a:t>
            </a:r>
            <a:r>
              <a:rPr lang="nb-NO" sz="1000" dirty="0" err="1">
                <a:solidFill>
                  <a:srgbClr val="0087B1"/>
                </a:solidFill>
              </a:rPr>
              <a:t>one</a:t>
            </a:r>
            <a:r>
              <a:rPr lang="nb-NO" sz="1000" dirty="0">
                <a:solidFill>
                  <a:srgbClr val="0087B1"/>
                </a:solidFill>
              </a:rPr>
              <a:t> form </a:t>
            </a:r>
            <a:r>
              <a:rPr lang="nb-NO" sz="1000" dirty="0" err="1">
                <a:solidFill>
                  <a:srgbClr val="0087B1"/>
                </a:solidFill>
              </a:rPr>
              <a:t>of</a:t>
            </a:r>
            <a:r>
              <a:rPr lang="nb-NO" sz="1000" dirty="0">
                <a:solidFill>
                  <a:srgbClr val="0087B1"/>
                </a:solidFill>
              </a:rPr>
              <a:t> </a:t>
            </a:r>
            <a:r>
              <a:rPr lang="nb-NO" sz="1000" dirty="0" err="1">
                <a:solidFill>
                  <a:srgbClr val="0087B1"/>
                </a:solidFill>
              </a:rPr>
              <a:t>loneliness</a:t>
            </a:r>
            <a:endParaRPr lang="nb-NO" sz="1000" dirty="0">
              <a:solidFill>
                <a:srgbClr val="0087B1"/>
              </a:solidFill>
            </a:endParaRPr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xmlns="" id="{9F70B9B2-8002-4B75-9174-19C1A4C59187}"/>
              </a:ext>
            </a:extLst>
          </p:cNvPr>
          <p:cNvCxnSpPr/>
          <p:nvPr/>
        </p:nvCxnSpPr>
        <p:spPr>
          <a:xfrm>
            <a:off x="4572000" y="730747"/>
            <a:ext cx="13320" cy="4073250"/>
          </a:xfrm>
          <a:prstGeom prst="line">
            <a:avLst/>
          </a:prstGeom>
          <a:ln w="38100">
            <a:solidFill>
              <a:srgbClr val="0087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xmlns="" id="{9A57E6B1-8626-4CCE-858A-1E664FC7A8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3545951"/>
              </p:ext>
            </p:extLst>
          </p:nvPr>
        </p:nvGraphicFramePr>
        <p:xfrm>
          <a:off x="4987090" y="657730"/>
          <a:ext cx="4032448" cy="4218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kstSylinder 12">
            <a:extLst>
              <a:ext uri="{FF2B5EF4-FFF2-40B4-BE49-F238E27FC236}">
                <a16:creationId xmlns:a16="http://schemas.microsoft.com/office/drawing/2014/main" xmlns="" id="{B00F4DC4-DD86-4A42-812F-8FF976C14B37}"/>
              </a:ext>
            </a:extLst>
          </p:cNvPr>
          <p:cNvSpPr txBox="1"/>
          <p:nvPr/>
        </p:nvSpPr>
        <p:spPr>
          <a:xfrm>
            <a:off x="6311678" y="513896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509E"/>
                </a:solidFill>
              </a:rPr>
              <a:t>NTNU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913D05A8-11AC-4306-AC57-2D1426BE24D0}"/>
              </a:ext>
            </a:extLst>
          </p:cNvPr>
          <p:cNvSpPr txBox="1"/>
          <p:nvPr/>
        </p:nvSpPr>
        <p:spPr>
          <a:xfrm>
            <a:off x="1715758" y="566559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xmlns="" id="{D9C94E93-7077-4963-B899-7416A83F1DDC}"/>
              </a:ext>
            </a:extLst>
          </p:cNvPr>
          <p:cNvSpPr txBox="1"/>
          <p:nvPr/>
        </p:nvSpPr>
        <p:spPr>
          <a:xfrm>
            <a:off x="3712490" y="0"/>
            <a:ext cx="5184576" cy="818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b-NO" sz="1000" dirty="0"/>
              <a:t>Gradsstudenter rapporterer i større grad enn utvekslingsstudenter om ensomhet. Det er store forskjeller avhengig av hvor studentene kommer fra. Det er en bakenforliggende sammenheng mellom de to dimensjonene: europeerne er i større grad enn andre utvekslingsstudenter.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141A6F1D-F83F-4602-AA90-DE68A330F3AA}"/>
              </a:ext>
            </a:extLst>
          </p:cNvPr>
          <p:cNvSpPr txBox="1"/>
          <p:nvPr/>
        </p:nvSpPr>
        <p:spPr>
          <a:xfrm>
            <a:off x="1653982" y="2499742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xmlns="" id="{AD089BA0-5308-409A-9C34-26D410817F15}"/>
              </a:ext>
            </a:extLst>
          </p:cNvPr>
          <p:cNvSpPr txBox="1"/>
          <p:nvPr/>
        </p:nvSpPr>
        <p:spPr>
          <a:xfrm>
            <a:off x="1653982" y="3795886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xmlns="" id="{883A1E3F-3980-4FEF-942E-E29B871975AE}"/>
              </a:ext>
            </a:extLst>
          </p:cNvPr>
          <p:cNvSpPr txBox="1"/>
          <p:nvPr/>
        </p:nvSpPr>
        <p:spPr>
          <a:xfrm>
            <a:off x="1653982" y="4443958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17177921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28</a:t>
            </a:fld>
            <a:endParaRPr lang="nb-NO" dirty="0"/>
          </a:p>
        </p:txBody>
      </p:sp>
      <p:sp>
        <p:nvSpPr>
          <p:cNvPr id="3" name="Tittel 1">
            <a:extLst>
              <a:ext uri="{FF2B5EF4-FFF2-40B4-BE49-F238E27FC236}">
                <a16:creationId xmlns:a16="http://schemas.microsoft.com/office/drawing/2014/main" xmlns="" id="{7C1108A5-6C15-46F6-9534-0BD811F6C5E5}"/>
              </a:ext>
            </a:extLst>
          </p:cNvPr>
          <p:cNvSpPr txBox="1">
            <a:spLocks/>
          </p:cNvSpPr>
          <p:nvPr/>
        </p:nvSpPr>
        <p:spPr>
          <a:xfrm>
            <a:off x="448477" y="-71640"/>
            <a:ext cx="3619467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dirty="0" err="1">
                <a:solidFill>
                  <a:srgbClr val="0087B1"/>
                </a:solidFill>
              </a:rPr>
              <a:t>Loneliness</a:t>
            </a:r>
            <a:r>
              <a:rPr lang="nb-NO" sz="2000" dirty="0">
                <a:solidFill>
                  <a:srgbClr val="0087B1"/>
                </a:solidFill>
              </a:rPr>
              <a:t> (2) (%)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28EA06D6-3CD0-4201-8AAE-213395C2F4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7012756"/>
              </p:ext>
            </p:extLst>
          </p:nvPr>
        </p:nvGraphicFramePr>
        <p:xfrm>
          <a:off x="467544" y="657730"/>
          <a:ext cx="4032448" cy="4218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Rett linje 8">
            <a:extLst>
              <a:ext uri="{FF2B5EF4-FFF2-40B4-BE49-F238E27FC236}">
                <a16:creationId xmlns:a16="http://schemas.microsoft.com/office/drawing/2014/main" xmlns="" id="{9F70B9B2-8002-4B75-9174-19C1A4C59187}"/>
              </a:ext>
            </a:extLst>
          </p:cNvPr>
          <p:cNvCxnSpPr/>
          <p:nvPr/>
        </p:nvCxnSpPr>
        <p:spPr>
          <a:xfrm>
            <a:off x="4572000" y="730747"/>
            <a:ext cx="13320" cy="4073250"/>
          </a:xfrm>
          <a:prstGeom prst="line">
            <a:avLst/>
          </a:prstGeom>
          <a:ln w="38100">
            <a:solidFill>
              <a:srgbClr val="0087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xmlns="" id="{9A57E6B1-8626-4CCE-858A-1E664FC7A8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4352855"/>
              </p:ext>
            </p:extLst>
          </p:nvPr>
        </p:nvGraphicFramePr>
        <p:xfrm>
          <a:off x="4987090" y="657730"/>
          <a:ext cx="4032448" cy="4218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kstSylinder 12">
            <a:extLst>
              <a:ext uri="{FF2B5EF4-FFF2-40B4-BE49-F238E27FC236}">
                <a16:creationId xmlns:a16="http://schemas.microsoft.com/office/drawing/2014/main" xmlns="" id="{B00F4DC4-DD86-4A42-812F-8FF976C14B37}"/>
              </a:ext>
            </a:extLst>
          </p:cNvPr>
          <p:cNvSpPr txBox="1"/>
          <p:nvPr/>
        </p:nvSpPr>
        <p:spPr>
          <a:xfrm>
            <a:off x="6156176" y="513896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509E"/>
                </a:solidFill>
              </a:rPr>
              <a:t>NTNU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913D05A8-11AC-4306-AC57-2D1426BE24D0}"/>
              </a:ext>
            </a:extLst>
          </p:cNvPr>
          <p:cNvSpPr txBox="1"/>
          <p:nvPr/>
        </p:nvSpPr>
        <p:spPr>
          <a:xfrm>
            <a:off x="1619672" y="566559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141A6F1D-F83F-4602-AA90-DE68A330F3AA}"/>
              </a:ext>
            </a:extLst>
          </p:cNvPr>
          <p:cNvSpPr txBox="1"/>
          <p:nvPr/>
        </p:nvSpPr>
        <p:spPr>
          <a:xfrm>
            <a:off x="1653982" y="2499742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xmlns="" id="{AD089BA0-5308-409A-9C34-26D410817F15}"/>
              </a:ext>
            </a:extLst>
          </p:cNvPr>
          <p:cNvSpPr txBox="1"/>
          <p:nvPr/>
        </p:nvSpPr>
        <p:spPr>
          <a:xfrm>
            <a:off x="1653982" y="3795886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xmlns="" id="{883A1E3F-3980-4FEF-942E-E29B871975AE}"/>
              </a:ext>
            </a:extLst>
          </p:cNvPr>
          <p:cNvSpPr txBox="1"/>
          <p:nvPr/>
        </p:nvSpPr>
        <p:spPr>
          <a:xfrm>
            <a:off x="1653982" y="4443958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xmlns="" id="{EDB1C35D-EB4C-4509-BD9D-FAF43579B00F}"/>
              </a:ext>
            </a:extLst>
          </p:cNvPr>
          <p:cNvSpPr/>
          <p:nvPr/>
        </p:nvSpPr>
        <p:spPr>
          <a:xfrm>
            <a:off x="448477" y="309305"/>
            <a:ext cx="518457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87B1"/>
                </a:solidFill>
              </a:rPr>
              <a:t>Often – or very often felt all three forms of loneliness</a:t>
            </a:r>
          </a:p>
        </p:txBody>
      </p:sp>
    </p:spTree>
    <p:extLst>
      <p:ext uri="{BB962C8B-B14F-4D97-AF65-F5344CB8AC3E}">
        <p14:creationId xmlns:p14="http://schemas.microsoft.com/office/powerpoint/2010/main" val="3308633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</a:rPr>
              <a:t>Health and wellbeing among international students </a:t>
            </a:r>
            <a:r>
              <a:rPr lang="nb-NO" sz="2000" dirty="0">
                <a:solidFill>
                  <a:srgbClr val="0087B1"/>
                </a:solidFill>
              </a:rPr>
              <a:t>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nb-NO" sz="36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Bullying</a:t>
            </a:r>
            <a:r>
              <a:rPr lang="nb-NO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and </a:t>
            </a:r>
            <a:r>
              <a:rPr lang="nb-NO" sz="36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harassment</a:t>
            </a:r>
            <a:endParaRPr kumimoji="0" lang="nb-NO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2888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</a:rPr>
              <a:t>Health and wellbeing among international students </a:t>
            </a:r>
            <a:r>
              <a:rPr lang="nb-NO" sz="2000" dirty="0">
                <a:solidFill>
                  <a:srgbClr val="0087B1"/>
                </a:solidFill>
              </a:rPr>
              <a:t>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</a:t>
            </a:r>
            <a:r>
              <a:rPr kumimoji="0" lang="nb-NO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international</a:t>
            </a:r>
            <a:r>
              <a:rPr kumimoji="0" lang="nb-NO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students </a:t>
            </a:r>
            <a:r>
              <a:rPr kumimoji="0" lang="nb-NO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live</a:t>
            </a:r>
          </a:p>
        </p:txBody>
      </p:sp>
    </p:spTree>
    <p:extLst>
      <p:ext uri="{BB962C8B-B14F-4D97-AF65-F5344CB8AC3E}">
        <p14:creationId xmlns:p14="http://schemas.microsoft.com/office/powerpoint/2010/main" val="23617737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30</a:t>
            </a:fld>
            <a:endParaRPr lang="nb-NO" dirty="0"/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xmlns="" id="{07DFBDA1-E330-428D-96B4-E0D2372634C1}"/>
              </a:ext>
            </a:extLst>
          </p:cNvPr>
          <p:cNvSpPr txBox="1">
            <a:spLocks/>
          </p:cNvSpPr>
          <p:nvPr/>
        </p:nvSpPr>
        <p:spPr>
          <a:xfrm>
            <a:off x="467544" y="0"/>
            <a:ext cx="84969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dirty="0" err="1">
                <a:solidFill>
                  <a:srgbClr val="0087B1"/>
                </a:solidFill>
              </a:rPr>
              <a:t>Bullying</a:t>
            </a:r>
            <a:r>
              <a:rPr lang="nb-NO" sz="2000" dirty="0">
                <a:solidFill>
                  <a:srgbClr val="0087B1"/>
                </a:solidFill>
              </a:rPr>
              <a:t> and </a:t>
            </a:r>
            <a:r>
              <a:rPr lang="nb-NO" sz="2000" dirty="0" err="1">
                <a:solidFill>
                  <a:srgbClr val="0087B1"/>
                </a:solidFill>
              </a:rPr>
              <a:t>harassment</a:t>
            </a:r>
            <a:endParaRPr lang="nb-NO" sz="2000" dirty="0">
              <a:solidFill>
                <a:srgbClr val="0087B1"/>
              </a:solidFill>
            </a:endParaRP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xmlns="" id="{B72EC79C-4E13-4ACE-A483-611A130F740B}"/>
              </a:ext>
            </a:extLst>
          </p:cNvPr>
          <p:cNvSpPr txBox="1"/>
          <p:nvPr/>
        </p:nvSpPr>
        <p:spPr>
          <a:xfrm>
            <a:off x="428680" y="648370"/>
            <a:ext cx="8286640" cy="3982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sz="1100" dirty="0"/>
              <a:t>The questions </a:t>
            </a:r>
            <a:r>
              <a:rPr lang="nb-NO" sz="1100" dirty="0" err="1"/>
              <a:t>about</a:t>
            </a:r>
            <a:r>
              <a:rPr lang="nb-NO" sz="1100" dirty="0"/>
              <a:t> </a:t>
            </a:r>
            <a:r>
              <a:rPr lang="nb-NO" sz="1100" dirty="0" err="1"/>
              <a:t>bullying</a:t>
            </a:r>
            <a:r>
              <a:rPr lang="nb-NO" sz="1100" dirty="0"/>
              <a:t> and </a:t>
            </a:r>
            <a:r>
              <a:rPr lang="nb-NO" sz="1100" dirty="0" err="1"/>
              <a:t>harassment</a:t>
            </a:r>
            <a:r>
              <a:rPr lang="nb-NO" sz="1100" dirty="0"/>
              <a:t> </a:t>
            </a:r>
            <a:r>
              <a:rPr lang="nb-NO" sz="1100" dirty="0" err="1"/>
              <a:t>are</a:t>
            </a:r>
            <a:r>
              <a:rPr lang="nb-NO" sz="1100" dirty="0"/>
              <a:t> </a:t>
            </a:r>
            <a:r>
              <a:rPr lang="nb-NO" sz="1100" dirty="0" err="1"/>
              <a:t>related</a:t>
            </a:r>
            <a:r>
              <a:rPr lang="nb-NO" sz="1100" dirty="0"/>
              <a:t> </a:t>
            </a:r>
            <a:r>
              <a:rPr lang="nb-NO" sz="1100" dirty="0" err="1"/>
              <a:t>spesifically</a:t>
            </a:r>
            <a:r>
              <a:rPr lang="nb-NO" sz="1100" dirty="0"/>
              <a:t> </a:t>
            </a:r>
            <a:r>
              <a:rPr lang="nb-NO" sz="1100" dirty="0" err="1"/>
              <a:t>related</a:t>
            </a:r>
            <a:r>
              <a:rPr lang="nb-NO" sz="1100" dirty="0"/>
              <a:t> to </a:t>
            </a:r>
            <a:r>
              <a:rPr lang="nb-NO" sz="1100" dirty="0" err="1"/>
              <a:t>the</a:t>
            </a:r>
            <a:r>
              <a:rPr lang="nb-NO" sz="1100" dirty="0"/>
              <a:t> </a:t>
            </a:r>
            <a:r>
              <a:rPr lang="nb-NO" sz="1100" dirty="0" err="1"/>
              <a:t>university</a:t>
            </a:r>
            <a:r>
              <a:rPr lang="nb-NO" sz="1100" dirty="0"/>
              <a:t>.</a:t>
            </a:r>
          </a:p>
          <a:p>
            <a:pPr marL="636588" lvl="1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sz="1100" b="1" dirty="0" err="1"/>
              <a:t>Bullying</a:t>
            </a:r>
            <a:r>
              <a:rPr lang="nb-NO" sz="1100" dirty="0"/>
              <a:t> is </a:t>
            </a:r>
            <a:r>
              <a:rPr lang="nb-NO" sz="1100" dirty="0" err="1"/>
              <a:t>when</a:t>
            </a:r>
            <a:r>
              <a:rPr lang="nb-NO" sz="1100" dirty="0"/>
              <a:t>:</a:t>
            </a:r>
          </a:p>
          <a:p>
            <a:pPr marL="1093788" lvl="2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One or several people (students or employees) say or do hurtful and uncomfortable things towards another person, or teases in a hurtful/uncomfortable way. Normally this happens several times, and it can be difficult for the person who is affected to defend him or herself. </a:t>
            </a:r>
          </a:p>
          <a:p>
            <a:pPr marL="1093788" lvl="2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• A person on purpose is excluded, or when other people tell lies or spread rumors about him or her</a:t>
            </a:r>
          </a:p>
          <a:p>
            <a:pPr marL="1093788" lvl="2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• A person receives uncomfortable or hurtful messages or pictures by phone, social media or the internet</a:t>
            </a:r>
            <a:endParaRPr lang="en-US" sz="1100" b="1" dirty="0"/>
          </a:p>
          <a:p>
            <a:pPr marL="179388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It is not bullying when someone is teased in a kind and friendly way. It is also not considered bullying when two students with an equal power balance have a fight or quarrel.</a:t>
            </a:r>
            <a:endParaRPr lang="nb-NO" sz="1100" dirty="0"/>
          </a:p>
          <a:p>
            <a:pPr marL="179388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100" b="1" dirty="0"/>
              <a:t>Sexual harassment</a:t>
            </a:r>
            <a:r>
              <a:rPr lang="en-US" sz="1100" dirty="0"/>
              <a:t> is defined as unwelcome sexual attention and advances that are offensive and bothersome</a:t>
            </a:r>
            <a:r>
              <a:rPr lang="en-US" sz="1100" dirty="0" smtClean="0"/>
              <a:t>. Have </a:t>
            </a:r>
            <a:r>
              <a:rPr lang="en-US" sz="1100" dirty="0"/>
              <a:t>you experienced any of the following forms of sexual harassment at NMBU/NTNU while studying there?</a:t>
            </a:r>
          </a:p>
          <a:p>
            <a:pPr marL="179388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sz="1100" dirty="0"/>
              <a:t>Note </a:t>
            </a:r>
            <a:r>
              <a:rPr lang="nb-NO" sz="1100" dirty="0" err="1"/>
              <a:t>that</a:t>
            </a:r>
            <a:r>
              <a:rPr lang="nb-NO" sz="1100" dirty="0"/>
              <a:t> </a:t>
            </a:r>
            <a:r>
              <a:rPr lang="nb-NO" sz="1100" dirty="0" err="1"/>
              <a:t>the</a:t>
            </a:r>
            <a:r>
              <a:rPr lang="nb-NO" sz="1100" dirty="0"/>
              <a:t> questions </a:t>
            </a:r>
            <a:r>
              <a:rPr lang="nb-NO" sz="1100" dirty="0" err="1"/>
              <a:t>about</a:t>
            </a:r>
            <a:r>
              <a:rPr lang="nb-NO" sz="1100" dirty="0"/>
              <a:t> </a:t>
            </a:r>
            <a:r>
              <a:rPr lang="nb-NO" sz="1100" dirty="0" err="1"/>
              <a:t>bullying</a:t>
            </a:r>
            <a:r>
              <a:rPr lang="nb-NO" sz="1100" dirty="0"/>
              <a:t> and </a:t>
            </a:r>
            <a:r>
              <a:rPr lang="nb-NO" sz="1100" dirty="0" err="1"/>
              <a:t>harassment</a:t>
            </a:r>
            <a:r>
              <a:rPr lang="nb-NO" sz="1100" dirty="0"/>
              <a:t> in </a:t>
            </a:r>
            <a:r>
              <a:rPr lang="nb-NO" sz="1100" dirty="0" err="1"/>
              <a:t>the</a:t>
            </a:r>
            <a:r>
              <a:rPr lang="nb-NO" sz="1100" dirty="0"/>
              <a:t> </a:t>
            </a:r>
            <a:r>
              <a:rPr lang="nb-NO" sz="1100" dirty="0" err="1"/>
              <a:t>norwegian</a:t>
            </a:r>
            <a:r>
              <a:rPr lang="nb-NO" sz="1100" dirty="0"/>
              <a:t> </a:t>
            </a:r>
            <a:r>
              <a:rPr lang="nb-NO" sz="1100" dirty="0" err="1"/>
              <a:t>SHoT</a:t>
            </a:r>
            <a:r>
              <a:rPr lang="nb-NO" sz="1100" dirty="0"/>
              <a:t>-survey (2018), </a:t>
            </a:r>
            <a:r>
              <a:rPr lang="nb-NO" sz="1100" dirty="0" err="1"/>
              <a:t>are</a:t>
            </a:r>
            <a:r>
              <a:rPr lang="nb-NO" sz="1100" dirty="0"/>
              <a:t> not </a:t>
            </a:r>
            <a:r>
              <a:rPr lang="nb-NO" sz="1100" dirty="0" err="1"/>
              <a:t>spesifically</a:t>
            </a:r>
            <a:r>
              <a:rPr lang="nb-NO" sz="1100" dirty="0"/>
              <a:t> </a:t>
            </a:r>
            <a:r>
              <a:rPr lang="nb-NO" sz="1100" dirty="0" err="1"/>
              <a:t>related</a:t>
            </a:r>
            <a:r>
              <a:rPr lang="nb-NO" sz="1100" dirty="0"/>
              <a:t> to </a:t>
            </a:r>
            <a:r>
              <a:rPr lang="nb-NO" sz="1100" dirty="0" err="1"/>
              <a:t>the</a:t>
            </a:r>
            <a:r>
              <a:rPr lang="nb-NO" sz="1100" dirty="0"/>
              <a:t> </a:t>
            </a:r>
            <a:r>
              <a:rPr lang="nb-NO" sz="1100" dirty="0" err="1"/>
              <a:t>university</a:t>
            </a:r>
            <a:r>
              <a:rPr lang="nb-NO" sz="1100" dirty="0"/>
              <a:t>.</a:t>
            </a:r>
          </a:p>
          <a:p>
            <a:pPr marL="179388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nb-NO" sz="1100" dirty="0"/>
          </a:p>
        </p:txBody>
      </p:sp>
    </p:spTree>
    <p:extLst>
      <p:ext uri="{BB962C8B-B14F-4D97-AF65-F5344CB8AC3E}">
        <p14:creationId xmlns:p14="http://schemas.microsoft.com/office/powerpoint/2010/main" val="42670552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31</a:t>
            </a:fld>
            <a:endParaRPr lang="nb-NO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9FB3074F-8F76-44BD-A0C1-B5DA3CFA11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1244478"/>
              </p:ext>
            </p:extLst>
          </p:nvPr>
        </p:nvGraphicFramePr>
        <p:xfrm>
          <a:off x="107504" y="822106"/>
          <a:ext cx="4176464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tel 1">
            <a:extLst>
              <a:ext uri="{FF2B5EF4-FFF2-40B4-BE49-F238E27FC236}">
                <a16:creationId xmlns:a16="http://schemas.microsoft.com/office/drawing/2014/main" xmlns="" id="{07DFBDA1-E330-428D-96B4-E0D2372634C1}"/>
              </a:ext>
            </a:extLst>
          </p:cNvPr>
          <p:cNvSpPr txBox="1">
            <a:spLocks/>
          </p:cNvSpPr>
          <p:nvPr/>
        </p:nvSpPr>
        <p:spPr>
          <a:xfrm>
            <a:off x="467544" y="0"/>
            <a:ext cx="84969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dirty="0" err="1">
                <a:solidFill>
                  <a:srgbClr val="0087B1"/>
                </a:solidFill>
              </a:rPr>
              <a:t>Bullying</a:t>
            </a:r>
            <a:r>
              <a:rPr lang="nb-NO" sz="2000" dirty="0">
                <a:solidFill>
                  <a:srgbClr val="0087B1"/>
                </a:solidFill>
              </a:rPr>
              <a:t> from students (%)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xmlns="" id="{51A57A02-3EBC-40F7-BD42-30069EB1BFBD}"/>
              </a:ext>
            </a:extLst>
          </p:cNvPr>
          <p:cNvSpPr txBox="1"/>
          <p:nvPr/>
        </p:nvSpPr>
        <p:spPr>
          <a:xfrm>
            <a:off x="1271118" y="638567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xmlns="" id="{DAAB8E31-31C1-45C7-968D-656A3BA6DC63}"/>
              </a:ext>
            </a:extLst>
          </p:cNvPr>
          <p:cNvSpPr/>
          <p:nvPr/>
        </p:nvSpPr>
        <p:spPr>
          <a:xfrm>
            <a:off x="467544" y="305381"/>
            <a:ext cx="518457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65000"/>
                  </a:schemeClr>
                </a:solidFill>
              </a:rPr>
              <a:t>How often have you been bullied by your fellow students in the past months?</a:t>
            </a:r>
            <a:endParaRPr lang="nb-NO" sz="10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3F382845-E1DD-4514-8E32-BE3A62025D9E}"/>
              </a:ext>
            </a:extLst>
          </p:cNvPr>
          <p:cNvSpPr txBox="1"/>
          <p:nvPr/>
        </p:nvSpPr>
        <p:spPr>
          <a:xfrm>
            <a:off x="1293942" y="3349030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xmlns="" id="{395DF7F1-C7CE-4E72-AE2E-862A84E44CE1}"/>
              </a:ext>
            </a:extLst>
          </p:cNvPr>
          <p:cNvSpPr txBox="1"/>
          <p:nvPr/>
        </p:nvSpPr>
        <p:spPr>
          <a:xfrm>
            <a:off x="1293942" y="4083918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6D852418-3D16-4266-9858-2B8579E9F7EF}"/>
              </a:ext>
            </a:extLst>
          </p:cNvPr>
          <p:cNvSpPr txBox="1"/>
          <p:nvPr/>
        </p:nvSpPr>
        <p:spPr>
          <a:xfrm>
            <a:off x="1559916" y="4649498"/>
            <a:ext cx="5109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i="1" dirty="0">
                <a:solidFill>
                  <a:srgbClr val="AF272F"/>
                </a:solidFill>
              </a:rPr>
              <a:t>«More </a:t>
            </a:r>
            <a:r>
              <a:rPr lang="nb-NO" sz="1000" i="1" dirty="0" err="1">
                <a:solidFill>
                  <a:srgbClr val="AF272F"/>
                </a:solidFill>
              </a:rPr>
              <a:t>often</a:t>
            </a:r>
            <a:r>
              <a:rPr lang="nb-NO" sz="1000" i="1" dirty="0">
                <a:solidFill>
                  <a:srgbClr val="AF272F"/>
                </a:solidFill>
              </a:rPr>
              <a:t>» </a:t>
            </a:r>
            <a:r>
              <a:rPr lang="nb-NO" sz="1000" i="1" dirty="0" err="1">
                <a:solidFill>
                  <a:srgbClr val="AF272F"/>
                </a:solidFill>
              </a:rPr>
              <a:t>includes</a:t>
            </a:r>
            <a:r>
              <a:rPr lang="nb-NO" sz="1000" i="1" dirty="0">
                <a:solidFill>
                  <a:srgbClr val="AF272F"/>
                </a:solidFill>
              </a:rPr>
              <a:t> </a:t>
            </a:r>
            <a:r>
              <a:rPr lang="en-US" sz="1000" i="1" dirty="0">
                <a:solidFill>
                  <a:srgbClr val="AF272F"/>
                </a:solidFill>
              </a:rPr>
              <a:t>2 or 3 times a month, About once a week, Several times a week</a:t>
            </a:r>
            <a:r>
              <a:rPr lang="nb-NO" sz="1000" i="1" dirty="0">
                <a:solidFill>
                  <a:srgbClr val="AF272F"/>
                </a:solidFill>
              </a:rPr>
              <a:t>.</a:t>
            </a:r>
            <a:endParaRPr lang="en-US" sz="1000" i="1" dirty="0">
              <a:solidFill>
                <a:srgbClr val="AF272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9312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32</a:t>
            </a:fld>
            <a:endParaRPr lang="nb-NO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9FB3074F-8F76-44BD-A0C1-B5DA3CFA11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4321708"/>
              </p:ext>
            </p:extLst>
          </p:nvPr>
        </p:nvGraphicFramePr>
        <p:xfrm>
          <a:off x="107504" y="822106"/>
          <a:ext cx="4176464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tel 1">
            <a:extLst>
              <a:ext uri="{FF2B5EF4-FFF2-40B4-BE49-F238E27FC236}">
                <a16:creationId xmlns:a16="http://schemas.microsoft.com/office/drawing/2014/main" xmlns="" id="{07DFBDA1-E330-428D-96B4-E0D2372634C1}"/>
              </a:ext>
            </a:extLst>
          </p:cNvPr>
          <p:cNvSpPr txBox="1">
            <a:spLocks/>
          </p:cNvSpPr>
          <p:nvPr/>
        </p:nvSpPr>
        <p:spPr>
          <a:xfrm>
            <a:off x="467544" y="0"/>
            <a:ext cx="84969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dirty="0" err="1">
                <a:solidFill>
                  <a:srgbClr val="0087B1"/>
                </a:solidFill>
              </a:rPr>
              <a:t>Bullying</a:t>
            </a:r>
            <a:r>
              <a:rPr lang="nb-NO" sz="2000" dirty="0">
                <a:solidFill>
                  <a:srgbClr val="0087B1"/>
                </a:solidFill>
              </a:rPr>
              <a:t> from </a:t>
            </a:r>
            <a:r>
              <a:rPr lang="nb-NO" sz="2000" dirty="0" err="1">
                <a:solidFill>
                  <a:srgbClr val="0087B1"/>
                </a:solidFill>
              </a:rPr>
              <a:t>employees</a:t>
            </a:r>
            <a:r>
              <a:rPr lang="nb-NO" sz="2000" dirty="0">
                <a:solidFill>
                  <a:srgbClr val="0087B1"/>
                </a:solidFill>
              </a:rPr>
              <a:t> (%)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xmlns="" id="{51A57A02-3EBC-40F7-BD42-30069EB1BFBD}"/>
              </a:ext>
            </a:extLst>
          </p:cNvPr>
          <p:cNvSpPr txBox="1"/>
          <p:nvPr/>
        </p:nvSpPr>
        <p:spPr>
          <a:xfrm>
            <a:off x="1271118" y="638567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xmlns="" id="{DAAB8E31-31C1-45C7-968D-656A3BA6DC63}"/>
              </a:ext>
            </a:extLst>
          </p:cNvPr>
          <p:cNvSpPr/>
          <p:nvPr/>
        </p:nvSpPr>
        <p:spPr>
          <a:xfrm>
            <a:off x="467544" y="305381"/>
            <a:ext cx="518457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65000"/>
                  </a:schemeClr>
                </a:solidFill>
              </a:rPr>
              <a:t>How often have you been bullied by employees at the university?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53BB5F01-1108-4EE0-851E-AF4011319507}"/>
              </a:ext>
            </a:extLst>
          </p:cNvPr>
          <p:cNvSpPr txBox="1"/>
          <p:nvPr/>
        </p:nvSpPr>
        <p:spPr>
          <a:xfrm>
            <a:off x="1293942" y="3349030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xmlns="" id="{FCD60962-EF45-4FDF-BCD4-B10C9FA6F0B0}"/>
              </a:ext>
            </a:extLst>
          </p:cNvPr>
          <p:cNvSpPr txBox="1"/>
          <p:nvPr/>
        </p:nvSpPr>
        <p:spPr>
          <a:xfrm>
            <a:off x="1293942" y="4083918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0B53AC9B-F476-4C64-8DF2-26A2DFE24F0C}"/>
              </a:ext>
            </a:extLst>
          </p:cNvPr>
          <p:cNvSpPr txBox="1"/>
          <p:nvPr/>
        </p:nvSpPr>
        <p:spPr>
          <a:xfrm>
            <a:off x="1559916" y="4649498"/>
            <a:ext cx="5109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i="1" dirty="0">
                <a:solidFill>
                  <a:srgbClr val="AF272F"/>
                </a:solidFill>
              </a:rPr>
              <a:t>«More </a:t>
            </a:r>
            <a:r>
              <a:rPr lang="nb-NO" sz="1000" i="1" dirty="0" err="1">
                <a:solidFill>
                  <a:srgbClr val="AF272F"/>
                </a:solidFill>
              </a:rPr>
              <a:t>often</a:t>
            </a:r>
            <a:r>
              <a:rPr lang="nb-NO" sz="1000" i="1" dirty="0">
                <a:solidFill>
                  <a:srgbClr val="AF272F"/>
                </a:solidFill>
              </a:rPr>
              <a:t>» </a:t>
            </a:r>
            <a:r>
              <a:rPr lang="nb-NO" sz="1000" i="1" dirty="0" err="1">
                <a:solidFill>
                  <a:srgbClr val="AF272F"/>
                </a:solidFill>
              </a:rPr>
              <a:t>includes</a:t>
            </a:r>
            <a:r>
              <a:rPr lang="nb-NO" sz="1000" i="1" dirty="0">
                <a:solidFill>
                  <a:srgbClr val="AF272F"/>
                </a:solidFill>
              </a:rPr>
              <a:t> </a:t>
            </a:r>
            <a:r>
              <a:rPr lang="en-US" sz="1000" i="1" dirty="0">
                <a:solidFill>
                  <a:srgbClr val="AF272F"/>
                </a:solidFill>
              </a:rPr>
              <a:t>2 or 3 times a month, About once a week, Several times a week</a:t>
            </a:r>
            <a:r>
              <a:rPr lang="nb-NO" sz="1000" i="1" dirty="0">
                <a:solidFill>
                  <a:srgbClr val="AF272F"/>
                </a:solidFill>
              </a:rPr>
              <a:t>.</a:t>
            </a:r>
            <a:endParaRPr lang="en-US" sz="1000" i="1" dirty="0">
              <a:solidFill>
                <a:srgbClr val="AF272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9679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33</a:t>
            </a:fld>
            <a:endParaRPr lang="nb-NO" dirty="0"/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xmlns="" id="{07DFBDA1-E330-428D-96B4-E0D2372634C1}"/>
              </a:ext>
            </a:extLst>
          </p:cNvPr>
          <p:cNvSpPr txBox="1">
            <a:spLocks/>
          </p:cNvSpPr>
          <p:nvPr/>
        </p:nvSpPr>
        <p:spPr>
          <a:xfrm>
            <a:off x="467544" y="0"/>
            <a:ext cx="84969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dirty="0" err="1">
                <a:solidFill>
                  <a:srgbClr val="0087B1"/>
                </a:solidFill>
              </a:rPr>
              <a:t>Abbreviations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harassment</a:t>
            </a:r>
            <a:endParaRPr lang="nb-NO" sz="2000" dirty="0">
              <a:solidFill>
                <a:srgbClr val="0087B1"/>
              </a:solidFill>
            </a:endParaRP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xmlns="" id="{B72EC79C-4E13-4ACE-A483-611A130F740B}"/>
              </a:ext>
            </a:extLst>
          </p:cNvPr>
          <p:cNvSpPr txBox="1"/>
          <p:nvPr/>
        </p:nvSpPr>
        <p:spPr>
          <a:xfrm>
            <a:off x="644257" y="2651623"/>
            <a:ext cx="8286640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nb-NO" sz="11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1100" i="1" dirty="0">
                <a:solidFill>
                  <a:schemeClr val="bg1">
                    <a:lumMod val="50000"/>
                  </a:schemeClr>
                </a:solidFill>
              </a:rPr>
              <a:t>Sexual harassment is defined as unwelcome sexual attention and advances that are offensive and bothersome.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1100" i="1" dirty="0">
                <a:solidFill>
                  <a:schemeClr val="bg1">
                    <a:lumMod val="50000"/>
                  </a:schemeClr>
                </a:solidFill>
              </a:rPr>
              <a:t>Have you experienced any of the following forms of sexual harassment at NMBU/NTNU while studying there?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nb-NO" sz="11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nb-NO" sz="1100" dirty="0"/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xmlns="" id="{DCEC6124-56C5-4F27-9BCA-D649A2CC2D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701098"/>
              </p:ext>
            </p:extLst>
          </p:nvPr>
        </p:nvGraphicFramePr>
        <p:xfrm>
          <a:off x="611560" y="699542"/>
          <a:ext cx="8136904" cy="2160240"/>
        </p:xfrm>
        <a:graphic>
          <a:graphicData uri="http://schemas.openxmlformats.org/drawingml/2006/table">
            <a:tbl>
              <a:tblPr/>
              <a:tblGrid>
                <a:gridCol w="5955993">
                  <a:extLst>
                    <a:ext uri="{9D8B030D-6E8A-4147-A177-3AD203B41FA5}">
                      <a16:colId xmlns:a16="http://schemas.microsoft.com/office/drawing/2014/main" xmlns="" val="2931078769"/>
                    </a:ext>
                  </a:extLst>
                </a:gridCol>
                <a:gridCol w="2180911">
                  <a:extLst>
                    <a:ext uri="{9D8B030D-6E8A-4147-A177-3AD203B41FA5}">
                      <a16:colId xmlns:a16="http://schemas.microsoft.com/office/drawing/2014/main" xmlns="" val="1672717657"/>
                    </a:ext>
                  </a:extLst>
                </a:gridCol>
              </a:tblGrid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 dirty="0">
                          <a:solidFill>
                            <a:srgbClr val="0087B1"/>
                          </a:solidFill>
                          <a:effectLst/>
                          <a:latin typeface="Calibri" panose="020F0502020204030204" pitchFamily="34" charset="0"/>
                        </a:rPr>
                        <a:t>Original </a:t>
                      </a:r>
                      <a:r>
                        <a:rPr lang="nb-NO" sz="1000" b="1" i="0" u="none" strike="noStrike" dirty="0" err="1">
                          <a:solidFill>
                            <a:srgbClr val="0087B1"/>
                          </a:solidFill>
                          <a:effectLst/>
                          <a:latin typeface="Calibri" panose="020F0502020204030204" pitchFamily="34" charset="0"/>
                        </a:rPr>
                        <a:t>formulation</a:t>
                      </a:r>
                      <a:endParaRPr lang="nb-NO" sz="1000" b="1" i="0" u="none" strike="noStrike" dirty="0">
                        <a:solidFill>
                          <a:srgbClr val="0087B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 dirty="0" err="1">
                          <a:solidFill>
                            <a:srgbClr val="0087B1"/>
                          </a:solidFill>
                          <a:effectLst/>
                          <a:latin typeface="Calibri" panose="020F0502020204030204" pitchFamily="34" charset="0"/>
                        </a:rPr>
                        <a:t>Abbreviation</a:t>
                      </a:r>
                      <a:endParaRPr lang="nb-NO" sz="1000" b="1" i="0" u="none" strike="noStrike" dirty="0">
                        <a:solidFill>
                          <a:srgbClr val="0087B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59963211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Verbal harassment (sexual suggestions and propositions, comments about your body, appearance or private life)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Verbal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1802775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Non-verbal harassment - inappropriate looks or body gestures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Non-verbal (looks, body gestures)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08875027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Non-verbal harassment - viewing of sexual images, including digital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Non-verbal (sexual images, incl. digitalt)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2483916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Non-verbal harassment - indecent exposure and the like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Non-verbal (indecent exposure)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4511756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 harassment - unwelcome touching, hugging or kissing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</a:t>
                      </a: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nb-NO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unwelcome</a:t>
                      </a: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touching</a:t>
                      </a: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9914546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 harassment - attempted rape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</a:t>
                      </a: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nb-NO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attemted</a:t>
                      </a: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rape)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165867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 harassment - rape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</a:t>
                      </a: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(rape)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4240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5166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34</a:t>
            </a:fld>
            <a:endParaRPr lang="nb-NO" dirty="0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xmlns="" id="{347F7CF6-1C72-4FE9-A7F3-F3383FD24D67}"/>
              </a:ext>
            </a:extLst>
          </p:cNvPr>
          <p:cNvSpPr txBox="1">
            <a:spLocks/>
          </p:cNvSpPr>
          <p:nvPr/>
        </p:nvSpPr>
        <p:spPr>
          <a:xfrm>
            <a:off x="467544" y="0"/>
            <a:ext cx="84969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dirty="0" err="1">
                <a:solidFill>
                  <a:srgbClr val="0087B1"/>
                </a:solidFill>
              </a:rPr>
              <a:t>Harassment</a:t>
            </a:r>
            <a:r>
              <a:rPr lang="nb-NO" sz="2000" dirty="0">
                <a:solidFill>
                  <a:srgbClr val="0087B1"/>
                </a:solidFill>
              </a:rPr>
              <a:t> (%)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xmlns="" id="{94B2A3DF-BCA4-471D-953E-AF5BB43B4FBC}"/>
              </a:ext>
            </a:extLst>
          </p:cNvPr>
          <p:cNvSpPr/>
          <p:nvPr/>
        </p:nvSpPr>
        <p:spPr>
          <a:xfrm>
            <a:off x="467544" y="411510"/>
            <a:ext cx="63367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Sexual harassment is defined as unwelcome sexual attention and advances that are offensive and bothersome.</a:t>
            </a:r>
          </a:p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Have you experienced any of the following forms of sexual harassment at NMBU/NTNU while studying there?</a:t>
            </a:r>
            <a:endParaRPr lang="nb-NO" sz="1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1" name="Tabell 10">
            <a:extLst>
              <a:ext uri="{FF2B5EF4-FFF2-40B4-BE49-F238E27FC236}">
                <a16:creationId xmlns:a16="http://schemas.microsoft.com/office/drawing/2014/main" xmlns="" id="{F9F96C15-1A2C-4276-9584-BA25F01EFC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460346"/>
              </p:ext>
            </p:extLst>
          </p:nvPr>
        </p:nvGraphicFramePr>
        <p:xfrm>
          <a:off x="548224" y="994056"/>
          <a:ext cx="4831472" cy="3161873"/>
        </p:xfrm>
        <a:graphic>
          <a:graphicData uri="http://schemas.openxmlformats.org/drawingml/2006/table">
            <a:tbl>
              <a:tblPr/>
              <a:tblGrid>
                <a:gridCol w="2196884">
                  <a:extLst>
                    <a:ext uri="{9D8B030D-6E8A-4147-A177-3AD203B41FA5}">
                      <a16:colId xmlns:a16="http://schemas.microsoft.com/office/drawing/2014/main" xmlns="" val="165820097"/>
                    </a:ext>
                  </a:extLst>
                </a:gridCol>
                <a:gridCol w="292732">
                  <a:extLst>
                    <a:ext uri="{9D8B030D-6E8A-4147-A177-3AD203B41FA5}">
                      <a16:colId xmlns:a16="http://schemas.microsoft.com/office/drawing/2014/main" xmlns="" val="550191135"/>
                    </a:ext>
                  </a:extLst>
                </a:gridCol>
                <a:gridCol w="292732">
                  <a:extLst>
                    <a:ext uri="{9D8B030D-6E8A-4147-A177-3AD203B41FA5}">
                      <a16:colId xmlns:a16="http://schemas.microsoft.com/office/drawing/2014/main" xmlns="" val="795242508"/>
                    </a:ext>
                  </a:extLst>
                </a:gridCol>
                <a:gridCol w="292732">
                  <a:extLst>
                    <a:ext uri="{9D8B030D-6E8A-4147-A177-3AD203B41FA5}">
                      <a16:colId xmlns:a16="http://schemas.microsoft.com/office/drawing/2014/main" xmlns="" val="1355144202"/>
                    </a:ext>
                  </a:extLst>
                </a:gridCol>
                <a:gridCol w="292732">
                  <a:extLst>
                    <a:ext uri="{9D8B030D-6E8A-4147-A177-3AD203B41FA5}">
                      <a16:colId xmlns:a16="http://schemas.microsoft.com/office/drawing/2014/main" xmlns="" val="3730343559"/>
                    </a:ext>
                  </a:extLst>
                </a:gridCol>
                <a:gridCol w="292732">
                  <a:extLst>
                    <a:ext uri="{9D8B030D-6E8A-4147-A177-3AD203B41FA5}">
                      <a16:colId xmlns:a16="http://schemas.microsoft.com/office/drawing/2014/main" xmlns="" val="3788360222"/>
                    </a:ext>
                  </a:extLst>
                </a:gridCol>
                <a:gridCol w="292732">
                  <a:extLst>
                    <a:ext uri="{9D8B030D-6E8A-4147-A177-3AD203B41FA5}">
                      <a16:colId xmlns:a16="http://schemas.microsoft.com/office/drawing/2014/main" xmlns="" val="3161843486"/>
                    </a:ext>
                  </a:extLst>
                </a:gridCol>
                <a:gridCol w="292732">
                  <a:extLst>
                    <a:ext uri="{9D8B030D-6E8A-4147-A177-3AD203B41FA5}">
                      <a16:colId xmlns:a16="http://schemas.microsoft.com/office/drawing/2014/main" xmlns="" val="3270924690"/>
                    </a:ext>
                  </a:extLst>
                </a:gridCol>
                <a:gridCol w="292732">
                  <a:extLst>
                    <a:ext uri="{9D8B030D-6E8A-4147-A177-3AD203B41FA5}">
                      <a16:colId xmlns:a16="http://schemas.microsoft.com/office/drawing/2014/main" xmlns="" val="3572819659"/>
                    </a:ext>
                  </a:extLst>
                </a:gridCol>
                <a:gridCol w="292732">
                  <a:extLst>
                    <a:ext uri="{9D8B030D-6E8A-4147-A177-3AD203B41FA5}">
                      <a16:colId xmlns:a16="http://schemas.microsoft.com/office/drawing/2014/main" xmlns="" val="132222650"/>
                    </a:ext>
                  </a:extLst>
                </a:gridCol>
              </a:tblGrid>
              <a:tr h="1036679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1" i="1" u="none" strike="noStrike" dirty="0">
                          <a:solidFill>
                            <a:srgbClr val="0087B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 dirty="0">
                          <a:solidFill>
                            <a:srgbClr val="009A81"/>
                          </a:solidFill>
                          <a:effectLst/>
                          <a:latin typeface="Calibri" panose="020F0502020204030204" pitchFamily="34" charset="0"/>
                        </a:rPr>
                        <a:t>NMBU</a:t>
                      </a:r>
                    </a:p>
                  </a:txBody>
                  <a:tcPr marL="7961" marR="7961" marT="7961" marB="0" vert="vert270" anchor="b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 dirty="0">
                          <a:solidFill>
                            <a:srgbClr val="009A81"/>
                          </a:solidFill>
                          <a:effectLst/>
                          <a:latin typeface="Calibri" panose="020F0502020204030204" pitchFamily="34" charset="0"/>
                        </a:rPr>
                        <a:t>Male</a:t>
                      </a:r>
                    </a:p>
                  </a:txBody>
                  <a:tcPr marL="7961" marR="7961" marT="7961" marB="0" vert="vert270" anchor="b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 dirty="0" err="1">
                          <a:solidFill>
                            <a:srgbClr val="009A81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endParaRPr lang="nb-NO" sz="1000" b="1" i="0" u="none" strike="noStrike" dirty="0">
                        <a:solidFill>
                          <a:srgbClr val="009A8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1" marR="7961" marT="7961" marB="0" vert="vert270" anchor="b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 dirty="0">
                          <a:solidFill>
                            <a:srgbClr val="009A81"/>
                          </a:solidFill>
                          <a:effectLst/>
                          <a:latin typeface="Calibri" panose="020F0502020204030204" pitchFamily="34" charset="0"/>
                        </a:rPr>
                        <a:t>Exchange</a:t>
                      </a:r>
                    </a:p>
                  </a:txBody>
                  <a:tcPr marL="7961" marR="7961" marT="7961" marB="0" vert="vert270" anchor="b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>
                          <a:solidFill>
                            <a:srgbClr val="009A81"/>
                          </a:solidFill>
                          <a:effectLst/>
                          <a:latin typeface="Calibri" panose="020F0502020204030204" pitchFamily="34" charset="0"/>
                        </a:rPr>
                        <a:t>Degree</a:t>
                      </a:r>
                    </a:p>
                  </a:txBody>
                  <a:tcPr marL="7961" marR="7961" marT="7961" marB="0" vert="vert270" anchor="b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 dirty="0" err="1">
                          <a:solidFill>
                            <a:srgbClr val="009A81"/>
                          </a:solidFill>
                          <a:effectLst/>
                          <a:latin typeface="Calibri" panose="020F0502020204030204" pitchFamily="34" charset="0"/>
                        </a:rPr>
                        <a:t>Africa</a:t>
                      </a:r>
                      <a:endParaRPr lang="nb-NO" sz="1000" b="1" i="0" u="none" strike="noStrike" dirty="0">
                        <a:solidFill>
                          <a:srgbClr val="009A8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1" marR="7961" marT="7961" marB="0" vert="vert270" anchor="b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 dirty="0">
                          <a:solidFill>
                            <a:srgbClr val="009A81"/>
                          </a:solidFill>
                          <a:effectLst/>
                          <a:latin typeface="Calibri" panose="020F0502020204030204" pitchFamily="34" charset="0"/>
                        </a:rPr>
                        <a:t>Asia</a:t>
                      </a:r>
                    </a:p>
                  </a:txBody>
                  <a:tcPr marL="7961" marR="7961" marT="7961" marB="0" vert="vert27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>
                          <a:solidFill>
                            <a:srgbClr val="009A81"/>
                          </a:solidFill>
                          <a:effectLst/>
                          <a:latin typeface="Calibri" panose="020F0502020204030204" pitchFamily="34" charset="0"/>
                        </a:rPr>
                        <a:t>EU</a:t>
                      </a:r>
                    </a:p>
                  </a:txBody>
                  <a:tcPr marL="7961" marR="7961" marT="7961" marB="0" vert="vert27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 dirty="0">
                          <a:solidFill>
                            <a:srgbClr val="009A81"/>
                          </a:solidFill>
                          <a:effectLst/>
                          <a:latin typeface="Calibri" panose="020F0502020204030204" pitchFamily="34" charset="0"/>
                        </a:rPr>
                        <a:t>North-America</a:t>
                      </a:r>
                    </a:p>
                  </a:txBody>
                  <a:tcPr marL="7961" marR="7961" marT="7961" marB="0" vert="vert270" anchor="b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84843897"/>
                  </a:ext>
                </a:extLst>
              </a:tr>
              <a:tr h="207336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Verbal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87980218"/>
                  </a:ext>
                </a:extLst>
              </a:tr>
              <a:tr h="207336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Non-verbal (looks, body gestures)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038897"/>
                  </a:ext>
                </a:extLst>
              </a:tr>
              <a:tr h="207336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Non-verbal (sexual images, incl. digitalt)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9366614"/>
                  </a:ext>
                </a:extLst>
              </a:tr>
              <a:tr h="207336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Non-verbal (indecent exposure)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0206280"/>
                  </a:ext>
                </a:extLst>
              </a:tr>
              <a:tr h="207336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 (unwelcome touching)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4366950"/>
                  </a:ext>
                </a:extLst>
              </a:tr>
              <a:tr h="207336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 (attemted rape)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23899997"/>
                  </a:ext>
                </a:extLst>
              </a:tr>
              <a:tr h="217703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 (rape)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09756430"/>
                  </a:ext>
                </a:extLst>
              </a:tr>
              <a:tr h="228069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 of these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0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7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A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7006980"/>
                  </a:ext>
                </a:extLst>
              </a:tr>
              <a:tr h="217703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form of harassment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62231640"/>
                  </a:ext>
                </a:extLst>
              </a:tr>
              <a:tr h="217703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Several forms of harassment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7961" marR="7961" marT="7961" marB="0" anchor="ctr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33421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8389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</a:rPr>
              <a:t>Health and wellbeing among international students </a:t>
            </a:r>
            <a:r>
              <a:rPr lang="nb-NO" sz="2000" dirty="0">
                <a:solidFill>
                  <a:srgbClr val="0087B1"/>
                </a:solidFill>
              </a:rPr>
              <a:t>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36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Alcohol</a:t>
            </a:r>
            <a:endParaRPr kumimoji="0" lang="nb-NO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77172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nb-NO" sz="2000" dirty="0" err="1">
                <a:solidFill>
                  <a:srgbClr val="0087B1"/>
                </a:solidFill>
              </a:rPr>
              <a:t>Drinking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frequency</a:t>
            </a:r>
            <a:r>
              <a:rPr lang="nb-NO" sz="2000" dirty="0">
                <a:solidFill>
                  <a:srgbClr val="0087B1"/>
                </a:solidFill>
              </a:rPr>
              <a:t> 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36</a:t>
            </a:fld>
            <a:endParaRPr lang="nb-NO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xmlns="" id="{AF31A0D4-7A55-41E2-9EF1-7AD4ECC2F3F8}"/>
              </a:ext>
            </a:extLst>
          </p:cNvPr>
          <p:cNvSpPr/>
          <p:nvPr/>
        </p:nvSpPr>
        <p:spPr>
          <a:xfrm>
            <a:off x="467544" y="277292"/>
            <a:ext cx="27978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65000"/>
                  </a:schemeClr>
                </a:solidFill>
              </a:rPr>
              <a:t>How often do you drink alcohol?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3507395"/>
              </p:ext>
            </p:extLst>
          </p:nvPr>
        </p:nvGraphicFramePr>
        <p:xfrm>
          <a:off x="179512" y="772609"/>
          <a:ext cx="4248472" cy="4100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299845" y="508679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</p:spTree>
    <p:extLst>
      <p:ext uri="{BB962C8B-B14F-4D97-AF65-F5344CB8AC3E}">
        <p14:creationId xmlns:p14="http://schemas.microsoft.com/office/powerpoint/2010/main" val="38972075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nb-NO" sz="2000" dirty="0" err="1">
                <a:solidFill>
                  <a:srgbClr val="0087B1"/>
                </a:solidFill>
              </a:rPr>
              <a:t>Drinking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frequency</a:t>
            </a:r>
            <a:r>
              <a:rPr lang="nb-NO" sz="2000" dirty="0">
                <a:solidFill>
                  <a:srgbClr val="0087B1"/>
                </a:solidFill>
              </a:rPr>
              <a:t> 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37</a:t>
            </a:fld>
            <a:endParaRPr lang="nb-NO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xmlns="" id="{AF31A0D4-7A55-41E2-9EF1-7AD4ECC2F3F8}"/>
              </a:ext>
            </a:extLst>
          </p:cNvPr>
          <p:cNvSpPr/>
          <p:nvPr/>
        </p:nvSpPr>
        <p:spPr>
          <a:xfrm>
            <a:off x="467544" y="277292"/>
            <a:ext cx="27978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65000"/>
                  </a:schemeClr>
                </a:solidFill>
              </a:rPr>
              <a:t>How often do you drink alcohol?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5523337"/>
              </p:ext>
            </p:extLst>
          </p:nvPr>
        </p:nvGraphicFramePr>
        <p:xfrm>
          <a:off x="179512" y="772609"/>
          <a:ext cx="4248472" cy="4100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299845" y="508679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xmlns="" id="{6835EEDE-A8D8-4F7A-A2FA-49F5C808C239}"/>
              </a:ext>
            </a:extLst>
          </p:cNvPr>
          <p:cNvSpPr txBox="1"/>
          <p:nvPr/>
        </p:nvSpPr>
        <p:spPr>
          <a:xfrm>
            <a:off x="1293942" y="2398118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xmlns="" id="{00006C45-8E56-4963-A844-96346C5A43E9}"/>
              </a:ext>
            </a:extLst>
          </p:cNvPr>
          <p:cNvSpPr txBox="1"/>
          <p:nvPr/>
        </p:nvSpPr>
        <p:spPr>
          <a:xfrm>
            <a:off x="1293942" y="3637062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FAC2FD2A-2BD6-41A4-B1E0-F84722EA90C7}"/>
              </a:ext>
            </a:extLst>
          </p:cNvPr>
          <p:cNvSpPr txBox="1"/>
          <p:nvPr/>
        </p:nvSpPr>
        <p:spPr>
          <a:xfrm>
            <a:off x="1293942" y="4227934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15717661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nb-NO" sz="2000" dirty="0" err="1">
                <a:solidFill>
                  <a:srgbClr val="0087B1"/>
                </a:solidFill>
              </a:rPr>
              <a:t>Drinking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frequency</a:t>
            </a:r>
            <a:r>
              <a:rPr lang="nb-NO" sz="2000" dirty="0">
                <a:solidFill>
                  <a:srgbClr val="0087B1"/>
                </a:solidFill>
              </a:rPr>
              <a:t> 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38</a:t>
            </a:fld>
            <a:endParaRPr lang="nb-NO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xmlns="" id="{AF31A0D4-7A55-41E2-9EF1-7AD4ECC2F3F8}"/>
              </a:ext>
            </a:extLst>
          </p:cNvPr>
          <p:cNvSpPr/>
          <p:nvPr/>
        </p:nvSpPr>
        <p:spPr>
          <a:xfrm>
            <a:off x="467544" y="277292"/>
            <a:ext cx="27978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65000"/>
                  </a:schemeClr>
                </a:solidFill>
              </a:rPr>
              <a:t>How often do you drink alcohol?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4259453"/>
              </p:ext>
            </p:extLst>
          </p:nvPr>
        </p:nvGraphicFramePr>
        <p:xfrm>
          <a:off x="179512" y="772609"/>
          <a:ext cx="4248472" cy="4100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299845" y="508679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xmlns="" id="{2F5A1ED9-0606-4327-9E67-D0FEE7D4F9F5}"/>
              </a:ext>
            </a:extLst>
          </p:cNvPr>
          <p:cNvSpPr txBox="1"/>
          <p:nvPr/>
        </p:nvSpPr>
        <p:spPr>
          <a:xfrm>
            <a:off x="-36512" y="1102780"/>
            <a:ext cx="11737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Assessment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of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health</a:t>
            </a:r>
            <a:endParaRPr lang="nb-NO" sz="900" i="1" dirty="0">
              <a:solidFill>
                <a:srgbClr val="0087B1"/>
              </a:solidFill>
            </a:endParaRP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xmlns="" id="{2C381144-C8B1-4567-BDA9-BA2D87EB1BFC}"/>
              </a:ext>
            </a:extLst>
          </p:cNvPr>
          <p:cNvSpPr txBox="1"/>
          <p:nvPr/>
        </p:nvSpPr>
        <p:spPr>
          <a:xfrm>
            <a:off x="-36512" y="2350046"/>
            <a:ext cx="10871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>
                <a:solidFill>
                  <a:srgbClr val="0087B1"/>
                </a:solidFill>
              </a:rPr>
              <a:t>Symptoms - HSCL-5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7F528338-4B9C-4BE0-9128-9CF5B2FE4AC9}"/>
              </a:ext>
            </a:extLst>
          </p:cNvPr>
          <p:cNvSpPr txBox="1"/>
          <p:nvPr/>
        </p:nvSpPr>
        <p:spPr>
          <a:xfrm>
            <a:off x="-36512" y="3565054"/>
            <a:ext cx="6639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Loneliness</a:t>
            </a:r>
            <a:endParaRPr lang="nb-NO" sz="900" i="1" dirty="0">
              <a:solidFill>
                <a:srgbClr val="0087B1"/>
              </a:solidFill>
            </a:endParaRP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xmlns="" id="{C47305A6-B42B-4A93-BB9E-D07B61DB473E}"/>
              </a:ext>
            </a:extLst>
          </p:cNvPr>
          <p:cNvSpPr txBox="1"/>
          <p:nvPr/>
        </p:nvSpPr>
        <p:spPr>
          <a:xfrm>
            <a:off x="1547664" y="4789721"/>
            <a:ext cx="3294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i="1" dirty="0" err="1">
                <a:solidFill>
                  <a:srgbClr val="AF272F"/>
                </a:solidFill>
              </a:rPr>
              <a:t>Lonely</a:t>
            </a:r>
            <a:r>
              <a:rPr lang="nb-NO" sz="800" i="1" dirty="0">
                <a:solidFill>
                  <a:srgbClr val="AF272F"/>
                </a:solidFill>
              </a:rPr>
              <a:t> 1: </a:t>
            </a:r>
            <a:r>
              <a:rPr lang="en-US" sz="800" i="1" dirty="0">
                <a:solidFill>
                  <a:srgbClr val="AF272F"/>
                </a:solidFill>
              </a:rPr>
              <a:t>Often – or very often felt at least one of three forms of loneliness</a:t>
            </a:r>
            <a:r>
              <a:rPr lang="nb-NO" sz="800" i="1" dirty="0">
                <a:solidFill>
                  <a:srgbClr val="AF272F"/>
                </a:solidFill>
              </a:rPr>
              <a:t>.</a:t>
            </a:r>
          </a:p>
          <a:p>
            <a:r>
              <a:rPr lang="nb-NO" sz="800" i="1" dirty="0" err="1">
                <a:solidFill>
                  <a:srgbClr val="AF272F"/>
                </a:solidFill>
              </a:rPr>
              <a:t>Lonely</a:t>
            </a:r>
            <a:r>
              <a:rPr lang="nb-NO" sz="800" i="1" dirty="0">
                <a:solidFill>
                  <a:srgbClr val="AF272F"/>
                </a:solidFill>
              </a:rPr>
              <a:t> 2: </a:t>
            </a:r>
            <a:r>
              <a:rPr lang="en-US" sz="800" i="1" dirty="0">
                <a:solidFill>
                  <a:srgbClr val="AF272F"/>
                </a:solidFill>
              </a:rPr>
              <a:t>Often – or very often felt all three forms of loneliness.</a:t>
            </a:r>
          </a:p>
        </p:txBody>
      </p:sp>
    </p:spTree>
    <p:extLst>
      <p:ext uri="{BB962C8B-B14F-4D97-AF65-F5344CB8AC3E}">
        <p14:creationId xmlns:p14="http://schemas.microsoft.com/office/powerpoint/2010/main" val="41947848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nb-NO" sz="2000" dirty="0">
                <a:solidFill>
                  <a:srgbClr val="0087B1"/>
                </a:solidFill>
              </a:rPr>
              <a:t>Problems </a:t>
            </a:r>
            <a:r>
              <a:rPr lang="nb-NO" sz="2000" dirty="0" err="1">
                <a:solidFill>
                  <a:srgbClr val="0087B1"/>
                </a:solidFill>
              </a:rPr>
              <a:t>depending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on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alcohol</a:t>
            </a:r>
            <a:r>
              <a:rPr lang="nb-NO" sz="2000" dirty="0">
                <a:solidFill>
                  <a:srgbClr val="0087B1"/>
                </a:solidFill>
              </a:rPr>
              <a:t> 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39</a:t>
            </a:fld>
            <a:endParaRPr lang="nb-NO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xmlns="" id="{AF31A0D4-7A55-41E2-9EF1-7AD4ECC2F3F8}"/>
              </a:ext>
            </a:extLst>
          </p:cNvPr>
          <p:cNvSpPr/>
          <p:nvPr/>
        </p:nvSpPr>
        <p:spPr>
          <a:xfrm>
            <a:off x="467544" y="277292"/>
            <a:ext cx="4392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65000"/>
                  </a:schemeClr>
                </a:solidFill>
              </a:rPr>
              <a:t>To what extent do you experience that the following is a problem for you as a student in Norway?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8653305"/>
              </p:ext>
            </p:extLst>
          </p:nvPr>
        </p:nvGraphicFramePr>
        <p:xfrm>
          <a:off x="179512" y="928863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188101" y="733205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</p:spTree>
    <p:extLst>
      <p:ext uri="{BB962C8B-B14F-4D97-AF65-F5344CB8AC3E}">
        <p14:creationId xmlns:p14="http://schemas.microsoft.com/office/powerpoint/2010/main" val="1663336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4</a:t>
            </a:fld>
            <a:endParaRPr lang="nb-NO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="" xmlns:a16="http://schemas.microsoft.com/office/drawing/2014/main" id="{9FB3074F-8F76-44BD-A0C1-B5DA3CFA1123}"/>
              </a:ext>
            </a:extLst>
          </p:cNvPr>
          <p:cNvGraphicFramePr/>
          <p:nvPr>
            <p:extLst/>
          </p:nvPr>
        </p:nvGraphicFramePr>
        <p:xfrm>
          <a:off x="107504" y="764226"/>
          <a:ext cx="4176464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tel 1">
            <a:extLst>
              <a:ext uri="{FF2B5EF4-FFF2-40B4-BE49-F238E27FC236}">
                <a16:creationId xmlns="" xmlns:a16="http://schemas.microsoft.com/office/drawing/2014/main" id="{07DFBDA1-E330-428D-96B4-E0D2372634C1}"/>
              </a:ext>
            </a:extLst>
          </p:cNvPr>
          <p:cNvSpPr txBox="1">
            <a:spLocks/>
          </p:cNvSpPr>
          <p:nvPr/>
        </p:nvSpPr>
        <p:spPr>
          <a:xfrm>
            <a:off x="467544" y="-20538"/>
            <a:ext cx="84969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rgbClr val="0087B1"/>
                </a:solidFill>
              </a:rPr>
              <a:t>Who owns the residence where you live now? (</a:t>
            </a:r>
            <a:r>
              <a:rPr lang="nb-NO" sz="2000" dirty="0">
                <a:solidFill>
                  <a:srgbClr val="0087B1"/>
                </a:solidFill>
              </a:rPr>
              <a:t>%)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="" xmlns:a16="http://schemas.microsoft.com/office/drawing/2014/main" id="{51A57A02-3EBC-40F7-BD42-30069EB1BFBD}"/>
              </a:ext>
            </a:extLst>
          </p:cNvPr>
          <p:cNvSpPr txBox="1"/>
          <p:nvPr/>
        </p:nvSpPr>
        <p:spPr>
          <a:xfrm>
            <a:off x="1271118" y="580687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="" xmlns:a16="http://schemas.microsoft.com/office/drawing/2014/main" id="{B3C2E15C-AA5A-410E-88CC-CC99D03BDD81}"/>
              </a:ext>
            </a:extLst>
          </p:cNvPr>
          <p:cNvSpPr txBox="1"/>
          <p:nvPr/>
        </p:nvSpPr>
        <p:spPr>
          <a:xfrm>
            <a:off x="1271118" y="1749465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="" xmlns:a16="http://schemas.microsoft.com/office/drawing/2014/main" id="{3F4A7B5D-818D-4856-9D4A-59850E5540AB}"/>
              </a:ext>
            </a:extLst>
          </p:cNvPr>
          <p:cNvSpPr txBox="1"/>
          <p:nvPr/>
        </p:nvSpPr>
        <p:spPr>
          <a:xfrm>
            <a:off x="1277912" y="2211710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="" xmlns:a16="http://schemas.microsoft.com/office/drawing/2014/main" id="{3709BE7E-AFEA-4009-BC78-A3F082097EDB}"/>
              </a:ext>
            </a:extLst>
          </p:cNvPr>
          <p:cNvSpPr txBox="1"/>
          <p:nvPr/>
        </p:nvSpPr>
        <p:spPr>
          <a:xfrm>
            <a:off x="1277912" y="2931790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="" xmlns:a16="http://schemas.microsoft.com/office/drawing/2014/main" id="{9AFFEF39-6745-441E-9447-1284FFF5E362}"/>
              </a:ext>
            </a:extLst>
          </p:cNvPr>
          <p:cNvSpPr txBox="1"/>
          <p:nvPr/>
        </p:nvSpPr>
        <p:spPr>
          <a:xfrm>
            <a:off x="495" y="3060998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>
                <a:solidFill>
                  <a:srgbClr val="0087B1"/>
                </a:solidFill>
              </a:rPr>
              <a:t>Bodd i N.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="" xmlns:a16="http://schemas.microsoft.com/office/drawing/2014/main" id="{5347DE02-9BE8-4AC6-9BCE-9661225E7A4B}"/>
              </a:ext>
            </a:extLst>
          </p:cNvPr>
          <p:cNvSpPr txBox="1"/>
          <p:nvPr/>
        </p:nvSpPr>
        <p:spPr>
          <a:xfrm>
            <a:off x="1277912" y="4125729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35663893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87B1"/>
                </a:solidFill>
              </a:rPr>
              <a:t>The amount of drinking in the student environment 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40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5643381"/>
              </p:ext>
            </p:extLst>
          </p:nvPr>
        </p:nvGraphicFramePr>
        <p:xfrm>
          <a:off x="179512" y="612685"/>
          <a:ext cx="4248472" cy="4260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443861" y="364663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xmlns="" id="{BFF84BC1-63FF-46FE-B182-CA7F8B60FCAD}"/>
              </a:ext>
            </a:extLst>
          </p:cNvPr>
          <p:cNvSpPr txBox="1"/>
          <p:nvPr/>
        </p:nvSpPr>
        <p:spPr>
          <a:xfrm>
            <a:off x="1437958" y="1519214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6D9F3351-6CD1-4449-894C-5463BA9E8D9C}"/>
              </a:ext>
            </a:extLst>
          </p:cNvPr>
          <p:cNvSpPr txBox="1"/>
          <p:nvPr/>
        </p:nvSpPr>
        <p:spPr>
          <a:xfrm>
            <a:off x="1437958" y="2254102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xmlns="" id="{BBDC2A9E-1053-4D5F-892A-22C831B0713E}"/>
              </a:ext>
            </a:extLst>
          </p:cNvPr>
          <p:cNvSpPr txBox="1"/>
          <p:nvPr/>
        </p:nvSpPr>
        <p:spPr>
          <a:xfrm>
            <a:off x="1437958" y="2643758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xmlns="" id="{477E3D48-1D22-4286-BD17-3BE7B15FEF7C}"/>
              </a:ext>
            </a:extLst>
          </p:cNvPr>
          <p:cNvSpPr txBox="1"/>
          <p:nvPr/>
        </p:nvSpPr>
        <p:spPr>
          <a:xfrm>
            <a:off x="12776" y="3823956"/>
            <a:ext cx="6639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Loneliness</a:t>
            </a:r>
            <a:endParaRPr lang="nb-NO" sz="900" i="1" dirty="0">
              <a:solidFill>
                <a:srgbClr val="0087B1"/>
              </a:solidFill>
            </a:endParaRP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xmlns="" id="{1C44FC9F-EB42-4000-9FE4-E6857D14BDC2}"/>
              </a:ext>
            </a:extLst>
          </p:cNvPr>
          <p:cNvSpPr txBox="1"/>
          <p:nvPr/>
        </p:nvSpPr>
        <p:spPr>
          <a:xfrm>
            <a:off x="-23583" y="2685920"/>
            <a:ext cx="11737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Assessment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of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health</a:t>
            </a:r>
            <a:endParaRPr lang="nb-NO" sz="900" i="1" dirty="0">
              <a:solidFill>
                <a:srgbClr val="0087B1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xmlns="" id="{46C4AE9D-FEB4-4E21-BAE0-F6B6BC300BE3}"/>
              </a:ext>
            </a:extLst>
          </p:cNvPr>
          <p:cNvSpPr txBox="1"/>
          <p:nvPr/>
        </p:nvSpPr>
        <p:spPr>
          <a:xfrm>
            <a:off x="-23583" y="3224714"/>
            <a:ext cx="10871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>
                <a:solidFill>
                  <a:srgbClr val="0087B1"/>
                </a:solidFill>
              </a:rPr>
              <a:t>Symptoms - HSCL-5</a:t>
            </a:r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xmlns="" id="{15B54856-9D49-45BC-BFA2-46EB226CA9C6}"/>
              </a:ext>
            </a:extLst>
          </p:cNvPr>
          <p:cNvSpPr txBox="1"/>
          <p:nvPr/>
        </p:nvSpPr>
        <p:spPr>
          <a:xfrm>
            <a:off x="1547664" y="4789721"/>
            <a:ext cx="3294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i="1" dirty="0" err="1">
                <a:solidFill>
                  <a:srgbClr val="AF272F"/>
                </a:solidFill>
              </a:rPr>
              <a:t>Lonely</a:t>
            </a:r>
            <a:r>
              <a:rPr lang="nb-NO" sz="800" i="1" dirty="0">
                <a:solidFill>
                  <a:srgbClr val="AF272F"/>
                </a:solidFill>
              </a:rPr>
              <a:t> 1: </a:t>
            </a:r>
            <a:r>
              <a:rPr lang="en-US" sz="800" i="1" dirty="0">
                <a:solidFill>
                  <a:srgbClr val="AF272F"/>
                </a:solidFill>
              </a:rPr>
              <a:t>Often – or very often felt at least one of three forms of loneliness</a:t>
            </a:r>
            <a:r>
              <a:rPr lang="nb-NO" sz="800" i="1" dirty="0">
                <a:solidFill>
                  <a:srgbClr val="AF272F"/>
                </a:solidFill>
              </a:rPr>
              <a:t>.</a:t>
            </a:r>
          </a:p>
          <a:p>
            <a:r>
              <a:rPr lang="nb-NO" sz="800" i="1" dirty="0" err="1">
                <a:solidFill>
                  <a:srgbClr val="AF272F"/>
                </a:solidFill>
              </a:rPr>
              <a:t>Lonely</a:t>
            </a:r>
            <a:r>
              <a:rPr lang="nb-NO" sz="800" i="1" dirty="0">
                <a:solidFill>
                  <a:srgbClr val="AF272F"/>
                </a:solidFill>
              </a:rPr>
              <a:t> 2: </a:t>
            </a:r>
            <a:r>
              <a:rPr lang="en-US" sz="800" i="1" dirty="0">
                <a:solidFill>
                  <a:srgbClr val="AF272F"/>
                </a:solidFill>
              </a:rPr>
              <a:t>Often – or very often felt all three forms of loneliness.</a:t>
            </a:r>
          </a:p>
        </p:txBody>
      </p:sp>
    </p:spTree>
    <p:extLst>
      <p:ext uri="{BB962C8B-B14F-4D97-AF65-F5344CB8AC3E}">
        <p14:creationId xmlns:p14="http://schemas.microsoft.com/office/powerpoint/2010/main" val="16140688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41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8282346"/>
              </p:ext>
            </p:extLst>
          </p:nvPr>
        </p:nvGraphicFramePr>
        <p:xfrm>
          <a:off x="179512" y="612685"/>
          <a:ext cx="4248472" cy="4260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475656" y="364663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xmlns="" id="{BFF84BC1-63FF-46FE-B182-CA7F8B60FCAD}"/>
              </a:ext>
            </a:extLst>
          </p:cNvPr>
          <p:cNvSpPr txBox="1"/>
          <p:nvPr/>
        </p:nvSpPr>
        <p:spPr>
          <a:xfrm>
            <a:off x="1437958" y="1519214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6D9F3351-6CD1-4449-894C-5463BA9E8D9C}"/>
              </a:ext>
            </a:extLst>
          </p:cNvPr>
          <p:cNvSpPr txBox="1"/>
          <p:nvPr/>
        </p:nvSpPr>
        <p:spPr>
          <a:xfrm>
            <a:off x="1437958" y="2254102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xmlns="" id="{BBDC2A9E-1053-4D5F-892A-22C831B0713E}"/>
              </a:ext>
            </a:extLst>
          </p:cNvPr>
          <p:cNvSpPr txBox="1"/>
          <p:nvPr/>
        </p:nvSpPr>
        <p:spPr>
          <a:xfrm>
            <a:off x="1437958" y="2643758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9" name="Tittel 1">
            <a:extLst>
              <a:ext uri="{FF2B5EF4-FFF2-40B4-BE49-F238E27FC236}">
                <a16:creationId xmlns:a16="http://schemas.microsoft.com/office/drawing/2014/main" xmlns="" id="{7C8BAC77-AA65-442F-A83E-27075C29D2C9}"/>
              </a:ext>
            </a:extLst>
          </p:cNvPr>
          <p:cNvSpPr txBox="1">
            <a:spLocks/>
          </p:cNvSpPr>
          <p:nvPr/>
        </p:nvSpPr>
        <p:spPr>
          <a:xfrm>
            <a:off x="467544" y="-20538"/>
            <a:ext cx="8496944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rgbClr val="0087B1"/>
                </a:solidFill>
              </a:rPr>
              <a:t>The lack of non-alcoholic student events 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xmlns="" id="{B1B79B3C-EE71-4F61-9AD3-E3840B17BA8D}"/>
              </a:ext>
            </a:extLst>
          </p:cNvPr>
          <p:cNvSpPr txBox="1"/>
          <p:nvPr/>
        </p:nvSpPr>
        <p:spPr>
          <a:xfrm>
            <a:off x="12776" y="3823956"/>
            <a:ext cx="6639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Loneliness</a:t>
            </a:r>
            <a:endParaRPr lang="nb-NO" sz="900" i="1" dirty="0">
              <a:solidFill>
                <a:srgbClr val="0087B1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xmlns="" id="{B2438D9B-2F6E-4238-B410-A0D97B10D756}"/>
              </a:ext>
            </a:extLst>
          </p:cNvPr>
          <p:cNvSpPr txBox="1"/>
          <p:nvPr/>
        </p:nvSpPr>
        <p:spPr>
          <a:xfrm>
            <a:off x="-23583" y="2685920"/>
            <a:ext cx="11737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Assessment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of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health</a:t>
            </a:r>
            <a:endParaRPr lang="nb-NO" sz="900" i="1" dirty="0">
              <a:solidFill>
                <a:srgbClr val="0087B1"/>
              </a:solidFill>
            </a:endParaRPr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xmlns="" id="{9DB36BD5-DE54-4B99-9F65-7162678FC007}"/>
              </a:ext>
            </a:extLst>
          </p:cNvPr>
          <p:cNvSpPr txBox="1"/>
          <p:nvPr/>
        </p:nvSpPr>
        <p:spPr>
          <a:xfrm>
            <a:off x="-23583" y="3224714"/>
            <a:ext cx="10871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>
                <a:solidFill>
                  <a:srgbClr val="0087B1"/>
                </a:solidFill>
              </a:rPr>
              <a:t>Symptoms - HSCL-5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xmlns="" id="{D80336CD-7C62-40EF-9077-8F5A2ADDDDB8}"/>
              </a:ext>
            </a:extLst>
          </p:cNvPr>
          <p:cNvSpPr txBox="1"/>
          <p:nvPr/>
        </p:nvSpPr>
        <p:spPr>
          <a:xfrm>
            <a:off x="1547664" y="4789721"/>
            <a:ext cx="3294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i="1" dirty="0" err="1">
                <a:solidFill>
                  <a:srgbClr val="AF272F"/>
                </a:solidFill>
              </a:rPr>
              <a:t>Lonely</a:t>
            </a:r>
            <a:r>
              <a:rPr lang="nb-NO" sz="800" i="1" dirty="0">
                <a:solidFill>
                  <a:srgbClr val="AF272F"/>
                </a:solidFill>
              </a:rPr>
              <a:t> 1: </a:t>
            </a:r>
            <a:r>
              <a:rPr lang="en-US" sz="800" i="1" dirty="0">
                <a:solidFill>
                  <a:srgbClr val="AF272F"/>
                </a:solidFill>
              </a:rPr>
              <a:t>Often – or very often felt at least one of three forms of loneliness</a:t>
            </a:r>
            <a:r>
              <a:rPr lang="nb-NO" sz="800" i="1" dirty="0">
                <a:solidFill>
                  <a:srgbClr val="AF272F"/>
                </a:solidFill>
              </a:rPr>
              <a:t>.</a:t>
            </a:r>
          </a:p>
          <a:p>
            <a:r>
              <a:rPr lang="nb-NO" sz="800" i="1" dirty="0" err="1">
                <a:solidFill>
                  <a:srgbClr val="AF272F"/>
                </a:solidFill>
              </a:rPr>
              <a:t>Lonely</a:t>
            </a:r>
            <a:r>
              <a:rPr lang="nb-NO" sz="800" i="1" dirty="0">
                <a:solidFill>
                  <a:srgbClr val="AF272F"/>
                </a:solidFill>
              </a:rPr>
              <a:t> 2: </a:t>
            </a:r>
            <a:r>
              <a:rPr lang="en-US" sz="800" i="1" dirty="0">
                <a:solidFill>
                  <a:srgbClr val="AF272F"/>
                </a:solidFill>
              </a:rPr>
              <a:t>Often – or very often felt all three forms of loneliness.</a:t>
            </a:r>
          </a:p>
        </p:txBody>
      </p:sp>
    </p:spTree>
    <p:extLst>
      <p:ext uri="{BB962C8B-B14F-4D97-AF65-F5344CB8AC3E}">
        <p14:creationId xmlns:p14="http://schemas.microsoft.com/office/powerpoint/2010/main" val="1954196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42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1041183"/>
              </p:ext>
            </p:extLst>
          </p:nvPr>
        </p:nvGraphicFramePr>
        <p:xfrm>
          <a:off x="179512" y="612685"/>
          <a:ext cx="4248472" cy="4260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475656" y="364663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xmlns="" id="{BFF84BC1-63FF-46FE-B182-CA7F8B60FCAD}"/>
              </a:ext>
            </a:extLst>
          </p:cNvPr>
          <p:cNvSpPr txBox="1"/>
          <p:nvPr/>
        </p:nvSpPr>
        <p:spPr>
          <a:xfrm>
            <a:off x="1437958" y="1519214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6D9F3351-6CD1-4449-894C-5463BA9E8D9C}"/>
              </a:ext>
            </a:extLst>
          </p:cNvPr>
          <p:cNvSpPr txBox="1"/>
          <p:nvPr/>
        </p:nvSpPr>
        <p:spPr>
          <a:xfrm>
            <a:off x="1437958" y="2254102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xmlns="" id="{BBDC2A9E-1053-4D5F-892A-22C831B0713E}"/>
              </a:ext>
            </a:extLst>
          </p:cNvPr>
          <p:cNvSpPr txBox="1"/>
          <p:nvPr/>
        </p:nvSpPr>
        <p:spPr>
          <a:xfrm>
            <a:off x="1437958" y="2643758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20" name="Tittel 1">
            <a:extLst>
              <a:ext uri="{FF2B5EF4-FFF2-40B4-BE49-F238E27FC236}">
                <a16:creationId xmlns:a16="http://schemas.microsoft.com/office/drawing/2014/main" xmlns="" id="{470CD8C2-F0FB-4C1E-80C3-9BD9519E99A0}"/>
              </a:ext>
            </a:extLst>
          </p:cNvPr>
          <p:cNvSpPr txBox="1">
            <a:spLocks/>
          </p:cNvSpPr>
          <p:nvPr/>
        </p:nvSpPr>
        <p:spPr>
          <a:xfrm>
            <a:off x="467544" y="-20538"/>
            <a:ext cx="8496944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rgbClr val="0087B1"/>
                </a:solidFill>
              </a:rPr>
              <a:t>That you don’t have the money to attend parties you wish to attend 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xmlns="" id="{813C8B6D-83FB-4CE2-A9BB-BC3C23C8A4A0}"/>
              </a:ext>
            </a:extLst>
          </p:cNvPr>
          <p:cNvSpPr txBox="1"/>
          <p:nvPr/>
        </p:nvSpPr>
        <p:spPr>
          <a:xfrm>
            <a:off x="12776" y="3823956"/>
            <a:ext cx="6639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Loneliness</a:t>
            </a:r>
            <a:endParaRPr lang="nb-NO" sz="900" i="1" dirty="0">
              <a:solidFill>
                <a:srgbClr val="0087B1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xmlns="" id="{E2159D8E-2E9C-4BC0-8E22-0E818F27F18E}"/>
              </a:ext>
            </a:extLst>
          </p:cNvPr>
          <p:cNvSpPr txBox="1"/>
          <p:nvPr/>
        </p:nvSpPr>
        <p:spPr>
          <a:xfrm>
            <a:off x="-23583" y="2685920"/>
            <a:ext cx="11737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Assessment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of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health</a:t>
            </a:r>
            <a:endParaRPr lang="nb-NO" sz="900" i="1" dirty="0">
              <a:solidFill>
                <a:srgbClr val="0087B1"/>
              </a:solidFill>
            </a:endParaRPr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xmlns="" id="{BCBFD90C-ABDE-4A05-A7FD-7AAF061474C2}"/>
              </a:ext>
            </a:extLst>
          </p:cNvPr>
          <p:cNvSpPr txBox="1"/>
          <p:nvPr/>
        </p:nvSpPr>
        <p:spPr>
          <a:xfrm>
            <a:off x="-23583" y="3224714"/>
            <a:ext cx="10871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>
                <a:solidFill>
                  <a:srgbClr val="0087B1"/>
                </a:solidFill>
              </a:rPr>
              <a:t>Symptoms - HSCL-5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xmlns="" id="{8ABDD9F8-BB15-4FE3-B3C0-38A423F6372F}"/>
              </a:ext>
            </a:extLst>
          </p:cNvPr>
          <p:cNvSpPr txBox="1"/>
          <p:nvPr/>
        </p:nvSpPr>
        <p:spPr>
          <a:xfrm>
            <a:off x="1547664" y="4789721"/>
            <a:ext cx="3294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i="1" dirty="0" err="1">
                <a:solidFill>
                  <a:srgbClr val="AF272F"/>
                </a:solidFill>
              </a:rPr>
              <a:t>Lonely</a:t>
            </a:r>
            <a:r>
              <a:rPr lang="nb-NO" sz="800" i="1" dirty="0">
                <a:solidFill>
                  <a:srgbClr val="AF272F"/>
                </a:solidFill>
              </a:rPr>
              <a:t> 1: </a:t>
            </a:r>
            <a:r>
              <a:rPr lang="en-US" sz="800" i="1" dirty="0">
                <a:solidFill>
                  <a:srgbClr val="AF272F"/>
                </a:solidFill>
              </a:rPr>
              <a:t>Often – or very often felt at least one of three forms of loneliness</a:t>
            </a:r>
            <a:r>
              <a:rPr lang="nb-NO" sz="800" i="1" dirty="0">
                <a:solidFill>
                  <a:srgbClr val="AF272F"/>
                </a:solidFill>
              </a:rPr>
              <a:t>.</a:t>
            </a:r>
          </a:p>
          <a:p>
            <a:r>
              <a:rPr lang="nb-NO" sz="800" i="1" dirty="0" err="1">
                <a:solidFill>
                  <a:srgbClr val="AF272F"/>
                </a:solidFill>
              </a:rPr>
              <a:t>Lonely</a:t>
            </a:r>
            <a:r>
              <a:rPr lang="nb-NO" sz="800" i="1" dirty="0">
                <a:solidFill>
                  <a:srgbClr val="AF272F"/>
                </a:solidFill>
              </a:rPr>
              <a:t> 2: </a:t>
            </a:r>
            <a:r>
              <a:rPr lang="en-US" sz="800" i="1" dirty="0">
                <a:solidFill>
                  <a:srgbClr val="AF272F"/>
                </a:solidFill>
              </a:rPr>
              <a:t>Often – or very often felt all three forms of loneliness.</a:t>
            </a:r>
          </a:p>
        </p:txBody>
      </p:sp>
    </p:spTree>
    <p:extLst>
      <p:ext uri="{BB962C8B-B14F-4D97-AF65-F5344CB8AC3E}">
        <p14:creationId xmlns:p14="http://schemas.microsoft.com/office/powerpoint/2010/main" val="357311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43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567265"/>
              </p:ext>
            </p:extLst>
          </p:nvPr>
        </p:nvGraphicFramePr>
        <p:xfrm>
          <a:off x="179512" y="612685"/>
          <a:ext cx="4248472" cy="4260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475656" y="364663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xmlns="" id="{55846551-00C1-4500-8820-3D5CF678FE6E}"/>
              </a:ext>
            </a:extLst>
          </p:cNvPr>
          <p:cNvSpPr txBox="1"/>
          <p:nvPr/>
        </p:nvSpPr>
        <p:spPr>
          <a:xfrm>
            <a:off x="12776" y="3823956"/>
            <a:ext cx="6639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Loneliness</a:t>
            </a:r>
            <a:endParaRPr lang="nb-NO" sz="900" i="1" dirty="0">
              <a:solidFill>
                <a:srgbClr val="0087B1"/>
              </a:solidFill>
            </a:endParaRP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xmlns="" id="{7EE66583-90BB-4A6F-AB6B-CE0857A8812F}"/>
              </a:ext>
            </a:extLst>
          </p:cNvPr>
          <p:cNvSpPr txBox="1"/>
          <p:nvPr/>
        </p:nvSpPr>
        <p:spPr>
          <a:xfrm>
            <a:off x="-23583" y="2685920"/>
            <a:ext cx="11737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Assessment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of</a:t>
            </a:r>
            <a:r>
              <a:rPr lang="nb-NO" sz="900" i="1" dirty="0">
                <a:solidFill>
                  <a:srgbClr val="0087B1"/>
                </a:solidFill>
              </a:rPr>
              <a:t> </a:t>
            </a:r>
            <a:r>
              <a:rPr lang="nb-NO" sz="900" i="1" dirty="0" err="1">
                <a:solidFill>
                  <a:srgbClr val="0087B1"/>
                </a:solidFill>
              </a:rPr>
              <a:t>health</a:t>
            </a:r>
            <a:endParaRPr lang="nb-NO" sz="900" i="1" dirty="0">
              <a:solidFill>
                <a:srgbClr val="0087B1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9FCDFF7C-7A24-45DC-AA38-458C6479159B}"/>
              </a:ext>
            </a:extLst>
          </p:cNvPr>
          <p:cNvSpPr txBox="1"/>
          <p:nvPr/>
        </p:nvSpPr>
        <p:spPr>
          <a:xfrm>
            <a:off x="-23583" y="3224714"/>
            <a:ext cx="10871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>
                <a:solidFill>
                  <a:srgbClr val="0087B1"/>
                </a:solidFill>
              </a:rPr>
              <a:t>Symptoms - HSCL-5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xmlns="" id="{BFF84BC1-63FF-46FE-B182-CA7F8B60FCAD}"/>
              </a:ext>
            </a:extLst>
          </p:cNvPr>
          <p:cNvSpPr txBox="1"/>
          <p:nvPr/>
        </p:nvSpPr>
        <p:spPr>
          <a:xfrm>
            <a:off x="1437958" y="1519214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6D9F3351-6CD1-4449-894C-5463BA9E8D9C}"/>
              </a:ext>
            </a:extLst>
          </p:cNvPr>
          <p:cNvSpPr txBox="1"/>
          <p:nvPr/>
        </p:nvSpPr>
        <p:spPr>
          <a:xfrm>
            <a:off x="1437958" y="2254102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xmlns="" id="{BBDC2A9E-1053-4D5F-892A-22C831B0713E}"/>
              </a:ext>
            </a:extLst>
          </p:cNvPr>
          <p:cNvSpPr txBox="1"/>
          <p:nvPr/>
        </p:nvSpPr>
        <p:spPr>
          <a:xfrm>
            <a:off x="1437958" y="2643758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9" name="Tittel 1">
            <a:extLst>
              <a:ext uri="{FF2B5EF4-FFF2-40B4-BE49-F238E27FC236}">
                <a16:creationId xmlns:a16="http://schemas.microsoft.com/office/drawing/2014/main" xmlns="" id="{0A05459E-B528-4B90-8591-CD12DE7E49A8}"/>
              </a:ext>
            </a:extLst>
          </p:cNvPr>
          <p:cNvSpPr txBox="1">
            <a:spLocks/>
          </p:cNvSpPr>
          <p:nvPr/>
        </p:nvSpPr>
        <p:spPr>
          <a:xfrm>
            <a:off x="467544" y="-20538"/>
            <a:ext cx="8496944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rgbClr val="0087B1"/>
                </a:solidFill>
              </a:rPr>
              <a:t>That you are not invited to attend parties you wish to attend 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xmlns="" id="{31392F6A-38F2-4522-80DA-1BA58FD33C64}"/>
              </a:ext>
            </a:extLst>
          </p:cNvPr>
          <p:cNvSpPr txBox="1"/>
          <p:nvPr/>
        </p:nvSpPr>
        <p:spPr>
          <a:xfrm>
            <a:off x="1547664" y="4789721"/>
            <a:ext cx="3294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i="1" dirty="0" err="1">
                <a:solidFill>
                  <a:srgbClr val="AF272F"/>
                </a:solidFill>
              </a:rPr>
              <a:t>Lonely</a:t>
            </a:r>
            <a:r>
              <a:rPr lang="nb-NO" sz="800" i="1" dirty="0">
                <a:solidFill>
                  <a:srgbClr val="AF272F"/>
                </a:solidFill>
              </a:rPr>
              <a:t> 1: </a:t>
            </a:r>
            <a:r>
              <a:rPr lang="en-US" sz="800" i="1" dirty="0">
                <a:solidFill>
                  <a:srgbClr val="AF272F"/>
                </a:solidFill>
              </a:rPr>
              <a:t>Often – or very often felt at least one of three forms of loneliness</a:t>
            </a:r>
            <a:r>
              <a:rPr lang="nb-NO" sz="800" i="1" dirty="0">
                <a:solidFill>
                  <a:srgbClr val="AF272F"/>
                </a:solidFill>
              </a:rPr>
              <a:t>.</a:t>
            </a:r>
          </a:p>
          <a:p>
            <a:r>
              <a:rPr lang="nb-NO" sz="800" i="1" dirty="0" err="1">
                <a:solidFill>
                  <a:srgbClr val="AF272F"/>
                </a:solidFill>
              </a:rPr>
              <a:t>Lonely</a:t>
            </a:r>
            <a:r>
              <a:rPr lang="nb-NO" sz="800" i="1" dirty="0">
                <a:solidFill>
                  <a:srgbClr val="AF272F"/>
                </a:solidFill>
              </a:rPr>
              <a:t> 2: </a:t>
            </a:r>
            <a:r>
              <a:rPr lang="en-US" sz="800" i="1" dirty="0">
                <a:solidFill>
                  <a:srgbClr val="AF272F"/>
                </a:solidFill>
              </a:rPr>
              <a:t>Often – or very often felt all three forms of loneliness.</a:t>
            </a:r>
          </a:p>
        </p:txBody>
      </p:sp>
    </p:spTree>
    <p:extLst>
      <p:ext uri="{BB962C8B-B14F-4D97-AF65-F5344CB8AC3E}">
        <p14:creationId xmlns:p14="http://schemas.microsoft.com/office/powerpoint/2010/main" val="33071379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</a:rPr>
              <a:t>Health and wellbeing among international students </a:t>
            </a:r>
            <a:r>
              <a:rPr lang="nb-NO" sz="2000" dirty="0">
                <a:solidFill>
                  <a:srgbClr val="0087B1"/>
                </a:solidFill>
              </a:rPr>
              <a:t>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36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Drugs</a:t>
            </a:r>
            <a:endParaRPr kumimoji="0" lang="nb-NO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988580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nb-NO" sz="2000" dirty="0" err="1">
                <a:solidFill>
                  <a:srgbClr val="0087B1"/>
                </a:solidFill>
              </a:rPr>
              <a:t>Use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of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drugs</a:t>
            </a:r>
            <a:r>
              <a:rPr lang="nb-NO" sz="2000" dirty="0">
                <a:solidFill>
                  <a:srgbClr val="0087B1"/>
                </a:solidFill>
              </a:rPr>
              <a:t> 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45</a:t>
            </a:fld>
            <a:endParaRPr lang="nb-NO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xmlns="" id="{AF31A0D4-7A55-41E2-9EF1-7AD4ECC2F3F8}"/>
              </a:ext>
            </a:extLst>
          </p:cNvPr>
          <p:cNvSpPr/>
          <p:nvPr/>
        </p:nvSpPr>
        <p:spPr>
          <a:xfrm>
            <a:off x="467544" y="277292"/>
            <a:ext cx="27978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000" i="1" dirty="0">
                <a:solidFill>
                  <a:schemeClr val="bg1">
                    <a:lumMod val="65000"/>
                  </a:schemeClr>
                </a:solidFill>
              </a:rPr>
              <a:t>How </a:t>
            </a:r>
            <a:r>
              <a:rPr lang="nb-NO" sz="1000" i="1" dirty="0" err="1">
                <a:solidFill>
                  <a:schemeClr val="bg1">
                    <a:lumMod val="65000"/>
                  </a:schemeClr>
                </a:solidFill>
              </a:rPr>
              <a:t>often</a:t>
            </a:r>
            <a:r>
              <a:rPr lang="nb-NO" sz="1000" i="1" dirty="0">
                <a:solidFill>
                  <a:schemeClr val="bg1">
                    <a:lumMod val="65000"/>
                  </a:schemeClr>
                </a:solidFill>
              </a:rPr>
              <a:t> do </a:t>
            </a:r>
            <a:r>
              <a:rPr lang="nb-NO" sz="1000" i="1" dirty="0" err="1">
                <a:solidFill>
                  <a:schemeClr val="bg1">
                    <a:lumMod val="65000"/>
                  </a:schemeClr>
                </a:solidFill>
              </a:rPr>
              <a:t>you</a:t>
            </a:r>
            <a:r>
              <a:rPr lang="nb-NO" sz="1000" i="1" dirty="0">
                <a:solidFill>
                  <a:schemeClr val="bg1">
                    <a:lumMod val="65000"/>
                  </a:schemeClr>
                </a:solidFill>
              </a:rPr>
              <a:t>  …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1761244"/>
              </p:ext>
            </p:extLst>
          </p:nvPr>
        </p:nvGraphicFramePr>
        <p:xfrm>
          <a:off x="179512" y="772609"/>
          <a:ext cx="4248472" cy="4100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299845" y="508679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</p:spTree>
    <p:extLst>
      <p:ext uri="{BB962C8B-B14F-4D97-AF65-F5344CB8AC3E}">
        <p14:creationId xmlns:p14="http://schemas.microsoft.com/office/powerpoint/2010/main" val="26107596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</a:rPr>
              <a:t>Health and wellbeing among international students </a:t>
            </a:r>
            <a:r>
              <a:rPr lang="nb-NO" sz="2000" dirty="0">
                <a:solidFill>
                  <a:srgbClr val="0087B1"/>
                </a:solidFill>
              </a:rPr>
              <a:t>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nb-NO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Information </a:t>
            </a:r>
            <a:r>
              <a:rPr lang="nb-NO" sz="36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sources</a:t>
            </a:r>
            <a:endParaRPr kumimoji="0" lang="nb-NO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790603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47</a:t>
            </a:fld>
            <a:endParaRPr lang="nb-NO" dirty="0"/>
          </a:p>
        </p:txBody>
      </p:sp>
      <p:sp>
        <p:nvSpPr>
          <p:cNvPr id="3" name="Tittel 1">
            <a:extLst>
              <a:ext uri="{FF2B5EF4-FFF2-40B4-BE49-F238E27FC236}">
                <a16:creationId xmlns:a16="http://schemas.microsoft.com/office/drawing/2014/main" xmlns="" id="{7C1108A5-6C15-46F6-9534-0BD811F6C5E5}"/>
              </a:ext>
            </a:extLst>
          </p:cNvPr>
          <p:cNvSpPr txBox="1">
            <a:spLocks/>
          </p:cNvSpPr>
          <p:nvPr/>
        </p:nvSpPr>
        <p:spPr>
          <a:xfrm>
            <a:off x="448477" y="-71640"/>
            <a:ext cx="4699587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dirty="0">
                <a:solidFill>
                  <a:srgbClr val="0087B1"/>
                </a:solidFill>
              </a:rPr>
              <a:t>Most </a:t>
            </a:r>
            <a:r>
              <a:rPr lang="nb-NO" sz="2000" dirty="0" err="1">
                <a:solidFill>
                  <a:srgbClr val="0087B1"/>
                </a:solidFill>
              </a:rPr>
              <a:t>important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information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sources</a:t>
            </a:r>
            <a:r>
              <a:rPr lang="nb-NO" sz="2000" dirty="0">
                <a:solidFill>
                  <a:srgbClr val="0087B1"/>
                </a:solidFill>
              </a:rPr>
              <a:t> (%)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28EA06D6-3CD0-4201-8AAE-213395C2F4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9472343"/>
              </p:ext>
            </p:extLst>
          </p:nvPr>
        </p:nvGraphicFramePr>
        <p:xfrm>
          <a:off x="467544" y="657730"/>
          <a:ext cx="4032448" cy="4218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913D05A8-11AC-4306-AC57-2D1426BE24D0}"/>
              </a:ext>
            </a:extLst>
          </p:cNvPr>
          <p:cNvSpPr txBox="1"/>
          <p:nvPr/>
        </p:nvSpPr>
        <p:spPr>
          <a:xfrm>
            <a:off x="2483768" y="566559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xmlns="" id="{9AABC2D3-3174-41FD-9F92-A4CB5DC9E177}"/>
              </a:ext>
            </a:extLst>
          </p:cNvPr>
          <p:cNvSpPr/>
          <p:nvPr/>
        </p:nvSpPr>
        <p:spPr>
          <a:xfrm>
            <a:off x="467544" y="267199"/>
            <a:ext cx="72915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What were the most important sources of information when you were considering studying at (NMBU/NTNU)? </a:t>
            </a:r>
            <a:r>
              <a:rPr lang="nb-NO" sz="1000" i="1" dirty="0">
                <a:solidFill>
                  <a:schemeClr val="bg1">
                    <a:lumMod val="50000"/>
                  </a:schemeClr>
                </a:solidFill>
              </a:rPr>
              <a:t>Multiple </a:t>
            </a:r>
            <a:r>
              <a:rPr lang="nb-NO" sz="1000" i="1" dirty="0" err="1">
                <a:solidFill>
                  <a:schemeClr val="bg1">
                    <a:lumMod val="50000"/>
                  </a:schemeClr>
                </a:solidFill>
              </a:rPr>
              <a:t>answers</a:t>
            </a:r>
            <a:r>
              <a:rPr lang="nb-NO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b-NO" sz="1000" i="1" dirty="0" err="1">
                <a:solidFill>
                  <a:schemeClr val="bg1">
                    <a:lumMod val="50000"/>
                  </a:schemeClr>
                </a:solidFill>
              </a:rPr>
              <a:t>allowed</a:t>
            </a:r>
            <a:endParaRPr lang="nb-NO" sz="1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197F498C-48ED-4B99-8430-9240D94E39D9}"/>
              </a:ext>
            </a:extLst>
          </p:cNvPr>
          <p:cNvSpPr txBox="1"/>
          <p:nvPr/>
        </p:nvSpPr>
        <p:spPr>
          <a:xfrm>
            <a:off x="475929" y="396702"/>
            <a:ext cx="325602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rgbClr val="C00000"/>
                </a:solidFill>
              </a:rPr>
              <a:t>Base: </a:t>
            </a:r>
            <a:r>
              <a:rPr lang="en-US" sz="900" dirty="0">
                <a:solidFill>
                  <a:srgbClr val="C00000"/>
                </a:solidFill>
              </a:rPr>
              <a:t>exclusive those who have lived </a:t>
            </a:r>
            <a:r>
              <a:rPr lang="en-US" sz="900" dirty="0" smtClean="0">
                <a:solidFill>
                  <a:srgbClr val="C00000"/>
                </a:solidFill>
              </a:rPr>
              <a:t>most </a:t>
            </a:r>
            <a:r>
              <a:rPr lang="en-US" sz="900" dirty="0" smtClean="0">
                <a:solidFill>
                  <a:srgbClr val="C00000"/>
                </a:solidFill>
              </a:rPr>
              <a:t>of </a:t>
            </a:r>
            <a:r>
              <a:rPr lang="en-US" sz="900" dirty="0">
                <a:solidFill>
                  <a:srgbClr val="C00000"/>
                </a:solidFill>
              </a:rPr>
              <a:t>their lives in Norway</a:t>
            </a:r>
            <a:endParaRPr lang="nb-NO" sz="9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760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48</a:t>
            </a:fld>
            <a:endParaRPr lang="nb-NO" dirty="0"/>
          </a:p>
        </p:txBody>
      </p:sp>
      <p:sp>
        <p:nvSpPr>
          <p:cNvPr id="3" name="Tittel 1">
            <a:extLst>
              <a:ext uri="{FF2B5EF4-FFF2-40B4-BE49-F238E27FC236}">
                <a16:creationId xmlns:a16="http://schemas.microsoft.com/office/drawing/2014/main" xmlns="" id="{7C1108A5-6C15-46F6-9534-0BD811F6C5E5}"/>
              </a:ext>
            </a:extLst>
          </p:cNvPr>
          <p:cNvSpPr txBox="1">
            <a:spLocks/>
          </p:cNvSpPr>
          <p:nvPr/>
        </p:nvSpPr>
        <p:spPr>
          <a:xfrm>
            <a:off x="448477" y="-71640"/>
            <a:ext cx="7579907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dirty="0">
                <a:solidFill>
                  <a:srgbClr val="0087B1"/>
                </a:solidFill>
              </a:rPr>
              <a:t>Most </a:t>
            </a:r>
            <a:r>
              <a:rPr lang="nb-NO" sz="2000" dirty="0" err="1">
                <a:solidFill>
                  <a:srgbClr val="0087B1"/>
                </a:solidFill>
              </a:rPr>
              <a:t>important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source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of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information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when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they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came</a:t>
            </a:r>
            <a:r>
              <a:rPr lang="nb-NO" sz="2000" dirty="0">
                <a:solidFill>
                  <a:srgbClr val="0087B1"/>
                </a:solidFill>
              </a:rPr>
              <a:t> to Norway (%)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28EA06D6-3CD0-4201-8AAE-213395C2F4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5751398"/>
              </p:ext>
            </p:extLst>
          </p:nvPr>
        </p:nvGraphicFramePr>
        <p:xfrm>
          <a:off x="467544" y="657730"/>
          <a:ext cx="4032448" cy="4218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913D05A8-11AC-4306-AC57-2D1426BE24D0}"/>
              </a:ext>
            </a:extLst>
          </p:cNvPr>
          <p:cNvSpPr txBox="1"/>
          <p:nvPr/>
        </p:nvSpPr>
        <p:spPr>
          <a:xfrm>
            <a:off x="2483768" y="566559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xmlns="" id="{9AABC2D3-3174-41FD-9F92-A4CB5DC9E177}"/>
              </a:ext>
            </a:extLst>
          </p:cNvPr>
          <p:cNvSpPr/>
          <p:nvPr/>
        </p:nvSpPr>
        <p:spPr>
          <a:xfrm>
            <a:off x="467544" y="267199"/>
            <a:ext cx="634819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Which sources of information were the most important for you when you came to Norway? </a:t>
            </a:r>
            <a:r>
              <a:rPr lang="nb-NO" sz="1000" i="1" dirty="0">
                <a:solidFill>
                  <a:schemeClr val="bg1">
                    <a:lumMod val="50000"/>
                  </a:schemeClr>
                </a:solidFill>
              </a:rPr>
              <a:t> Multiple </a:t>
            </a:r>
            <a:r>
              <a:rPr lang="nb-NO" sz="1000" i="1" dirty="0" err="1">
                <a:solidFill>
                  <a:schemeClr val="bg1">
                    <a:lumMod val="50000"/>
                  </a:schemeClr>
                </a:solidFill>
              </a:rPr>
              <a:t>answers</a:t>
            </a:r>
            <a:r>
              <a:rPr lang="nb-NO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b-NO" sz="1000" i="1" dirty="0" err="1">
                <a:solidFill>
                  <a:schemeClr val="bg1">
                    <a:lumMod val="50000"/>
                  </a:schemeClr>
                </a:solidFill>
              </a:rPr>
              <a:t>allowed</a:t>
            </a:r>
            <a:endParaRPr lang="nb-NO" sz="1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xmlns="" id="{370B83BF-2A5A-489C-A41A-8284633BA635}"/>
              </a:ext>
            </a:extLst>
          </p:cNvPr>
          <p:cNvSpPr txBox="1"/>
          <p:nvPr/>
        </p:nvSpPr>
        <p:spPr>
          <a:xfrm>
            <a:off x="475929" y="396702"/>
            <a:ext cx="3281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rgbClr val="C00000"/>
                </a:solidFill>
              </a:rPr>
              <a:t>Base: </a:t>
            </a:r>
            <a:r>
              <a:rPr lang="en-US" sz="900" dirty="0">
                <a:solidFill>
                  <a:srgbClr val="C00000"/>
                </a:solidFill>
              </a:rPr>
              <a:t>exclusive those who have lived </a:t>
            </a:r>
            <a:r>
              <a:rPr lang="en-US" sz="900" dirty="0">
                <a:solidFill>
                  <a:srgbClr val="C00000"/>
                </a:solidFill>
              </a:rPr>
              <a:t>most of their lives in Norway</a:t>
            </a:r>
            <a:endParaRPr lang="nb-NO" sz="900" dirty="0">
              <a:solidFill>
                <a:srgbClr val="C00000"/>
              </a:solidFill>
            </a:endParaRPr>
          </a:p>
          <a:p>
            <a:endParaRPr lang="nb-NO" sz="9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4725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</a:rPr>
              <a:t>Health and wellbeing among international students </a:t>
            </a:r>
            <a:r>
              <a:rPr lang="nb-NO" sz="2000" dirty="0">
                <a:solidFill>
                  <a:srgbClr val="0087B1"/>
                </a:solidFill>
              </a:rPr>
              <a:t>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Assessment of the way they were received/welcomed</a:t>
            </a:r>
            <a:endParaRPr kumimoji="0" lang="nb-NO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36000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5</a:t>
            </a:fld>
            <a:endParaRPr lang="nb-NO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="" xmlns:a16="http://schemas.microsoft.com/office/drawing/2014/main" id="{471D9E1F-D57D-4880-BE56-2B5EC004588D}"/>
              </a:ext>
            </a:extLst>
          </p:cNvPr>
          <p:cNvGraphicFramePr/>
          <p:nvPr>
            <p:extLst/>
          </p:nvPr>
        </p:nvGraphicFramePr>
        <p:xfrm>
          <a:off x="179512" y="706881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kstSylinder 7">
            <a:extLst>
              <a:ext uri="{FF2B5EF4-FFF2-40B4-BE49-F238E27FC236}">
                <a16:creationId xmlns="" xmlns:a16="http://schemas.microsoft.com/office/drawing/2014/main" id="{D134604E-1EDF-4523-8B63-0592EE898616}"/>
              </a:ext>
            </a:extLst>
          </p:cNvPr>
          <p:cNvSpPr txBox="1"/>
          <p:nvPr/>
        </p:nvSpPr>
        <p:spPr>
          <a:xfrm>
            <a:off x="1403648" y="483518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="" xmlns:a16="http://schemas.microsoft.com/office/drawing/2014/main" id="{A211A5CF-19FE-4A07-9F18-11FFA1A8D41A}"/>
              </a:ext>
            </a:extLst>
          </p:cNvPr>
          <p:cNvSpPr txBox="1"/>
          <p:nvPr/>
        </p:nvSpPr>
        <p:spPr>
          <a:xfrm>
            <a:off x="1415134" y="1635646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="" xmlns:a16="http://schemas.microsoft.com/office/drawing/2014/main" id="{6403B3DD-C63A-4E50-BE77-850CE96FD6DD}"/>
              </a:ext>
            </a:extLst>
          </p:cNvPr>
          <p:cNvSpPr txBox="1"/>
          <p:nvPr/>
        </p:nvSpPr>
        <p:spPr>
          <a:xfrm>
            <a:off x="1421928" y="2097891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="" xmlns:a16="http://schemas.microsoft.com/office/drawing/2014/main" id="{0FFB3159-C43A-4B8D-BA9C-37C73E342453}"/>
              </a:ext>
            </a:extLst>
          </p:cNvPr>
          <p:cNvSpPr txBox="1"/>
          <p:nvPr/>
        </p:nvSpPr>
        <p:spPr>
          <a:xfrm>
            <a:off x="1421928" y="2817971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="" xmlns:a16="http://schemas.microsoft.com/office/drawing/2014/main" id="{E3054C92-A974-4B38-8FA8-E33634D6498D}"/>
              </a:ext>
            </a:extLst>
          </p:cNvPr>
          <p:cNvSpPr txBox="1"/>
          <p:nvPr/>
        </p:nvSpPr>
        <p:spPr>
          <a:xfrm>
            <a:off x="144511" y="2947179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>
                <a:solidFill>
                  <a:srgbClr val="0087B1"/>
                </a:solidFill>
              </a:rPr>
              <a:t>Bodd i N.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="" xmlns:a16="http://schemas.microsoft.com/office/drawing/2014/main" id="{981859C3-6CCB-4D29-873A-0BBFC1D5D8E0}"/>
              </a:ext>
            </a:extLst>
          </p:cNvPr>
          <p:cNvSpPr txBox="1"/>
          <p:nvPr/>
        </p:nvSpPr>
        <p:spPr>
          <a:xfrm>
            <a:off x="1421928" y="4011910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7" name="Tittel 1">
            <a:extLst>
              <a:ext uri="{FF2B5EF4-FFF2-40B4-BE49-F238E27FC236}">
                <a16:creationId xmlns="" xmlns:a16="http://schemas.microsoft.com/office/drawing/2014/main" id="{CCFBE830-5F82-40FB-A120-2A0E8BED6CDE}"/>
              </a:ext>
            </a:extLst>
          </p:cNvPr>
          <p:cNvSpPr txBox="1">
            <a:spLocks/>
          </p:cNvSpPr>
          <p:nvPr/>
        </p:nvSpPr>
        <p:spPr>
          <a:xfrm>
            <a:off x="492736" y="-20538"/>
            <a:ext cx="7772400" cy="50405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>
                <a:solidFill>
                  <a:srgbClr val="0087B1"/>
                </a:solidFill>
              </a:rPr>
              <a:t>What is your current living situation?</a:t>
            </a:r>
            <a:r>
              <a:rPr lang="nb-NO" sz="2000">
                <a:solidFill>
                  <a:srgbClr val="0087B1"/>
                </a:solidFill>
              </a:rPr>
              <a:t> (%)</a:t>
            </a:r>
            <a:endParaRPr lang="nb-NO" sz="2000" dirty="0">
              <a:solidFill>
                <a:srgbClr val="0087B1"/>
              </a:solidFill>
            </a:endParaRPr>
          </a:p>
        </p:txBody>
      </p:sp>
      <p:sp>
        <p:nvSpPr>
          <p:cNvPr id="18" name="Rektangel 17">
            <a:extLst>
              <a:ext uri="{FF2B5EF4-FFF2-40B4-BE49-F238E27FC236}">
                <a16:creationId xmlns="" xmlns:a16="http://schemas.microsoft.com/office/drawing/2014/main" id="{78F70F56-81DE-4142-81AA-50A0D3DE1EDD}"/>
              </a:ext>
            </a:extLst>
          </p:cNvPr>
          <p:cNvSpPr/>
          <p:nvPr/>
        </p:nvSpPr>
        <p:spPr>
          <a:xfrm>
            <a:off x="492736" y="267494"/>
            <a:ext cx="307115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900" dirty="0">
                <a:solidFill>
                  <a:srgbClr val="0087B1"/>
                </a:solidFill>
              </a:rPr>
              <a:t>Multiple </a:t>
            </a:r>
            <a:r>
              <a:rPr lang="nb-NO" sz="900" dirty="0" err="1">
                <a:solidFill>
                  <a:srgbClr val="0087B1"/>
                </a:solidFill>
              </a:rPr>
              <a:t>answers</a:t>
            </a:r>
            <a:r>
              <a:rPr lang="nb-NO" sz="900" dirty="0">
                <a:solidFill>
                  <a:srgbClr val="0087B1"/>
                </a:solidFill>
              </a:rPr>
              <a:t> </a:t>
            </a:r>
            <a:r>
              <a:rPr lang="nb-NO" sz="900" dirty="0" err="1">
                <a:solidFill>
                  <a:srgbClr val="0087B1"/>
                </a:solidFill>
              </a:rPr>
              <a:t>allowed</a:t>
            </a:r>
            <a:endParaRPr lang="nb-NO" sz="900" dirty="0">
              <a:solidFill>
                <a:srgbClr val="0087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7732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50</a:t>
            </a:fld>
            <a:endParaRPr lang="nb-NO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28EA06D6-3CD0-4201-8AAE-213395C2F4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4011882"/>
              </p:ext>
            </p:extLst>
          </p:nvPr>
        </p:nvGraphicFramePr>
        <p:xfrm>
          <a:off x="467544" y="657730"/>
          <a:ext cx="4032448" cy="4218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Rett linje 8">
            <a:extLst>
              <a:ext uri="{FF2B5EF4-FFF2-40B4-BE49-F238E27FC236}">
                <a16:creationId xmlns:a16="http://schemas.microsoft.com/office/drawing/2014/main" xmlns="" id="{9F70B9B2-8002-4B75-9174-19C1A4C59187}"/>
              </a:ext>
            </a:extLst>
          </p:cNvPr>
          <p:cNvCxnSpPr/>
          <p:nvPr/>
        </p:nvCxnSpPr>
        <p:spPr>
          <a:xfrm>
            <a:off x="4572000" y="730747"/>
            <a:ext cx="13320" cy="4073250"/>
          </a:xfrm>
          <a:prstGeom prst="line">
            <a:avLst/>
          </a:prstGeom>
          <a:ln w="38100">
            <a:solidFill>
              <a:srgbClr val="0087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913D05A8-11AC-4306-AC57-2D1426BE24D0}"/>
              </a:ext>
            </a:extLst>
          </p:cNvPr>
          <p:cNvSpPr txBox="1"/>
          <p:nvPr/>
        </p:nvSpPr>
        <p:spPr>
          <a:xfrm>
            <a:off x="1331640" y="566559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C3CDE6BC-FEDF-4431-A44E-598371A3BC37}"/>
              </a:ext>
            </a:extLst>
          </p:cNvPr>
          <p:cNvSpPr txBox="1"/>
          <p:nvPr/>
        </p:nvSpPr>
        <p:spPr>
          <a:xfrm>
            <a:off x="1331640" y="3205014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xmlns="" id="{5B42013F-263D-4C8E-8C9A-5AD31CF816F3}"/>
              </a:ext>
            </a:extLst>
          </p:cNvPr>
          <p:cNvSpPr txBox="1"/>
          <p:nvPr/>
        </p:nvSpPr>
        <p:spPr>
          <a:xfrm>
            <a:off x="1331640" y="4357142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9" name="Tittel 1">
            <a:extLst>
              <a:ext uri="{FF2B5EF4-FFF2-40B4-BE49-F238E27FC236}">
                <a16:creationId xmlns:a16="http://schemas.microsoft.com/office/drawing/2014/main" xmlns="" id="{7A012F18-D2F0-4D4F-AE35-3683A9F1EEB9}"/>
              </a:ext>
            </a:extLst>
          </p:cNvPr>
          <p:cNvSpPr txBox="1">
            <a:spLocks/>
          </p:cNvSpPr>
          <p:nvPr/>
        </p:nvSpPr>
        <p:spPr>
          <a:xfrm>
            <a:off x="467543" y="-20538"/>
            <a:ext cx="5184577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dirty="0" err="1">
                <a:solidFill>
                  <a:srgbClr val="0087B1"/>
                </a:solidFill>
              </a:rPr>
              <a:t>Satisfaction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with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the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welcome</a:t>
            </a:r>
            <a:r>
              <a:rPr lang="nb-NO" sz="2000" dirty="0">
                <a:solidFill>
                  <a:srgbClr val="0087B1"/>
                </a:solidFill>
              </a:rPr>
              <a:t> (</a:t>
            </a:r>
            <a:r>
              <a:rPr lang="nb-NO" sz="2000" dirty="0" err="1">
                <a:solidFill>
                  <a:srgbClr val="0087B1"/>
                </a:solidFill>
              </a:rPr>
              <a:t>mean</a:t>
            </a:r>
            <a:r>
              <a:rPr lang="nb-NO" sz="2000" dirty="0">
                <a:solidFill>
                  <a:srgbClr val="0087B1"/>
                </a:solidFill>
              </a:rPr>
              <a:t> 0 - 100)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xmlns="" id="{341E6022-1E5A-4BAA-AA6D-CF23482BB1A1}"/>
              </a:ext>
            </a:extLst>
          </p:cNvPr>
          <p:cNvSpPr/>
          <p:nvPr/>
        </p:nvSpPr>
        <p:spPr>
          <a:xfrm>
            <a:off x="467544" y="267199"/>
            <a:ext cx="432048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How did you experience the way you were welcomed at (NMBU/NTNU)?</a:t>
            </a: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xmlns="" id="{66B1C3B1-E2CC-4006-9F6B-B6616ED2C842}"/>
              </a:ext>
            </a:extLst>
          </p:cNvPr>
          <p:cNvSpPr txBox="1"/>
          <p:nvPr/>
        </p:nvSpPr>
        <p:spPr>
          <a:xfrm>
            <a:off x="6301580" y="93664"/>
            <a:ext cx="26629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i="1" dirty="0" err="1">
                <a:solidFill>
                  <a:srgbClr val="0087B1"/>
                </a:solidFill>
              </a:rPr>
              <a:t>Very</a:t>
            </a:r>
            <a:r>
              <a:rPr lang="nb-NO" sz="800" i="1" dirty="0">
                <a:solidFill>
                  <a:srgbClr val="0087B1"/>
                </a:solidFill>
              </a:rPr>
              <a:t> negative=0, 2=20, 3=40, 4=60, 5=80, </a:t>
            </a:r>
            <a:r>
              <a:rPr lang="nb-NO" sz="800" i="1" dirty="0" err="1">
                <a:solidFill>
                  <a:srgbClr val="0087B1"/>
                </a:solidFill>
              </a:rPr>
              <a:t>Very</a:t>
            </a:r>
            <a:r>
              <a:rPr lang="nb-NO" sz="800" i="1" dirty="0">
                <a:solidFill>
                  <a:srgbClr val="0087B1"/>
                </a:solidFill>
              </a:rPr>
              <a:t> positive=100</a:t>
            </a:r>
          </a:p>
        </p:txBody>
      </p:sp>
    </p:spTree>
    <p:extLst>
      <p:ext uri="{BB962C8B-B14F-4D97-AF65-F5344CB8AC3E}">
        <p14:creationId xmlns:p14="http://schemas.microsoft.com/office/powerpoint/2010/main" val="2238588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</a:rPr>
              <a:t>Health and wellbeing among international students </a:t>
            </a:r>
            <a:r>
              <a:rPr lang="nb-NO" sz="2000" dirty="0">
                <a:solidFill>
                  <a:srgbClr val="0087B1"/>
                </a:solidFill>
              </a:rPr>
              <a:t>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nb-NO" sz="36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Funding</a:t>
            </a:r>
            <a:endParaRPr kumimoji="0" lang="nb-NO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82491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52</a:t>
            </a:fld>
            <a:endParaRPr lang="nb-NO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28EA06D6-3CD0-4201-8AAE-213395C2F4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6873422"/>
              </p:ext>
            </p:extLst>
          </p:nvPr>
        </p:nvGraphicFramePr>
        <p:xfrm>
          <a:off x="467544" y="729738"/>
          <a:ext cx="4032448" cy="4218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913D05A8-11AC-4306-AC57-2D1426BE24D0}"/>
              </a:ext>
            </a:extLst>
          </p:cNvPr>
          <p:cNvSpPr txBox="1"/>
          <p:nvPr/>
        </p:nvSpPr>
        <p:spPr>
          <a:xfrm>
            <a:off x="1875909" y="638567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xmlns="" id="{93D7DFC1-FB3F-482E-9FF2-F6CA446836DB}"/>
              </a:ext>
            </a:extLst>
          </p:cNvPr>
          <p:cNvSpPr txBox="1">
            <a:spLocks/>
          </p:cNvSpPr>
          <p:nvPr/>
        </p:nvSpPr>
        <p:spPr>
          <a:xfrm>
            <a:off x="467543" y="-20538"/>
            <a:ext cx="4336617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dirty="0" err="1">
                <a:solidFill>
                  <a:srgbClr val="0087B1"/>
                </a:solidFill>
              </a:rPr>
              <a:t>Funding</a:t>
            </a:r>
            <a:r>
              <a:rPr lang="nb-NO" sz="2000" dirty="0">
                <a:solidFill>
                  <a:srgbClr val="0087B1"/>
                </a:solidFill>
              </a:rPr>
              <a:t> (%)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xmlns="" id="{1EF8089F-5A75-4BE6-9173-F179B8E1467C}"/>
              </a:ext>
            </a:extLst>
          </p:cNvPr>
          <p:cNvSpPr/>
          <p:nvPr/>
        </p:nvSpPr>
        <p:spPr>
          <a:xfrm>
            <a:off x="467544" y="267199"/>
            <a:ext cx="43204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What is your main source of funding in Norway?</a:t>
            </a:r>
          </a:p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What other sources of funding do you have in Norway?</a:t>
            </a:r>
          </a:p>
        </p:txBody>
      </p:sp>
    </p:spTree>
    <p:extLst>
      <p:ext uri="{BB962C8B-B14F-4D97-AF65-F5344CB8AC3E}">
        <p14:creationId xmlns:p14="http://schemas.microsoft.com/office/powerpoint/2010/main" val="15677912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nb-NO" sz="2000" dirty="0">
                <a:solidFill>
                  <a:srgbClr val="0087B1"/>
                </a:solidFill>
              </a:rPr>
              <a:t>Sending </a:t>
            </a:r>
            <a:r>
              <a:rPr lang="nb-NO" sz="2000" dirty="0" err="1">
                <a:solidFill>
                  <a:srgbClr val="0087B1"/>
                </a:solidFill>
              </a:rPr>
              <a:t>money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home</a:t>
            </a:r>
            <a:r>
              <a:rPr lang="nb-NO" sz="2000" dirty="0">
                <a:solidFill>
                  <a:srgbClr val="0087B1"/>
                </a:solidFill>
              </a:rPr>
              <a:t> 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53</a:t>
            </a:fld>
            <a:endParaRPr lang="nb-NO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xmlns="" id="{AF31A0D4-7A55-41E2-9EF1-7AD4ECC2F3F8}"/>
              </a:ext>
            </a:extLst>
          </p:cNvPr>
          <p:cNvSpPr/>
          <p:nvPr/>
        </p:nvSpPr>
        <p:spPr>
          <a:xfrm>
            <a:off x="467543" y="267494"/>
            <a:ext cx="4248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65000"/>
                  </a:schemeClr>
                </a:solidFill>
              </a:rPr>
              <a:t>Do you send money to family in your home country while in Norway?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187624" y="638567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xmlns="" id="{F27A2B31-D96B-4589-85BA-7AFF237E6421}"/>
              </a:ext>
            </a:extLst>
          </p:cNvPr>
          <p:cNvSpPr txBox="1"/>
          <p:nvPr/>
        </p:nvSpPr>
        <p:spPr>
          <a:xfrm>
            <a:off x="475929" y="396702"/>
            <a:ext cx="48077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rgbClr val="C00000"/>
                </a:solidFill>
              </a:rPr>
              <a:t>Base: </a:t>
            </a:r>
            <a:r>
              <a:rPr lang="en-US" sz="900" dirty="0">
                <a:solidFill>
                  <a:srgbClr val="C00000"/>
                </a:solidFill>
              </a:rPr>
              <a:t>students with employment during study, with citizenship</a:t>
            </a:r>
            <a:r>
              <a:rPr lang="nb-NO" sz="900" dirty="0">
                <a:solidFill>
                  <a:srgbClr val="C00000"/>
                </a:solidFill>
              </a:rPr>
              <a:t> from </a:t>
            </a:r>
            <a:r>
              <a:rPr lang="nb-NO" sz="900" dirty="0" err="1">
                <a:solidFill>
                  <a:srgbClr val="C00000"/>
                </a:solidFill>
              </a:rPr>
              <a:t>Africa</a:t>
            </a:r>
            <a:r>
              <a:rPr lang="nb-NO" sz="900" dirty="0">
                <a:solidFill>
                  <a:srgbClr val="C00000"/>
                </a:solidFill>
              </a:rPr>
              <a:t>, Asia or South-America 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xmlns="" id="{E9653F45-49CD-4605-8B19-F33F7D6061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616500"/>
              </p:ext>
            </p:extLst>
          </p:nvPr>
        </p:nvGraphicFramePr>
        <p:xfrm>
          <a:off x="179512" y="859386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kstSylinder 17">
            <a:extLst>
              <a:ext uri="{FF2B5EF4-FFF2-40B4-BE49-F238E27FC236}">
                <a16:creationId xmlns:a16="http://schemas.microsoft.com/office/drawing/2014/main" xmlns="" id="{CC838C31-EE25-4C64-9E9B-DB71FCB05BE1}"/>
              </a:ext>
            </a:extLst>
          </p:cNvPr>
          <p:cNvSpPr txBox="1"/>
          <p:nvPr/>
        </p:nvSpPr>
        <p:spPr>
          <a:xfrm>
            <a:off x="1221934" y="3901289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7908665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</a:rPr>
              <a:t>Health and wellbeing among international students </a:t>
            </a:r>
            <a:r>
              <a:rPr lang="nb-NO" sz="2000" dirty="0">
                <a:solidFill>
                  <a:srgbClr val="0087B1"/>
                </a:solidFill>
              </a:rPr>
              <a:t>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Have expectations concerning student life in Norway been met?</a:t>
            </a:r>
          </a:p>
        </p:txBody>
      </p:sp>
    </p:spTree>
    <p:extLst>
      <p:ext uri="{BB962C8B-B14F-4D97-AF65-F5344CB8AC3E}">
        <p14:creationId xmlns:p14="http://schemas.microsoft.com/office/powerpoint/2010/main" val="8261112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51470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87B1"/>
                </a:solidFill>
              </a:rPr>
              <a:t>Have expectations concerning student life in Norway been met? 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55</a:t>
            </a:fld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xmlns="" id="{DF9C5BEA-47CC-4E42-A4BA-C8B5B5C9B9E7}"/>
              </a:ext>
            </a:extLst>
          </p:cNvPr>
          <p:cNvSpPr txBox="1"/>
          <p:nvPr/>
        </p:nvSpPr>
        <p:spPr>
          <a:xfrm>
            <a:off x="467544" y="752088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xmlns="" id="{CBEC5152-B5FA-450C-B712-09AB8DD34CD0}"/>
              </a:ext>
            </a:extLst>
          </p:cNvPr>
          <p:cNvSpPr/>
          <p:nvPr/>
        </p:nvSpPr>
        <p:spPr>
          <a:xfrm>
            <a:off x="467544" y="339502"/>
            <a:ext cx="429839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Have your expectations concerning student life in Norway been met so far?</a:t>
            </a:r>
          </a:p>
        </p:txBody>
      </p:sp>
      <p:graphicFrame>
        <p:nvGraphicFramePr>
          <p:cNvPr id="25" name="Diagram 24">
            <a:extLst>
              <a:ext uri="{FF2B5EF4-FFF2-40B4-BE49-F238E27FC236}">
                <a16:creationId xmlns:a16="http://schemas.microsoft.com/office/drawing/2014/main" xmlns="" id="{5209E98B-151C-4495-A547-1DA1ABE04C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3091038"/>
              </p:ext>
            </p:extLst>
          </p:nvPr>
        </p:nvGraphicFramePr>
        <p:xfrm>
          <a:off x="179512" y="1101359"/>
          <a:ext cx="4248472" cy="672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TekstSylinder 23">
            <a:extLst>
              <a:ext uri="{FF2B5EF4-FFF2-40B4-BE49-F238E27FC236}">
                <a16:creationId xmlns:a16="http://schemas.microsoft.com/office/drawing/2014/main" xmlns="" id="{991F2266-E79A-482D-B195-A36E9FE34C8A}"/>
              </a:ext>
            </a:extLst>
          </p:cNvPr>
          <p:cNvSpPr txBox="1"/>
          <p:nvPr/>
        </p:nvSpPr>
        <p:spPr>
          <a:xfrm>
            <a:off x="475929" y="483518"/>
            <a:ext cx="32816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rgbClr val="C00000"/>
                </a:solidFill>
              </a:rPr>
              <a:t>Base: </a:t>
            </a:r>
            <a:r>
              <a:rPr lang="en-US" sz="900" dirty="0">
                <a:solidFill>
                  <a:srgbClr val="C00000"/>
                </a:solidFill>
              </a:rPr>
              <a:t>exclusive those who have lived </a:t>
            </a:r>
            <a:r>
              <a:rPr lang="en-US" sz="900" dirty="0">
                <a:solidFill>
                  <a:srgbClr val="C00000"/>
                </a:solidFill>
              </a:rPr>
              <a:t>most of their lives in Norway</a:t>
            </a:r>
            <a:endParaRPr lang="nb-NO" sz="9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541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56</a:t>
            </a:fld>
            <a:endParaRPr lang="nb-NO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28EA06D6-3CD0-4201-8AAE-213395C2F4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7146533"/>
              </p:ext>
            </p:extLst>
          </p:nvPr>
        </p:nvGraphicFramePr>
        <p:xfrm>
          <a:off x="467544" y="657730"/>
          <a:ext cx="4032448" cy="4218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913D05A8-11AC-4306-AC57-2D1426BE24D0}"/>
              </a:ext>
            </a:extLst>
          </p:cNvPr>
          <p:cNvSpPr txBox="1"/>
          <p:nvPr/>
        </p:nvSpPr>
        <p:spPr>
          <a:xfrm>
            <a:off x="1331640" y="566559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C3CDE6BC-FEDF-4431-A44E-598371A3BC37}"/>
              </a:ext>
            </a:extLst>
          </p:cNvPr>
          <p:cNvSpPr txBox="1"/>
          <p:nvPr/>
        </p:nvSpPr>
        <p:spPr>
          <a:xfrm>
            <a:off x="1331640" y="3205014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xmlns="" id="{5B42013F-263D-4C8E-8C9A-5AD31CF816F3}"/>
              </a:ext>
            </a:extLst>
          </p:cNvPr>
          <p:cNvSpPr txBox="1"/>
          <p:nvPr/>
        </p:nvSpPr>
        <p:spPr>
          <a:xfrm>
            <a:off x="1331640" y="4357142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xmlns="" id="{A906B368-B324-41EB-A5A7-CD6D4EBB0363}"/>
              </a:ext>
            </a:extLst>
          </p:cNvPr>
          <p:cNvSpPr txBox="1"/>
          <p:nvPr/>
        </p:nvSpPr>
        <p:spPr>
          <a:xfrm>
            <a:off x="5429489" y="282882"/>
            <a:ext cx="34629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0087B1"/>
                </a:solidFill>
              </a:rPr>
              <a:t>To a very small extent</a:t>
            </a:r>
            <a:r>
              <a:rPr lang="nb-NO" sz="800" i="1" dirty="0">
                <a:solidFill>
                  <a:srgbClr val="0087B1"/>
                </a:solidFill>
              </a:rPr>
              <a:t>=0, 2=20, 3=40, 4=60, 5=80, </a:t>
            </a:r>
            <a:r>
              <a:rPr lang="en-US" sz="800" i="1" dirty="0">
                <a:solidFill>
                  <a:srgbClr val="0087B1"/>
                </a:solidFill>
              </a:rPr>
              <a:t>To a very large extent</a:t>
            </a:r>
            <a:r>
              <a:rPr lang="nb-NO" sz="800" i="1" dirty="0">
                <a:solidFill>
                  <a:srgbClr val="0087B1"/>
                </a:solidFill>
              </a:rPr>
              <a:t>=100</a:t>
            </a:r>
          </a:p>
        </p:txBody>
      </p:sp>
      <p:sp>
        <p:nvSpPr>
          <p:cNvPr id="23" name="Tittel 1">
            <a:extLst>
              <a:ext uri="{FF2B5EF4-FFF2-40B4-BE49-F238E27FC236}">
                <a16:creationId xmlns:a16="http://schemas.microsoft.com/office/drawing/2014/main" xmlns="" id="{C3FF4A64-C31B-413A-9CA2-A84F52FC0AFF}"/>
              </a:ext>
            </a:extLst>
          </p:cNvPr>
          <p:cNvSpPr txBox="1">
            <a:spLocks/>
          </p:cNvSpPr>
          <p:nvPr/>
        </p:nvSpPr>
        <p:spPr>
          <a:xfrm>
            <a:off x="467544" y="-20538"/>
            <a:ext cx="8496944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rgbClr val="0087B1"/>
                </a:solidFill>
              </a:rPr>
              <a:t>Have expectations concerning student life in Norway been met? 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xmlns="" id="{F919326D-19E8-49CA-8CCB-866DEF0CEB52}"/>
              </a:ext>
            </a:extLst>
          </p:cNvPr>
          <p:cNvSpPr/>
          <p:nvPr/>
        </p:nvSpPr>
        <p:spPr>
          <a:xfrm>
            <a:off x="467544" y="267494"/>
            <a:ext cx="429839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Have your expectations concerning student life in Norway been met so far?</a:t>
            </a: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xmlns="" id="{D03BD92A-7F89-402F-B6FA-BEC4FE900C69}"/>
              </a:ext>
            </a:extLst>
          </p:cNvPr>
          <p:cNvSpPr txBox="1"/>
          <p:nvPr/>
        </p:nvSpPr>
        <p:spPr>
          <a:xfrm>
            <a:off x="467544" y="424721"/>
            <a:ext cx="32816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rgbClr val="C00000"/>
                </a:solidFill>
              </a:rPr>
              <a:t>Base: </a:t>
            </a:r>
            <a:r>
              <a:rPr lang="en-US" sz="900" dirty="0">
                <a:solidFill>
                  <a:srgbClr val="C00000"/>
                </a:solidFill>
              </a:rPr>
              <a:t>exclusive those who have lived </a:t>
            </a:r>
            <a:r>
              <a:rPr lang="en-US" sz="900" dirty="0" smtClean="0">
                <a:solidFill>
                  <a:srgbClr val="C00000"/>
                </a:solidFill>
              </a:rPr>
              <a:t>most </a:t>
            </a:r>
            <a:r>
              <a:rPr lang="en-US" sz="900" dirty="0">
                <a:solidFill>
                  <a:srgbClr val="C00000"/>
                </a:solidFill>
              </a:rPr>
              <a:t>of </a:t>
            </a:r>
            <a:r>
              <a:rPr lang="en-US" sz="900" dirty="0" smtClean="0">
                <a:solidFill>
                  <a:srgbClr val="C00000"/>
                </a:solidFill>
              </a:rPr>
              <a:t>their lives in Norway</a:t>
            </a:r>
            <a:endParaRPr lang="nb-NO" sz="9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8266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</a:rPr>
              <a:t>Health and wellbeing among international students </a:t>
            </a:r>
            <a:r>
              <a:rPr lang="nb-NO" sz="2000" dirty="0">
                <a:solidFill>
                  <a:srgbClr val="0087B1"/>
                </a:solidFill>
              </a:rPr>
              <a:t>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Satisfaction with conditions in the study situation</a:t>
            </a:r>
            <a:endParaRPr kumimoji="0" lang="nb-NO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56910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58</a:t>
            </a:fld>
            <a:endParaRPr lang="nb-NO" dirty="0"/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xmlns="" id="{07DFBDA1-E330-428D-96B4-E0D2372634C1}"/>
              </a:ext>
            </a:extLst>
          </p:cNvPr>
          <p:cNvSpPr txBox="1">
            <a:spLocks/>
          </p:cNvSpPr>
          <p:nvPr/>
        </p:nvSpPr>
        <p:spPr>
          <a:xfrm>
            <a:off x="467544" y="0"/>
            <a:ext cx="84969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dirty="0" err="1">
                <a:solidFill>
                  <a:srgbClr val="0087B1"/>
                </a:solidFill>
              </a:rPr>
              <a:t>Abbreviations</a:t>
            </a:r>
            <a:endParaRPr lang="nb-NO" sz="2000" dirty="0">
              <a:solidFill>
                <a:srgbClr val="0087B1"/>
              </a:solidFill>
            </a:endParaRP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xmlns="" id="{B72EC79C-4E13-4ACE-A483-611A130F740B}"/>
              </a:ext>
            </a:extLst>
          </p:cNvPr>
          <p:cNvSpPr txBox="1"/>
          <p:nvPr/>
        </p:nvSpPr>
        <p:spPr>
          <a:xfrm>
            <a:off x="576328" y="3304551"/>
            <a:ext cx="828664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nb-NO" sz="11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1100" i="1" dirty="0">
                <a:solidFill>
                  <a:schemeClr val="bg1">
                    <a:lumMod val="50000"/>
                  </a:schemeClr>
                </a:solidFill>
              </a:rPr>
              <a:t>As a student in Norway, how satisfied are you with …?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nb-NO" sz="11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nb-NO" sz="1100" dirty="0"/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xmlns="" id="{8096AAB2-C9FF-4189-89E1-1A9BE6DE8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313390"/>
              </p:ext>
            </p:extLst>
          </p:nvPr>
        </p:nvGraphicFramePr>
        <p:xfrm>
          <a:off x="576328" y="763300"/>
          <a:ext cx="7886700" cy="2672544"/>
        </p:xfrm>
        <a:graphic>
          <a:graphicData uri="http://schemas.openxmlformats.org/drawingml/2006/table">
            <a:tbl>
              <a:tblPr/>
              <a:tblGrid>
                <a:gridCol w="5855746">
                  <a:extLst>
                    <a:ext uri="{9D8B030D-6E8A-4147-A177-3AD203B41FA5}">
                      <a16:colId xmlns:a16="http://schemas.microsoft.com/office/drawing/2014/main" xmlns="" val="3016390612"/>
                    </a:ext>
                  </a:extLst>
                </a:gridCol>
                <a:gridCol w="2030954">
                  <a:extLst>
                    <a:ext uri="{9D8B030D-6E8A-4147-A177-3AD203B41FA5}">
                      <a16:colId xmlns:a16="http://schemas.microsoft.com/office/drawing/2014/main" xmlns="" val="3887108342"/>
                    </a:ext>
                  </a:extLst>
                </a:gridCol>
              </a:tblGrid>
              <a:tr h="190896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1" i="0" u="none" strike="noStrike" dirty="0">
                          <a:solidFill>
                            <a:srgbClr val="0087B1"/>
                          </a:solidFill>
                          <a:effectLst/>
                          <a:latin typeface="Calibri" panose="020F0502020204030204" pitchFamily="34" charset="0"/>
                        </a:rPr>
                        <a:t>Original </a:t>
                      </a:r>
                      <a:r>
                        <a:rPr lang="nb-NO" sz="900" b="1" i="0" u="none" strike="noStrike" dirty="0" err="1">
                          <a:solidFill>
                            <a:srgbClr val="0087B1"/>
                          </a:solidFill>
                          <a:effectLst/>
                          <a:latin typeface="Calibri" panose="020F0502020204030204" pitchFamily="34" charset="0"/>
                        </a:rPr>
                        <a:t>formulation</a:t>
                      </a:r>
                      <a:endParaRPr lang="nb-NO" sz="900" b="1" i="0" u="none" strike="noStrike" dirty="0">
                        <a:solidFill>
                          <a:srgbClr val="0087B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1" i="0" u="none" strike="noStrike" dirty="0" err="1">
                          <a:solidFill>
                            <a:srgbClr val="0087B1"/>
                          </a:solidFill>
                          <a:effectLst/>
                          <a:latin typeface="Calibri" panose="020F0502020204030204" pitchFamily="34" charset="0"/>
                        </a:rPr>
                        <a:t>Abbreviation</a:t>
                      </a:r>
                      <a:endParaRPr lang="nb-NO" sz="900" b="1" i="0" u="none" strike="noStrike" dirty="0">
                        <a:solidFill>
                          <a:srgbClr val="0087B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9288220"/>
                  </a:ext>
                </a:extLst>
              </a:tr>
              <a:tr h="19089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 of teaching and lectures at the university</a:t>
                      </a:r>
                    </a:p>
                  </a:txBody>
                  <a:tcPr marL="7732" marR="7732" marT="7732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 of teaching </a:t>
                      </a:r>
                    </a:p>
                  </a:txBody>
                  <a:tcPr marL="7732" marR="7732" marT="7732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0573014"/>
                  </a:ext>
                </a:extLst>
              </a:tr>
              <a:tr h="19089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access to lecturers/academic staff</a:t>
                      </a:r>
                    </a:p>
                  </a:txBody>
                  <a:tcPr marL="7732" marR="7732" marT="7732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Access to lecturers</a:t>
                      </a:r>
                    </a:p>
                  </a:txBody>
                  <a:tcPr marL="7732" marR="7732" marT="7732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2357679"/>
                  </a:ext>
                </a:extLst>
              </a:tr>
              <a:tr h="190896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access</a:t>
                      </a:r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</a:t>
                      </a:r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</a:t>
                      </a:r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advicors</a:t>
                      </a:r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732" marR="7732" marT="7732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Access to advicors</a:t>
                      </a:r>
                    </a:p>
                  </a:txBody>
                  <a:tcPr marL="7732" marR="7732" marT="7732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1519249"/>
                  </a:ext>
                </a:extLst>
              </a:tr>
              <a:tr h="19089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your inclusion in the student environment</a:t>
                      </a:r>
                    </a:p>
                  </a:txBody>
                  <a:tcPr marL="7732" marR="7732" marT="7732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Inclusion student environment</a:t>
                      </a:r>
                    </a:p>
                  </a:txBody>
                  <a:tcPr marL="7732" marR="7732" marT="7732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3934783"/>
                  </a:ext>
                </a:extLst>
              </a:tr>
              <a:tr h="19089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sense of belonging and inclusion at the faculty/program</a:t>
                      </a:r>
                    </a:p>
                  </a:txBody>
                  <a:tcPr marL="7732" marR="7732" marT="7732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Inclusion faculty/program</a:t>
                      </a:r>
                    </a:p>
                  </a:txBody>
                  <a:tcPr marL="7732" marR="7732" marT="7732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9289568"/>
                  </a:ext>
                </a:extLst>
              </a:tr>
              <a:tr h="19089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obtaining friends among other international students</a:t>
                      </a:r>
                    </a:p>
                  </a:txBody>
                  <a:tcPr marL="7732" marR="7732" marT="7732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Obtaining friends - int.</a:t>
                      </a:r>
                    </a:p>
                  </a:txBody>
                  <a:tcPr marL="7732" marR="7732" marT="7732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51397249"/>
                  </a:ext>
                </a:extLst>
              </a:tr>
              <a:tr h="190896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obtaining</a:t>
                      </a:r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Norwegian </a:t>
                      </a:r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friends</a:t>
                      </a:r>
                      <a:endParaRPr lang="nb-N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Obtaining</a:t>
                      </a:r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friends</a:t>
                      </a:r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</a:t>
                      </a:r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732" marR="7732" marT="7732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83853349"/>
                  </a:ext>
                </a:extLst>
              </a:tr>
              <a:tr h="19089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obtaining a part-time job if desired</a:t>
                      </a:r>
                    </a:p>
                  </a:txBody>
                  <a:tcPr marL="7732" marR="7732" marT="7732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Obtaining part time job</a:t>
                      </a:r>
                    </a:p>
                  </a:txBody>
                  <a:tcPr marL="7732" marR="7732" marT="7732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98678488"/>
                  </a:ext>
                </a:extLst>
              </a:tr>
              <a:tr h="19089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services if you have needed them</a:t>
                      </a:r>
                    </a:p>
                  </a:txBody>
                  <a:tcPr marL="7732" marR="7732" marT="7732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services</a:t>
                      </a:r>
                    </a:p>
                  </a:txBody>
                  <a:tcPr marL="7732" marR="7732" marT="7732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28031507"/>
                  </a:ext>
                </a:extLst>
              </a:tr>
              <a:tr h="190896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your</a:t>
                      </a:r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housing</a:t>
                      </a:r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situation</a:t>
                      </a:r>
                      <a:endParaRPr lang="nb-N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Housing</a:t>
                      </a:r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situation</a:t>
                      </a:r>
                      <a:endParaRPr lang="nb-N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18821923"/>
                  </a:ext>
                </a:extLst>
              </a:tr>
              <a:tr h="19089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ability to cope economically</a:t>
                      </a:r>
                    </a:p>
                  </a:txBody>
                  <a:tcPr marL="7732" marR="7732" marT="7732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Coping</a:t>
                      </a:r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economically</a:t>
                      </a:r>
                      <a:endParaRPr lang="nb-N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3558510"/>
                  </a:ext>
                </a:extLst>
              </a:tr>
              <a:tr h="19089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premises and equipment (such as online resources, ICT services, library services) for teaching and other study work</a:t>
                      </a:r>
                    </a:p>
                  </a:txBody>
                  <a:tcPr marL="7732" marR="7732" marT="7732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Premises</a:t>
                      </a:r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equipment</a:t>
                      </a:r>
                      <a:endParaRPr lang="nb-N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58397858"/>
                  </a:ext>
                </a:extLst>
              </a:tr>
              <a:tr h="190896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career prospects after graduation</a:t>
                      </a:r>
                    </a:p>
                  </a:txBody>
                  <a:tcPr marL="7732" marR="7732" marT="7732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Career</a:t>
                      </a:r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prospects</a:t>
                      </a:r>
                      <a:endParaRPr lang="nb-N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ctr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9028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9368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6480720" cy="504056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87B1"/>
                </a:solidFill>
              </a:rPr>
              <a:t>As a student in Norway, how satisfied are you with …? 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59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8707006"/>
              </p:ext>
            </p:extLst>
          </p:nvPr>
        </p:nvGraphicFramePr>
        <p:xfrm>
          <a:off x="179512" y="632329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619672" y="411509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</p:spTree>
    <p:extLst>
      <p:ext uri="{BB962C8B-B14F-4D97-AF65-F5344CB8AC3E}">
        <p14:creationId xmlns:p14="http://schemas.microsoft.com/office/powerpoint/2010/main" val="474878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  <a:latin typeface="+mj-lt"/>
                <a:ea typeface="+mj-ea"/>
                <a:cs typeface="+mj-cs"/>
              </a:rPr>
              <a:t>Health and wellbeing among international students </a:t>
            </a:r>
            <a:r>
              <a:rPr kumimoji="0" lang="nb-NO" sz="2000" b="0" i="0" u="none" strike="noStrike" kern="1200" cap="none" spc="0" normalizeH="0" noProof="0" dirty="0">
                <a:ln>
                  <a:noFill/>
                </a:ln>
                <a:solidFill>
                  <a:srgbClr val="0087B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2018</a:t>
            </a:r>
            <a:endParaRPr kumimoji="0" lang="nb-NO" sz="2000" b="0" i="0" u="none" strike="noStrike" kern="1200" cap="none" spc="0" normalizeH="0" baseline="0" noProof="0" dirty="0">
              <a:ln>
                <a:noFill/>
              </a:ln>
              <a:solidFill>
                <a:srgbClr val="0087B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3600" dirty="0">
                <a:solidFill>
                  <a:schemeClr val="bg1"/>
                </a:solidFill>
              </a:rPr>
              <a:t>Assessment of one's own health</a:t>
            </a:r>
          </a:p>
          <a:p>
            <a:pPr lvl="0">
              <a:spcBef>
                <a:spcPct val="0"/>
              </a:spcBef>
              <a:defRPr/>
            </a:pPr>
            <a:r>
              <a:rPr lang="en-US" sz="3600" dirty="0">
                <a:solidFill>
                  <a:schemeClr val="bg1"/>
                </a:solidFill>
              </a:rPr>
              <a:t>and health care</a:t>
            </a:r>
            <a:endParaRPr lang="nb-NO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0313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</a:rPr>
              <a:t>Health and wellbeing among international students </a:t>
            </a:r>
            <a:r>
              <a:rPr lang="nb-NO" sz="2000" dirty="0">
                <a:solidFill>
                  <a:srgbClr val="0087B1"/>
                </a:solidFill>
              </a:rPr>
              <a:t>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nb-NO" sz="36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Recreational</a:t>
            </a:r>
            <a:r>
              <a:rPr lang="nb-NO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nb-NO" sz="36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activities</a:t>
            </a:r>
            <a:endParaRPr kumimoji="0" lang="nb-NO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62138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61</a:t>
            </a:fld>
            <a:endParaRPr lang="nb-NO" dirty="0"/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xmlns="" id="{07DFBDA1-E330-428D-96B4-E0D2372634C1}"/>
              </a:ext>
            </a:extLst>
          </p:cNvPr>
          <p:cNvSpPr txBox="1">
            <a:spLocks/>
          </p:cNvSpPr>
          <p:nvPr/>
        </p:nvSpPr>
        <p:spPr>
          <a:xfrm>
            <a:off x="467544" y="0"/>
            <a:ext cx="84969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dirty="0" err="1">
                <a:solidFill>
                  <a:srgbClr val="0087B1"/>
                </a:solidFill>
              </a:rPr>
              <a:t>Abbreviations</a:t>
            </a:r>
            <a:endParaRPr lang="nb-NO" sz="2000" dirty="0">
              <a:solidFill>
                <a:srgbClr val="0087B1"/>
              </a:solidFill>
            </a:endParaRP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xmlns="" id="{B72EC79C-4E13-4ACE-A483-611A130F740B}"/>
              </a:ext>
            </a:extLst>
          </p:cNvPr>
          <p:cNvSpPr txBox="1"/>
          <p:nvPr/>
        </p:nvSpPr>
        <p:spPr>
          <a:xfrm>
            <a:off x="823626" y="2571750"/>
            <a:ext cx="828664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nb-NO" sz="11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1100" i="1" dirty="0">
                <a:solidFill>
                  <a:schemeClr val="bg1">
                    <a:lumMod val="50000"/>
                  </a:schemeClr>
                </a:solidFill>
              </a:rPr>
              <a:t>In your spare time in Norway, how often do you …?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nb-NO" sz="11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nb-NO" sz="1100" dirty="0"/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xmlns="" id="{CA51DACE-1E89-42F3-B2EA-C79BB95147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848467"/>
              </p:ext>
            </p:extLst>
          </p:nvPr>
        </p:nvGraphicFramePr>
        <p:xfrm>
          <a:off x="539552" y="1102078"/>
          <a:ext cx="7560840" cy="1397664"/>
        </p:xfrm>
        <a:graphic>
          <a:graphicData uri="http://schemas.openxmlformats.org/drawingml/2006/table">
            <a:tbl>
              <a:tblPr/>
              <a:tblGrid>
                <a:gridCol w="5540241">
                  <a:extLst>
                    <a:ext uri="{9D8B030D-6E8A-4147-A177-3AD203B41FA5}">
                      <a16:colId xmlns:a16="http://schemas.microsoft.com/office/drawing/2014/main" xmlns="" val="3583093986"/>
                    </a:ext>
                  </a:extLst>
                </a:gridCol>
                <a:gridCol w="2020599">
                  <a:extLst>
                    <a:ext uri="{9D8B030D-6E8A-4147-A177-3AD203B41FA5}">
                      <a16:colId xmlns:a16="http://schemas.microsoft.com/office/drawing/2014/main" xmlns="" val="388634088"/>
                    </a:ext>
                  </a:extLst>
                </a:gridCol>
              </a:tblGrid>
              <a:tr h="232944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1" i="0" u="none" strike="noStrike">
                          <a:solidFill>
                            <a:srgbClr val="0087B1"/>
                          </a:solidFill>
                          <a:effectLst/>
                          <a:latin typeface="Calibri" panose="020F0502020204030204" pitchFamily="34" charset="0"/>
                        </a:rPr>
                        <a:t>Original formulation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1" i="0" u="none" strike="noStrike">
                          <a:solidFill>
                            <a:srgbClr val="0087B1"/>
                          </a:solidFill>
                          <a:effectLst/>
                          <a:latin typeface="Calibri" panose="020F0502020204030204" pitchFamily="34" charset="0"/>
                        </a:rPr>
                        <a:t>Abbreviation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30102768"/>
                  </a:ext>
                </a:extLst>
              </a:tr>
              <a:tr h="23294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exercise (e.g. training by skiing, walking, biking, swimming, sports, fitness center)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Exercise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18408443"/>
                  </a:ext>
                </a:extLst>
              </a:tr>
              <a:tr h="23294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attend social events together with other students or friends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events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65027582"/>
                  </a:ext>
                </a:extLst>
              </a:tr>
              <a:tr h="23294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participate in voluntary student work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Voluntary student work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63915819"/>
                  </a:ext>
                </a:extLst>
              </a:tr>
              <a:tr h="23294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have paid work in addition to studies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Paid work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15721601"/>
                  </a:ext>
                </a:extLst>
              </a:tr>
              <a:tr h="232944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spend time with friends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</a:t>
                      </a:r>
                      <a:r>
                        <a:rPr lang="nb-NO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friends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98045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33343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-20538"/>
            <a:ext cx="5976664" cy="504056"/>
          </a:xfrm>
        </p:spPr>
        <p:txBody>
          <a:bodyPr>
            <a:noAutofit/>
          </a:bodyPr>
          <a:lstStyle/>
          <a:p>
            <a:pPr algn="l"/>
            <a:r>
              <a:rPr lang="nb-NO" sz="2000" dirty="0" err="1">
                <a:solidFill>
                  <a:srgbClr val="0087B1"/>
                </a:solidFill>
              </a:rPr>
              <a:t>Activities</a:t>
            </a:r>
            <a:r>
              <a:rPr lang="nb-NO" sz="2000" dirty="0">
                <a:solidFill>
                  <a:srgbClr val="0087B1"/>
                </a:solidFill>
              </a:rPr>
              <a:t> 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62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8748718"/>
              </p:ext>
            </p:extLst>
          </p:nvPr>
        </p:nvGraphicFramePr>
        <p:xfrm>
          <a:off x="179512" y="632329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187624" y="411509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xmlns="" id="{1F01DA83-46B0-4EB1-93CD-B09EA55B85E2}"/>
              </a:ext>
            </a:extLst>
          </p:cNvPr>
          <p:cNvSpPr/>
          <p:nvPr/>
        </p:nvSpPr>
        <p:spPr>
          <a:xfrm>
            <a:off x="467544" y="267494"/>
            <a:ext cx="429839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In your spare time in Norway, how often do you …?</a:t>
            </a:r>
          </a:p>
        </p:txBody>
      </p:sp>
    </p:spTree>
    <p:extLst>
      <p:ext uri="{BB962C8B-B14F-4D97-AF65-F5344CB8AC3E}">
        <p14:creationId xmlns:p14="http://schemas.microsoft.com/office/powerpoint/2010/main" val="95437879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63</a:t>
            </a:fld>
            <a:endParaRPr lang="nb-NO" dirty="0"/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xmlns="" id="{07DFBDA1-E330-428D-96B4-E0D2372634C1}"/>
              </a:ext>
            </a:extLst>
          </p:cNvPr>
          <p:cNvSpPr txBox="1">
            <a:spLocks/>
          </p:cNvSpPr>
          <p:nvPr/>
        </p:nvSpPr>
        <p:spPr>
          <a:xfrm>
            <a:off x="467544" y="0"/>
            <a:ext cx="84969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dirty="0">
                <a:solidFill>
                  <a:srgbClr val="0087B1"/>
                </a:solidFill>
              </a:rPr>
              <a:t>Redefining </a:t>
            </a:r>
            <a:r>
              <a:rPr lang="nb-NO" sz="2000" dirty="0" err="1">
                <a:solidFill>
                  <a:srgbClr val="0087B1"/>
                </a:solidFill>
              </a:rPr>
              <a:t>the</a:t>
            </a:r>
            <a:r>
              <a:rPr lang="nb-NO" sz="2000" dirty="0">
                <a:solidFill>
                  <a:srgbClr val="0087B1"/>
                </a:solidFill>
              </a:rPr>
              <a:t> </a:t>
            </a:r>
            <a:r>
              <a:rPr lang="nb-NO" sz="2000" dirty="0" err="1">
                <a:solidFill>
                  <a:srgbClr val="0087B1"/>
                </a:solidFill>
              </a:rPr>
              <a:t>scope</a:t>
            </a:r>
            <a:endParaRPr lang="nb-NO" sz="2000" dirty="0">
              <a:solidFill>
                <a:srgbClr val="0087B1"/>
              </a:solidFill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xmlns="" id="{B9787412-63CA-49E4-A46C-B646B05E7882}"/>
              </a:ext>
            </a:extLst>
          </p:cNvPr>
          <p:cNvSpPr txBox="1"/>
          <p:nvPr/>
        </p:nvSpPr>
        <p:spPr>
          <a:xfrm>
            <a:off x="483730" y="712126"/>
            <a:ext cx="3606120" cy="2233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In the following we have presented the results for the scope of leisure activities in the form of an estimate of the number of days per week they perform the activity.</a:t>
            </a:r>
            <a:endParaRPr lang="nb-NO" sz="1200" dirty="0"/>
          </a:p>
          <a:p>
            <a:pPr marL="179388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The table shows how this is defined.</a:t>
            </a:r>
          </a:p>
          <a:p>
            <a:pPr marL="179388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The average of this is called "Days per week".</a:t>
            </a:r>
            <a:endParaRPr lang="nb-NO" sz="12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nb-NO" sz="1200" dirty="0"/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xmlns="" id="{3D8322FE-F1E3-4C7C-B793-9F67587FA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292054"/>
              </p:ext>
            </p:extLst>
          </p:nvPr>
        </p:nvGraphicFramePr>
        <p:xfrm>
          <a:off x="5652120" y="711609"/>
          <a:ext cx="2952328" cy="1935480"/>
        </p:xfrm>
        <a:graphic>
          <a:graphicData uri="http://schemas.openxmlformats.org/drawingml/2006/table">
            <a:tbl>
              <a:tblPr/>
              <a:tblGrid>
                <a:gridCol w="1589715">
                  <a:extLst>
                    <a:ext uri="{9D8B030D-6E8A-4147-A177-3AD203B41FA5}">
                      <a16:colId xmlns:a16="http://schemas.microsoft.com/office/drawing/2014/main" xmlns="" val="3040370122"/>
                    </a:ext>
                  </a:extLst>
                </a:gridCol>
                <a:gridCol w="1362613">
                  <a:extLst>
                    <a:ext uri="{9D8B030D-6E8A-4147-A177-3AD203B41FA5}">
                      <a16:colId xmlns:a16="http://schemas.microsoft.com/office/drawing/2014/main" xmlns="" val="2057221527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1" i="0" u="none" strike="noStrike" dirty="0">
                          <a:solidFill>
                            <a:srgbClr val="0087B1"/>
                          </a:solidFill>
                          <a:effectLst/>
                          <a:latin typeface="Calibri" panose="020F0502020204030204" pitchFamily="34" charset="0"/>
                        </a:rPr>
                        <a:t>Alternative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rgbClr val="0087B1"/>
                          </a:solidFill>
                          <a:effectLst/>
                          <a:latin typeface="Calibri" panose="020F0502020204030204" pitchFamily="34" charset="0"/>
                        </a:rPr>
                        <a:t>Redefining</a:t>
                      </a:r>
                    </a:p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rgbClr val="0087B1"/>
                          </a:solidFill>
                          <a:effectLst/>
                          <a:latin typeface="Calibri" panose="020F0502020204030204" pitchFamily="34" charset="0"/>
                        </a:rPr>
                        <a:t>in </a:t>
                      </a:r>
                      <a:r>
                        <a:rPr lang="nb-NO" sz="1200" b="1" i="0" u="none" strike="noStrike" dirty="0" err="1">
                          <a:solidFill>
                            <a:srgbClr val="0087B1"/>
                          </a:solidFill>
                          <a:effectLst/>
                          <a:latin typeface="Calibri" panose="020F0502020204030204" pitchFamily="34" charset="0"/>
                        </a:rPr>
                        <a:t>days</a:t>
                      </a:r>
                      <a:r>
                        <a:rPr lang="nb-NO" sz="1200" b="1" i="0" u="none" strike="noStrike" dirty="0">
                          <a:solidFill>
                            <a:srgbClr val="0087B1"/>
                          </a:solidFill>
                          <a:effectLst/>
                          <a:latin typeface="Calibri" panose="020F0502020204030204" pitchFamily="34" charset="0"/>
                        </a:rPr>
                        <a:t> per </a:t>
                      </a:r>
                      <a:r>
                        <a:rPr lang="nb-NO" sz="1200" b="1" i="0" u="none" strike="noStrike" dirty="0" err="1">
                          <a:solidFill>
                            <a:srgbClr val="0087B1"/>
                          </a:solidFill>
                          <a:effectLst/>
                          <a:latin typeface="Calibri" panose="020F0502020204030204" pitchFamily="34" charset="0"/>
                        </a:rPr>
                        <a:t>week</a:t>
                      </a:r>
                      <a:endParaRPr lang="nb-NO" sz="1200" b="1" i="0" u="none" strike="noStrike" dirty="0">
                        <a:solidFill>
                          <a:srgbClr val="0087B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676602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Never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90345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Less than once a month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34770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Once</a:t>
                      </a:r>
                      <a:r>
                        <a:rPr lang="nb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</a:t>
                      </a:r>
                      <a:r>
                        <a:rPr lang="nb-NO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  <a:endParaRPr lang="nb-N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81210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2-3 times a </a:t>
                      </a:r>
                      <a:r>
                        <a:rPr lang="nb-NO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  <a:endParaRPr lang="nb-N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4532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Once</a:t>
                      </a:r>
                      <a:r>
                        <a:rPr lang="nb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</a:t>
                      </a:r>
                      <a:r>
                        <a:rPr lang="nb-NO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</a:t>
                      </a:r>
                      <a:endParaRPr lang="nb-N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4435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2-3 times a </a:t>
                      </a:r>
                      <a:r>
                        <a:rPr lang="nb-NO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</a:t>
                      </a:r>
                      <a:endParaRPr lang="nb-N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468161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87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1610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33617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</a:rPr>
              <a:t>Health and wellbeing among international students </a:t>
            </a:r>
            <a:r>
              <a:rPr lang="nb-NO" sz="2000" dirty="0">
                <a:solidFill>
                  <a:srgbClr val="0087B1"/>
                </a:solidFill>
              </a:rPr>
              <a:t>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nb-NO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Time used </a:t>
            </a:r>
            <a:r>
              <a:rPr lang="nb-NO" sz="36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on</a:t>
            </a:r>
            <a:r>
              <a:rPr lang="nb-NO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«screens»</a:t>
            </a:r>
            <a:endParaRPr kumimoji="0" lang="nb-NO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271467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65</a:t>
            </a:fld>
            <a:endParaRPr lang="nb-NO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28EA06D6-3CD0-4201-8AAE-213395C2F4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9984728"/>
              </p:ext>
            </p:extLst>
          </p:nvPr>
        </p:nvGraphicFramePr>
        <p:xfrm>
          <a:off x="467544" y="657730"/>
          <a:ext cx="4032448" cy="4218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913D05A8-11AC-4306-AC57-2D1426BE24D0}"/>
              </a:ext>
            </a:extLst>
          </p:cNvPr>
          <p:cNvSpPr txBox="1"/>
          <p:nvPr/>
        </p:nvSpPr>
        <p:spPr>
          <a:xfrm>
            <a:off x="1619672" y="566559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141A6F1D-F83F-4602-AA90-DE68A330F3AA}"/>
              </a:ext>
            </a:extLst>
          </p:cNvPr>
          <p:cNvSpPr txBox="1"/>
          <p:nvPr/>
        </p:nvSpPr>
        <p:spPr>
          <a:xfrm>
            <a:off x="1653982" y="2499742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xmlns="" id="{AD089BA0-5308-409A-9C34-26D410817F15}"/>
              </a:ext>
            </a:extLst>
          </p:cNvPr>
          <p:cNvSpPr txBox="1"/>
          <p:nvPr/>
        </p:nvSpPr>
        <p:spPr>
          <a:xfrm>
            <a:off x="1653982" y="3795886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xmlns="" id="{883A1E3F-3980-4FEF-942E-E29B871975AE}"/>
              </a:ext>
            </a:extLst>
          </p:cNvPr>
          <p:cNvSpPr txBox="1"/>
          <p:nvPr/>
        </p:nvSpPr>
        <p:spPr>
          <a:xfrm>
            <a:off x="1653982" y="4443958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9" name="Tittel 1">
            <a:extLst>
              <a:ext uri="{FF2B5EF4-FFF2-40B4-BE49-F238E27FC236}">
                <a16:creationId xmlns:a16="http://schemas.microsoft.com/office/drawing/2014/main" xmlns="" id="{01360CB6-249A-4E97-BFA7-1461B6179797}"/>
              </a:ext>
            </a:extLst>
          </p:cNvPr>
          <p:cNvSpPr txBox="1">
            <a:spLocks/>
          </p:cNvSpPr>
          <p:nvPr/>
        </p:nvSpPr>
        <p:spPr>
          <a:xfrm>
            <a:off x="453009" y="9712"/>
            <a:ext cx="7772400" cy="50405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dirty="0" err="1">
                <a:solidFill>
                  <a:srgbClr val="0087B1"/>
                </a:solidFill>
              </a:rPr>
              <a:t>Hours</a:t>
            </a:r>
            <a:r>
              <a:rPr lang="nb-NO" sz="2000" dirty="0">
                <a:solidFill>
                  <a:srgbClr val="0087B1"/>
                </a:solidFill>
              </a:rPr>
              <a:t> spent </a:t>
            </a:r>
            <a:r>
              <a:rPr lang="nb-NO" sz="2000" dirty="0" err="1">
                <a:solidFill>
                  <a:srgbClr val="0087B1"/>
                </a:solidFill>
              </a:rPr>
              <a:t>on</a:t>
            </a:r>
            <a:r>
              <a:rPr lang="nb-NO" sz="2000" dirty="0">
                <a:solidFill>
                  <a:srgbClr val="0087B1"/>
                </a:solidFill>
              </a:rPr>
              <a:t> screens (</a:t>
            </a:r>
            <a:r>
              <a:rPr lang="nb-NO" sz="2000" dirty="0" err="1">
                <a:solidFill>
                  <a:srgbClr val="0087B1"/>
                </a:solidFill>
              </a:rPr>
              <a:t>mean</a:t>
            </a:r>
            <a:r>
              <a:rPr lang="nb-NO" sz="2000" dirty="0">
                <a:solidFill>
                  <a:srgbClr val="0087B1"/>
                </a:solidFill>
              </a:rPr>
              <a:t>)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xmlns="" id="{6A27D117-2B0B-4BC3-895C-F12EE329B6D3}"/>
              </a:ext>
            </a:extLst>
          </p:cNvPr>
          <p:cNvSpPr/>
          <p:nvPr/>
        </p:nvSpPr>
        <p:spPr>
          <a:xfrm>
            <a:off x="467544" y="309305"/>
            <a:ext cx="66247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How many hours of screen usage (TV, PC / Mac, tablet, mobile, game console) do you have in total during a regular day?</a:t>
            </a:r>
          </a:p>
        </p:txBody>
      </p:sp>
    </p:spTree>
    <p:extLst>
      <p:ext uri="{BB962C8B-B14F-4D97-AF65-F5344CB8AC3E}">
        <p14:creationId xmlns:p14="http://schemas.microsoft.com/office/powerpoint/2010/main" val="100656029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7B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323528" y="555526"/>
            <a:ext cx="77724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rgbClr val="0087B1"/>
                </a:solidFill>
              </a:rPr>
              <a:t>Health and wellbeing among international students </a:t>
            </a:r>
            <a:r>
              <a:rPr lang="nb-NO" sz="2000" dirty="0">
                <a:solidFill>
                  <a:srgbClr val="0087B1"/>
                </a:solidFill>
              </a:rPr>
              <a:t>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3600" dirty="0">
              <a:solidFill>
                <a:srgbClr val="0087B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nb-NO" sz="36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nb-NO" sz="36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nb-NO" sz="36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nb-NO" sz="36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nb-NO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Language and digital skills</a:t>
            </a:r>
          </a:p>
        </p:txBody>
      </p:sp>
    </p:spTree>
    <p:extLst>
      <p:ext uri="{BB962C8B-B14F-4D97-AF65-F5344CB8AC3E}">
        <p14:creationId xmlns:p14="http://schemas.microsoft.com/office/powerpoint/2010/main" val="125609361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67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175699"/>
              </p:ext>
            </p:extLst>
          </p:nvPr>
        </p:nvGraphicFramePr>
        <p:xfrm>
          <a:off x="179512" y="926680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188101" y="731022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A4B8AD43-8C10-44F2-8076-8AD5F47138DA}"/>
              </a:ext>
            </a:extLst>
          </p:cNvPr>
          <p:cNvSpPr txBox="1"/>
          <p:nvPr/>
        </p:nvSpPr>
        <p:spPr>
          <a:xfrm>
            <a:off x="1221934" y="3781078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49432BFE-03B1-4795-B32C-37B605C5EA41}"/>
              </a:ext>
            </a:extLst>
          </p:cNvPr>
          <p:cNvSpPr txBox="1"/>
          <p:nvPr/>
        </p:nvSpPr>
        <p:spPr>
          <a:xfrm>
            <a:off x="1221934" y="4299942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7" name="Tittel 1">
            <a:extLst>
              <a:ext uri="{FF2B5EF4-FFF2-40B4-BE49-F238E27FC236}">
                <a16:creationId xmlns:a16="http://schemas.microsoft.com/office/drawing/2014/main" xmlns="" id="{378B0EE7-2167-49F3-A488-7AE804428390}"/>
              </a:ext>
            </a:extLst>
          </p:cNvPr>
          <p:cNvSpPr txBox="1">
            <a:spLocks/>
          </p:cNvSpPr>
          <p:nvPr/>
        </p:nvSpPr>
        <p:spPr>
          <a:xfrm>
            <a:off x="467544" y="-20538"/>
            <a:ext cx="3600400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>
                <a:solidFill>
                  <a:srgbClr val="0087B1"/>
                </a:solidFill>
              </a:rPr>
              <a:t>Language skills (%)</a:t>
            </a:r>
            <a:endParaRPr lang="nb-NO" sz="2000" dirty="0">
              <a:solidFill>
                <a:srgbClr val="0087B1"/>
              </a:solidFill>
            </a:endParaRP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xmlns="" id="{D5E738FF-3DA9-4EEE-BCD8-29C4BC6C7A71}"/>
              </a:ext>
            </a:extLst>
          </p:cNvPr>
          <p:cNvSpPr/>
          <p:nvPr/>
        </p:nvSpPr>
        <p:spPr>
          <a:xfrm>
            <a:off x="467544" y="267199"/>
            <a:ext cx="544596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How do you assess your skills when it comes to language skills in English ?</a:t>
            </a:r>
            <a:endParaRPr lang="nb-NO" sz="1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xmlns="" id="{576A98E5-A28B-4FA1-832A-F804396B8768}"/>
              </a:ext>
            </a:extLst>
          </p:cNvPr>
          <p:cNvSpPr txBox="1"/>
          <p:nvPr/>
        </p:nvSpPr>
        <p:spPr>
          <a:xfrm>
            <a:off x="475929" y="468710"/>
            <a:ext cx="32816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rgbClr val="C00000"/>
                </a:solidFill>
              </a:rPr>
              <a:t>Base: </a:t>
            </a:r>
            <a:r>
              <a:rPr lang="nb-NO" sz="900" dirty="0" err="1">
                <a:solidFill>
                  <a:srgbClr val="C00000"/>
                </a:solidFill>
              </a:rPr>
              <a:t>exclusive</a:t>
            </a:r>
            <a:r>
              <a:rPr lang="nb-NO" sz="900" dirty="0">
                <a:solidFill>
                  <a:srgbClr val="C00000"/>
                </a:solidFill>
              </a:rPr>
              <a:t> </a:t>
            </a:r>
            <a:r>
              <a:rPr lang="nb-NO" sz="900" dirty="0" err="1">
                <a:solidFill>
                  <a:srgbClr val="C00000"/>
                </a:solidFill>
              </a:rPr>
              <a:t>those</a:t>
            </a:r>
            <a:r>
              <a:rPr lang="nb-NO" sz="900" dirty="0">
                <a:solidFill>
                  <a:srgbClr val="C00000"/>
                </a:solidFill>
              </a:rPr>
              <a:t> </a:t>
            </a:r>
            <a:r>
              <a:rPr lang="nb-NO" sz="900" dirty="0" err="1">
                <a:solidFill>
                  <a:srgbClr val="C00000"/>
                </a:solidFill>
              </a:rPr>
              <a:t>who</a:t>
            </a:r>
            <a:r>
              <a:rPr lang="nb-NO" sz="900" dirty="0">
                <a:solidFill>
                  <a:srgbClr val="C00000"/>
                </a:solidFill>
              </a:rPr>
              <a:t> have </a:t>
            </a:r>
            <a:r>
              <a:rPr lang="nb-NO" sz="900" dirty="0" err="1">
                <a:solidFill>
                  <a:srgbClr val="C00000"/>
                </a:solidFill>
              </a:rPr>
              <a:t>lived</a:t>
            </a:r>
            <a:r>
              <a:rPr lang="nb-NO" sz="900" dirty="0">
                <a:solidFill>
                  <a:srgbClr val="C00000"/>
                </a:solidFill>
              </a:rPr>
              <a:t> most </a:t>
            </a:r>
            <a:r>
              <a:rPr lang="nb-NO" sz="900" dirty="0" err="1">
                <a:solidFill>
                  <a:srgbClr val="C00000"/>
                </a:solidFill>
              </a:rPr>
              <a:t>of</a:t>
            </a:r>
            <a:r>
              <a:rPr lang="nb-NO" sz="900" dirty="0">
                <a:solidFill>
                  <a:srgbClr val="C00000"/>
                </a:solidFill>
              </a:rPr>
              <a:t> </a:t>
            </a:r>
            <a:r>
              <a:rPr lang="nb-NO" sz="900" dirty="0" err="1">
                <a:solidFill>
                  <a:srgbClr val="C00000"/>
                </a:solidFill>
              </a:rPr>
              <a:t>their</a:t>
            </a:r>
            <a:r>
              <a:rPr lang="nb-NO" sz="900" dirty="0">
                <a:solidFill>
                  <a:srgbClr val="C00000"/>
                </a:solidFill>
              </a:rPr>
              <a:t> </a:t>
            </a:r>
            <a:r>
              <a:rPr lang="nb-NO" sz="900" dirty="0" smtClean="0">
                <a:solidFill>
                  <a:srgbClr val="C00000"/>
                </a:solidFill>
              </a:rPr>
              <a:t>lives </a:t>
            </a:r>
            <a:r>
              <a:rPr lang="nb-NO" sz="900" dirty="0">
                <a:solidFill>
                  <a:srgbClr val="C00000"/>
                </a:solidFill>
              </a:rPr>
              <a:t>in Norway</a:t>
            </a:r>
          </a:p>
        </p:txBody>
      </p:sp>
    </p:spTree>
    <p:extLst>
      <p:ext uri="{BB962C8B-B14F-4D97-AF65-F5344CB8AC3E}">
        <p14:creationId xmlns:p14="http://schemas.microsoft.com/office/powerpoint/2010/main" val="367012618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68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9535549"/>
              </p:ext>
            </p:extLst>
          </p:nvPr>
        </p:nvGraphicFramePr>
        <p:xfrm>
          <a:off x="179512" y="926680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404125" y="731022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2AFD1834-91A5-48F4-B150-B64A602DFA7F}"/>
              </a:ext>
            </a:extLst>
          </p:cNvPr>
          <p:cNvSpPr txBox="1"/>
          <p:nvPr/>
        </p:nvSpPr>
        <p:spPr>
          <a:xfrm>
            <a:off x="1475656" y="3637062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97CEC936-E5C9-49C9-A062-68FC0E81AB8D}"/>
              </a:ext>
            </a:extLst>
          </p:cNvPr>
          <p:cNvSpPr txBox="1"/>
          <p:nvPr/>
        </p:nvSpPr>
        <p:spPr>
          <a:xfrm>
            <a:off x="1475656" y="4357142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9" name="Tittel 1">
            <a:extLst>
              <a:ext uri="{FF2B5EF4-FFF2-40B4-BE49-F238E27FC236}">
                <a16:creationId xmlns:a16="http://schemas.microsoft.com/office/drawing/2014/main" xmlns="" id="{00A685D1-3513-4E38-9D2B-223BEC9F345C}"/>
              </a:ext>
            </a:extLst>
          </p:cNvPr>
          <p:cNvSpPr txBox="1">
            <a:spLocks/>
          </p:cNvSpPr>
          <p:nvPr/>
        </p:nvSpPr>
        <p:spPr>
          <a:xfrm>
            <a:off x="467544" y="-20538"/>
            <a:ext cx="3600400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>
                <a:solidFill>
                  <a:srgbClr val="0087B1"/>
                </a:solidFill>
              </a:rPr>
              <a:t>Language skills (%)</a:t>
            </a:r>
            <a:endParaRPr lang="nb-NO" sz="2000" dirty="0">
              <a:solidFill>
                <a:srgbClr val="0087B1"/>
              </a:solidFill>
            </a:endParaRP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xmlns="" id="{81BEB481-DC5D-4A3C-91BC-FF56A9844B51}"/>
              </a:ext>
            </a:extLst>
          </p:cNvPr>
          <p:cNvSpPr/>
          <p:nvPr/>
        </p:nvSpPr>
        <p:spPr>
          <a:xfrm>
            <a:off x="467544" y="267199"/>
            <a:ext cx="544596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How do you assess your skills when it comes to language skills in English ?</a:t>
            </a:r>
            <a:endParaRPr lang="nb-NO" sz="1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xmlns="" id="{F29DB2C6-FC62-4B29-A80E-8F16F512C057}"/>
              </a:ext>
            </a:extLst>
          </p:cNvPr>
          <p:cNvSpPr txBox="1"/>
          <p:nvPr/>
        </p:nvSpPr>
        <p:spPr>
          <a:xfrm>
            <a:off x="475929" y="468710"/>
            <a:ext cx="32816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rgbClr val="C00000"/>
                </a:solidFill>
              </a:rPr>
              <a:t>Base: </a:t>
            </a:r>
            <a:r>
              <a:rPr lang="nb-NO" sz="900" dirty="0" err="1">
                <a:solidFill>
                  <a:srgbClr val="C00000"/>
                </a:solidFill>
              </a:rPr>
              <a:t>exclusive</a:t>
            </a:r>
            <a:r>
              <a:rPr lang="nb-NO" sz="900" dirty="0">
                <a:solidFill>
                  <a:srgbClr val="C00000"/>
                </a:solidFill>
              </a:rPr>
              <a:t> </a:t>
            </a:r>
            <a:r>
              <a:rPr lang="nb-NO" sz="900" dirty="0" err="1">
                <a:solidFill>
                  <a:srgbClr val="C00000"/>
                </a:solidFill>
              </a:rPr>
              <a:t>those</a:t>
            </a:r>
            <a:r>
              <a:rPr lang="nb-NO" sz="900" dirty="0">
                <a:solidFill>
                  <a:srgbClr val="C00000"/>
                </a:solidFill>
              </a:rPr>
              <a:t> </a:t>
            </a:r>
            <a:r>
              <a:rPr lang="nb-NO" sz="900" dirty="0" err="1">
                <a:solidFill>
                  <a:srgbClr val="C00000"/>
                </a:solidFill>
              </a:rPr>
              <a:t>who</a:t>
            </a:r>
            <a:r>
              <a:rPr lang="nb-NO" sz="900" dirty="0">
                <a:solidFill>
                  <a:srgbClr val="C00000"/>
                </a:solidFill>
              </a:rPr>
              <a:t> have </a:t>
            </a:r>
            <a:r>
              <a:rPr lang="nb-NO" sz="900" dirty="0" err="1">
                <a:solidFill>
                  <a:srgbClr val="C00000"/>
                </a:solidFill>
              </a:rPr>
              <a:t>lived</a:t>
            </a:r>
            <a:r>
              <a:rPr lang="nb-NO" sz="900" dirty="0">
                <a:solidFill>
                  <a:srgbClr val="C00000"/>
                </a:solidFill>
              </a:rPr>
              <a:t> most </a:t>
            </a:r>
            <a:r>
              <a:rPr lang="nb-NO" sz="900" dirty="0" err="1">
                <a:solidFill>
                  <a:srgbClr val="C00000"/>
                </a:solidFill>
              </a:rPr>
              <a:t>of</a:t>
            </a:r>
            <a:r>
              <a:rPr lang="nb-NO" sz="900" dirty="0">
                <a:solidFill>
                  <a:srgbClr val="C00000"/>
                </a:solidFill>
              </a:rPr>
              <a:t> </a:t>
            </a:r>
            <a:r>
              <a:rPr lang="nb-NO" sz="900" dirty="0" err="1">
                <a:solidFill>
                  <a:srgbClr val="C00000"/>
                </a:solidFill>
              </a:rPr>
              <a:t>their</a:t>
            </a:r>
            <a:r>
              <a:rPr lang="nb-NO" sz="900" dirty="0">
                <a:solidFill>
                  <a:srgbClr val="C00000"/>
                </a:solidFill>
              </a:rPr>
              <a:t> lives in Norway</a:t>
            </a:r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xmlns="" id="{E3A85666-D47D-4B33-B338-23D4A6853B80}"/>
              </a:ext>
            </a:extLst>
          </p:cNvPr>
          <p:cNvSpPr txBox="1"/>
          <p:nvPr/>
        </p:nvSpPr>
        <p:spPr>
          <a:xfrm>
            <a:off x="35496" y="2067694"/>
            <a:ext cx="5950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Seniority</a:t>
            </a:r>
            <a:endParaRPr lang="nb-NO" sz="900" i="1" dirty="0">
              <a:solidFill>
                <a:srgbClr val="0087B1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xmlns="" id="{F2B2ECE1-26BA-40B9-B0E3-8FA92CE76520}"/>
              </a:ext>
            </a:extLst>
          </p:cNvPr>
          <p:cNvSpPr txBox="1"/>
          <p:nvPr/>
        </p:nvSpPr>
        <p:spPr>
          <a:xfrm>
            <a:off x="35496" y="1027288"/>
            <a:ext cx="6655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Lived</a:t>
            </a:r>
            <a:r>
              <a:rPr lang="nb-NO" sz="900" i="1" dirty="0">
                <a:solidFill>
                  <a:srgbClr val="0087B1"/>
                </a:solidFill>
              </a:rPr>
              <a:t> in N.</a:t>
            </a:r>
          </a:p>
        </p:txBody>
      </p:sp>
    </p:spTree>
    <p:extLst>
      <p:ext uri="{BB962C8B-B14F-4D97-AF65-F5344CB8AC3E}">
        <p14:creationId xmlns:p14="http://schemas.microsoft.com/office/powerpoint/2010/main" val="309374966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69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8690557"/>
              </p:ext>
            </p:extLst>
          </p:nvPr>
        </p:nvGraphicFramePr>
        <p:xfrm>
          <a:off x="179512" y="926680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188101" y="731022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E6B89F8A-C71C-4308-ADF0-343F1CD5494F}"/>
              </a:ext>
            </a:extLst>
          </p:cNvPr>
          <p:cNvSpPr txBox="1"/>
          <p:nvPr/>
        </p:nvSpPr>
        <p:spPr>
          <a:xfrm>
            <a:off x="1221934" y="3781078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FED23298-FC3C-4DA1-8C4D-17E365E955F6}"/>
              </a:ext>
            </a:extLst>
          </p:cNvPr>
          <p:cNvSpPr txBox="1"/>
          <p:nvPr/>
        </p:nvSpPr>
        <p:spPr>
          <a:xfrm>
            <a:off x="1221934" y="4299942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7" name="Tittel 1">
            <a:extLst>
              <a:ext uri="{FF2B5EF4-FFF2-40B4-BE49-F238E27FC236}">
                <a16:creationId xmlns:a16="http://schemas.microsoft.com/office/drawing/2014/main" xmlns="" id="{8556007A-EB92-48E8-AAFA-7977B42869E9}"/>
              </a:ext>
            </a:extLst>
          </p:cNvPr>
          <p:cNvSpPr txBox="1">
            <a:spLocks/>
          </p:cNvSpPr>
          <p:nvPr/>
        </p:nvSpPr>
        <p:spPr>
          <a:xfrm>
            <a:off x="467544" y="-20538"/>
            <a:ext cx="3600400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>
                <a:solidFill>
                  <a:srgbClr val="0087B1"/>
                </a:solidFill>
              </a:rPr>
              <a:t>Digital skills (%)</a:t>
            </a:r>
            <a:endParaRPr lang="nb-NO" sz="2000" dirty="0">
              <a:solidFill>
                <a:srgbClr val="0087B1"/>
              </a:solidFill>
            </a:endParaRP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xmlns="" id="{7190EC21-71A3-4D15-81F9-46FEB22621BB}"/>
              </a:ext>
            </a:extLst>
          </p:cNvPr>
          <p:cNvSpPr/>
          <p:nvPr/>
        </p:nvSpPr>
        <p:spPr>
          <a:xfrm>
            <a:off x="467544" y="267199"/>
            <a:ext cx="74168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How do you assess your skills when it comes to digital skills, i.e. the ability to use software and apps to solve relevant tasks?</a:t>
            </a:r>
            <a:endParaRPr lang="nb-NO" sz="1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xmlns="" id="{92E89FAC-4EDA-480D-B762-25E1CB554DBF}"/>
              </a:ext>
            </a:extLst>
          </p:cNvPr>
          <p:cNvSpPr txBox="1"/>
          <p:nvPr/>
        </p:nvSpPr>
        <p:spPr>
          <a:xfrm>
            <a:off x="475929" y="468710"/>
            <a:ext cx="32816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rgbClr val="C00000"/>
                </a:solidFill>
              </a:rPr>
              <a:t>Base: </a:t>
            </a:r>
            <a:r>
              <a:rPr lang="nb-NO" sz="900" dirty="0" err="1">
                <a:solidFill>
                  <a:srgbClr val="C00000"/>
                </a:solidFill>
              </a:rPr>
              <a:t>exclusive</a:t>
            </a:r>
            <a:r>
              <a:rPr lang="nb-NO" sz="900" dirty="0">
                <a:solidFill>
                  <a:srgbClr val="C00000"/>
                </a:solidFill>
              </a:rPr>
              <a:t> </a:t>
            </a:r>
            <a:r>
              <a:rPr lang="nb-NO" sz="900" dirty="0" err="1">
                <a:solidFill>
                  <a:srgbClr val="C00000"/>
                </a:solidFill>
              </a:rPr>
              <a:t>those</a:t>
            </a:r>
            <a:r>
              <a:rPr lang="nb-NO" sz="900" dirty="0">
                <a:solidFill>
                  <a:srgbClr val="C00000"/>
                </a:solidFill>
              </a:rPr>
              <a:t> </a:t>
            </a:r>
            <a:r>
              <a:rPr lang="nb-NO" sz="900" dirty="0" err="1">
                <a:solidFill>
                  <a:srgbClr val="C00000"/>
                </a:solidFill>
              </a:rPr>
              <a:t>who</a:t>
            </a:r>
            <a:r>
              <a:rPr lang="nb-NO" sz="900" dirty="0">
                <a:solidFill>
                  <a:srgbClr val="C00000"/>
                </a:solidFill>
              </a:rPr>
              <a:t> have </a:t>
            </a:r>
            <a:r>
              <a:rPr lang="nb-NO" sz="900" dirty="0" err="1">
                <a:solidFill>
                  <a:srgbClr val="C00000"/>
                </a:solidFill>
              </a:rPr>
              <a:t>lived</a:t>
            </a:r>
            <a:r>
              <a:rPr lang="nb-NO" sz="900" dirty="0">
                <a:solidFill>
                  <a:srgbClr val="C00000"/>
                </a:solidFill>
              </a:rPr>
              <a:t> most </a:t>
            </a:r>
            <a:r>
              <a:rPr lang="nb-NO" sz="900" dirty="0" err="1">
                <a:solidFill>
                  <a:srgbClr val="C00000"/>
                </a:solidFill>
              </a:rPr>
              <a:t>of</a:t>
            </a:r>
            <a:r>
              <a:rPr lang="nb-NO" sz="900" dirty="0">
                <a:solidFill>
                  <a:srgbClr val="C00000"/>
                </a:solidFill>
              </a:rPr>
              <a:t> </a:t>
            </a:r>
            <a:r>
              <a:rPr lang="nb-NO" sz="900" dirty="0" err="1">
                <a:solidFill>
                  <a:srgbClr val="C00000"/>
                </a:solidFill>
              </a:rPr>
              <a:t>their</a:t>
            </a:r>
            <a:r>
              <a:rPr lang="nb-NO" sz="900" dirty="0">
                <a:solidFill>
                  <a:srgbClr val="C00000"/>
                </a:solidFill>
              </a:rPr>
              <a:t> lives in Norway</a:t>
            </a:r>
          </a:p>
        </p:txBody>
      </p:sp>
    </p:spTree>
    <p:extLst>
      <p:ext uri="{BB962C8B-B14F-4D97-AF65-F5344CB8AC3E}">
        <p14:creationId xmlns:p14="http://schemas.microsoft.com/office/powerpoint/2010/main" val="254863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123478"/>
            <a:ext cx="8496944" cy="504056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rgbClr val="0087B1"/>
                </a:solidFill>
              </a:rPr>
              <a:t>How would you rate your general health? 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7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5604021"/>
              </p:ext>
            </p:extLst>
          </p:nvPr>
        </p:nvGraphicFramePr>
        <p:xfrm>
          <a:off x="179512" y="859386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188101" y="663728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</p:spTree>
    <p:extLst>
      <p:ext uri="{BB962C8B-B14F-4D97-AF65-F5344CB8AC3E}">
        <p14:creationId xmlns:p14="http://schemas.microsoft.com/office/powerpoint/2010/main" val="260935420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70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2914685"/>
              </p:ext>
            </p:extLst>
          </p:nvPr>
        </p:nvGraphicFramePr>
        <p:xfrm>
          <a:off x="179512" y="926680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148C6853-09D3-4CE9-9531-60BA87FEC2AE}"/>
              </a:ext>
            </a:extLst>
          </p:cNvPr>
          <p:cNvSpPr txBox="1"/>
          <p:nvPr/>
        </p:nvSpPr>
        <p:spPr>
          <a:xfrm>
            <a:off x="1443861" y="731022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E6B89F8A-C71C-4308-ADF0-343F1CD5494F}"/>
              </a:ext>
            </a:extLst>
          </p:cNvPr>
          <p:cNvSpPr txBox="1"/>
          <p:nvPr/>
        </p:nvSpPr>
        <p:spPr>
          <a:xfrm>
            <a:off x="1475656" y="3622254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xmlns="" id="{FED23298-FC3C-4DA1-8C4D-17E365E955F6}"/>
              </a:ext>
            </a:extLst>
          </p:cNvPr>
          <p:cNvSpPr txBox="1"/>
          <p:nvPr/>
        </p:nvSpPr>
        <p:spPr>
          <a:xfrm>
            <a:off x="1475656" y="4357142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xmlns="" id="{D1FDA884-9549-4DE5-A396-1A3870153083}"/>
              </a:ext>
            </a:extLst>
          </p:cNvPr>
          <p:cNvSpPr txBox="1"/>
          <p:nvPr/>
        </p:nvSpPr>
        <p:spPr>
          <a:xfrm>
            <a:off x="35496" y="2067694"/>
            <a:ext cx="5950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Seniority</a:t>
            </a:r>
            <a:endParaRPr lang="nb-NO" sz="900" i="1" dirty="0">
              <a:solidFill>
                <a:srgbClr val="0087B1"/>
              </a:solidFill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xmlns="" id="{95B5826E-F208-43AA-AF38-4AF97F3E4125}"/>
              </a:ext>
            </a:extLst>
          </p:cNvPr>
          <p:cNvSpPr txBox="1"/>
          <p:nvPr/>
        </p:nvSpPr>
        <p:spPr>
          <a:xfrm>
            <a:off x="35496" y="1027288"/>
            <a:ext cx="6655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i="1" dirty="0" err="1">
                <a:solidFill>
                  <a:srgbClr val="0087B1"/>
                </a:solidFill>
              </a:rPr>
              <a:t>Lived</a:t>
            </a:r>
            <a:r>
              <a:rPr lang="nb-NO" sz="900" i="1" dirty="0">
                <a:solidFill>
                  <a:srgbClr val="0087B1"/>
                </a:solidFill>
              </a:rPr>
              <a:t> in N.</a:t>
            </a:r>
          </a:p>
        </p:txBody>
      </p:sp>
      <p:sp>
        <p:nvSpPr>
          <p:cNvPr id="19" name="Tittel 1">
            <a:extLst>
              <a:ext uri="{FF2B5EF4-FFF2-40B4-BE49-F238E27FC236}">
                <a16:creationId xmlns:a16="http://schemas.microsoft.com/office/drawing/2014/main" xmlns="" id="{7D95150F-E3EE-46A2-B7F9-BDD10CC20B0C}"/>
              </a:ext>
            </a:extLst>
          </p:cNvPr>
          <p:cNvSpPr txBox="1">
            <a:spLocks/>
          </p:cNvSpPr>
          <p:nvPr/>
        </p:nvSpPr>
        <p:spPr>
          <a:xfrm>
            <a:off x="467544" y="-20538"/>
            <a:ext cx="3600400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>
                <a:solidFill>
                  <a:srgbClr val="0087B1"/>
                </a:solidFill>
              </a:rPr>
              <a:t>Digital skills (%)</a:t>
            </a:r>
            <a:endParaRPr lang="nb-NO" sz="2000" dirty="0">
              <a:solidFill>
                <a:srgbClr val="0087B1"/>
              </a:solidFill>
            </a:endParaRP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xmlns="" id="{95DD919D-AF50-42A9-A4CE-3A520A1391EA}"/>
              </a:ext>
            </a:extLst>
          </p:cNvPr>
          <p:cNvSpPr/>
          <p:nvPr/>
        </p:nvSpPr>
        <p:spPr>
          <a:xfrm>
            <a:off x="467544" y="267199"/>
            <a:ext cx="74168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</a:rPr>
              <a:t>How do you assess your skills when it comes to digital skills, i.e. the ability to use software and apps to solve relevant tasks?</a:t>
            </a:r>
            <a:endParaRPr lang="nb-NO" sz="1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xmlns="" id="{FC32B919-2702-4FB5-9647-8D03396A2BF7}"/>
              </a:ext>
            </a:extLst>
          </p:cNvPr>
          <p:cNvSpPr txBox="1"/>
          <p:nvPr/>
        </p:nvSpPr>
        <p:spPr>
          <a:xfrm>
            <a:off x="475929" y="468710"/>
            <a:ext cx="32816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>
                <a:solidFill>
                  <a:srgbClr val="C00000"/>
                </a:solidFill>
              </a:rPr>
              <a:t>Base: </a:t>
            </a:r>
            <a:r>
              <a:rPr lang="nb-NO" sz="900" dirty="0" err="1">
                <a:solidFill>
                  <a:srgbClr val="C00000"/>
                </a:solidFill>
              </a:rPr>
              <a:t>exclusive</a:t>
            </a:r>
            <a:r>
              <a:rPr lang="nb-NO" sz="900" dirty="0">
                <a:solidFill>
                  <a:srgbClr val="C00000"/>
                </a:solidFill>
              </a:rPr>
              <a:t> </a:t>
            </a:r>
            <a:r>
              <a:rPr lang="nb-NO" sz="900" dirty="0" err="1">
                <a:solidFill>
                  <a:srgbClr val="C00000"/>
                </a:solidFill>
              </a:rPr>
              <a:t>those</a:t>
            </a:r>
            <a:r>
              <a:rPr lang="nb-NO" sz="900" dirty="0">
                <a:solidFill>
                  <a:srgbClr val="C00000"/>
                </a:solidFill>
              </a:rPr>
              <a:t> </a:t>
            </a:r>
            <a:r>
              <a:rPr lang="nb-NO" sz="900" dirty="0" err="1">
                <a:solidFill>
                  <a:srgbClr val="C00000"/>
                </a:solidFill>
              </a:rPr>
              <a:t>who</a:t>
            </a:r>
            <a:r>
              <a:rPr lang="nb-NO" sz="900" dirty="0">
                <a:solidFill>
                  <a:srgbClr val="C00000"/>
                </a:solidFill>
              </a:rPr>
              <a:t> have </a:t>
            </a:r>
            <a:r>
              <a:rPr lang="nb-NO" sz="900" dirty="0" err="1">
                <a:solidFill>
                  <a:srgbClr val="C00000"/>
                </a:solidFill>
              </a:rPr>
              <a:t>lived</a:t>
            </a:r>
            <a:r>
              <a:rPr lang="nb-NO" sz="900" dirty="0">
                <a:solidFill>
                  <a:srgbClr val="C00000"/>
                </a:solidFill>
              </a:rPr>
              <a:t> most </a:t>
            </a:r>
            <a:r>
              <a:rPr lang="nb-NO" sz="900" dirty="0" err="1">
                <a:solidFill>
                  <a:srgbClr val="C00000"/>
                </a:solidFill>
              </a:rPr>
              <a:t>of</a:t>
            </a:r>
            <a:r>
              <a:rPr lang="nb-NO" sz="900" dirty="0">
                <a:solidFill>
                  <a:srgbClr val="C00000"/>
                </a:solidFill>
              </a:rPr>
              <a:t> </a:t>
            </a:r>
            <a:r>
              <a:rPr lang="nb-NO" sz="900" dirty="0" err="1">
                <a:solidFill>
                  <a:srgbClr val="C00000"/>
                </a:solidFill>
              </a:rPr>
              <a:t>their</a:t>
            </a:r>
            <a:r>
              <a:rPr lang="nb-NO" sz="900" dirty="0">
                <a:solidFill>
                  <a:srgbClr val="C00000"/>
                </a:solidFill>
              </a:rPr>
              <a:t> lives in Norway</a:t>
            </a:r>
          </a:p>
        </p:txBody>
      </p:sp>
    </p:spTree>
    <p:extLst>
      <p:ext uri="{BB962C8B-B14F-4D97-AF65-F5344CB8AC3E}">
        <p14:creationId xmlns:p14="http://schemas.microsoft.com/office/powerpoint/2010/main" val="1919572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8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7718926"/>
              </p:ext>
            </p:extLst>
          </p:nvPr>
        </p:nvGraphicFramePr>
        <p:xfrm>
          <a:off x="179512" y="859386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Sylinder 2">
            <a:extLst>
              <a:ext uri="{FF2B5EF4-FFF2-40B4-BE49-F238E27FC236}">
                <a16:creationId xmlns:a16="http://schemas.microsoft.com/office/drawing/2014/main" xmlns="" id="{83B6EB4D-14FE-48B9-B738-D57FD66382C7}"/>
              </a:ext>
            </a:extLst>
          </p:cNvPr>
          <p:cNvSpPr txBox="1"/>
          <p:nvPr/>
        </p:nvSpPr>
        <p:spPr>
          <a:xfrm>
            <a:off x="1261882" y="3030220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F97EFF51-6D20-4417-9568-B62B5C5535A7}"/>
              </a:ext>
            </a:extLst>
          </p:cNvPr>
          <p:cNvSpPr txBox="1"/>
          <p:nvPr/>
        </p:nvSpPr>
        <p:spPr>
          <a:xfrm>
            <a:off x="1259632" y="4038332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>
                <a:solidFill>
                  <a:schemeClr val="bg1">
                    <a:lumMod val="50000"/>
                  </a:schemeClr>
                </a:solidFill>
              </a:rPr>
              <a:t>NA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xmlns="" id="{5C5D0C46-B83A-4B36-9D9E-13D4D58B1CA2}"/>
              </a:ext>
            </a:extLst>
          </p:cNvPr>
          <p:cNvSpPr txBox="1"/>
          <p:nvPr/>
        </p:nvSpPr>
        <p:spPr>
          <a:xfrm>
            <a:off x="1188101" y="663728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5" name="Tittel 1">
            <a:extLst>
              <a:ext uri="{FF2B5EF4-FFF2-40B4-BE49-F238E27FC236}">
                <a16:creationId xmlns:a16="http://schemas.microsoft.com/office/drawing/2014/main" xmlns="" id="{2712D2DB-4F8A-4EE4-AB80-5032CFDA03FC}"/>
              </a:ext>
            </a:extLst>
          </p:cNvPr>
          <p:cNvSpPr txBox="1">
            <a:spLocks/>
          </p:cNvSpPr>
          <p:nvPr/>
        </p:nvSpPr>
        <p:spPr>
          <a:xfrm>
            <a:off x="467544" y="123478"/>
            <a:ext cx="8496944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>
                <a:solidFill>
                  <a:srgbClr val="0087B1"/>
                </a:solidFill>
              </a:rPr>
              <a:t>How would you rate your general health? </a:t>
            </a:r>
            <a:r>
              <a:rPr lang="nb-NO" sz="2000">
                <a:solidFill>
                  <a:srgbClr val="0087B1"/>
                </a:solidFill>
              </a:rPr>
              <a:t>(%)</a:t>
            </a:r>
            <a:endParaRPr lang="nb-NO" sz="2000" dirty="0">
              <a:solidFill>
                <a:srgbClr val="0087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353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C17BE4-A450-4296-9530-5CFDA86CC9E0}" type="slidenum">
              <a:rPr lang="nb-NO" smtClean="0"/>
              <a:pPr/>
              <a:t>9</a:t>
            </a:fld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011BB4B8-1C78-4ECD-802E-7147C18FE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4785362"/>
              </p:ext>
            </p:extLst>
          </p:nvPr>
        </p:nvGraphicFramePr>
        <p:xfrm>
          <a:off x="179512" y="859386"/>
          <a:ext cx="4248472" cy="394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kstSylinder 12">
            <a:extLst>
              <a:ext uri="{FF2B5EF4-FFF2-40B4-BE49-F238E27FC236}">
                <a16:creationId xmlns:a16="http://schemas.microsoft.com/office/drawing/2014/main" xmlns="" id="{5C5D0C46-B83A-4B36-9D9E-13D4D58B1CA2}"/>
              </a:ext>
            </a:extLst>
          </p:cNvPr>
          <p:cNvSpPr txBox="1"/>
          <p:nvPr/>
        </p:nvSpPr>
        <p:spPr>
          <a:xfrm>
            <a:off x="1188101" y="663728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solidFill>
                  <a:srgbClr val="009A81"/>
                </a:solidFill>
              </a:rPr>
              <a:t>NMBU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xmlns="" id="{FCAE65A6-3DCD-443D-AA3B-6216403A1757}"/>
              </a:ext>
            </a:extLst>
          </p:cNvPr>
          <p:cNvSpPr txBox="1"/>
          <p:nvPr/>
        </p:nvSpPr>
        <p:spPr>
          <a:xfrm>
            <a:off x="0" y="1635646"/>
            <a:ext cx="118494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>
                <a:solidFill>
                  <a:srgbClr val="0087B1"/>
                </a:solidFill>
              </a:rPr>
              <a:t>Symptoms of anxiety </a:t>
            </a:r>
          </a:p>
          <a:p>
            <a:r>
              <a:rPr lang="en-US" sz="900" i="1" dirty="0">
                <a:solidFill>
                  <a:srgbClr val="0087B1"/>
                </a:solidFill>
              </a:rPr>
              <a:t>and depression</a:t>
            </a:r>
          </a:p>
          <a:p>
            <a:r>
              <a:rPr lang="nb-NO" sz="900" i="1" dirty="0">
                <a:solidFill>
                  <a:srgbClr val="0087B1"/>
                </a:solidFill>
              </a:rPr>
              <a:t>HSCL - 5</a:t>
            </a:r>
          </a:p>
        </p:txBody>
      </p:sp>
      <p:sp>
        <p:nvSpPr>
          <p:cNvPr id="14" name="Tittel 1">
            <a:extLst>
              <a:ext uri="{FF2B5EF4-FFF2-40B4-BE49-F238E27FC236}">
                <a16:creationId xmlns:a16="http://schemas.microsoft.com/office/drawing/2014/main" xmlns="" id="{F5DDECA8-B456-4921-964C-3315FA384E63}"/>
              </a:ext>
            </a:extLst>
          </p:cNvPr>
          <p:cNvSpPr txBox="1">
            <a:spLocks/>
          </p:cNvSpPr>
          <p:nvPr/>
        </p:nvSpPr>
        <p:spPr>
          <a:xfrm>
            <a:off x="467544" y="51470"/>
            <a:ext cx="8496944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rgbClr val="0087B1"/>
                </a:solidFill>
              </a:rPr>
              <a:t>How would you rate your </a:t>
            </a:r>
          </a:p>
          <a:p>
            <a:pPr algn="l"/>
            <a:r>
              <a:rPr lang="en-US" sz="2000" dirty="0">
                <a:solidFill>
                  <a:srgbClr val="0087B1"/>
                </a:solidFill>
              </a:rPr>
              <a:t>general health? </a:t>
            </a:r>
            <a:r>
              <a:rPr lang="nb-NO" sz="2000" dirty="0">
                <a:solidFill>
                  <a:srgbClr val="0087B1"/>
                </a:solidFill>
              </a:rPr>
              <a:t>(%)</a:t>
            </a:r>
          </a:p>
        </p:txBody>
      </p:sp>
    </p:spTree>
    <p:extLst>
      <p:ext uri="{BB962C8B-B14F-4D97-AF65-F5344CB8AC3E}">
        <p14:creationId xmlns:p14="http://schemas.microsoft.com/office/powerpoint/2010/main" val="1584104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9551</TotalTime>
  <Words>2306</Words>
  <Application>Microsoft Office PowerPoint</Application>
  <PresentationFormat>Skjermfremvisning (16:9)</PresentationFormat>
  <Paragraphs>571</Paragraphs>
  <Slides>70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70</vt:i4>
      </vt:variant>
    </vt:vector>
  </HeadingPairs>
  <TitlesOfParts>
    <vt:vector size="73" baseType="lpstr">
      <vt:lpstr>Arial</vt:lpstr>
      <vt:lpstr>Calibri</vt:lpstr>
      <vt:lpstr>Office-tema</vt:lpstr>
      <vt:lpstr>Health and wellbeing among international students (HoT-Int)</vt:lpstr>
      <vt:lpstr>Region (based on citizenship) %</vt:lpstr>
      <vt:lpstr>PowerPoint-presentasjon</vt:lpstr>
      <vt:lpstr>PowerPoint-presentasjon</vt:lpstr>
      <vt:lpstr>PowerPoint-presentasjon</vt:lpstr>
      <vt:lpstr>PowerPoint-presentasjon</vt:lpstr>
      <vt:lpstr>How would you rate your general health? (%)</vt:lpstr>
      <vt:lpstr>PowerPoint-presentasjon</vt:lpstr>
      <vt:lpstr>PowerPoint-presentasjon</vt:lpstr>
      <vt:lpstr>Why students don’t consider their health as good (%)</vt:lpstr>
      <vt:lpstr>Do health problems affect their ability to participate in regular study activities? (%)</vt:lpstr>
      <vt:lpstr>Did you find it easy to get access  to the help you needed?(%)</vt:lpstr>
      <vt:lpstr>Satisfaction with the help (%)</vt:lpstr>
      <vt:lpstr>PowerPoint-presentasjon</vt:lpstr>
      <vt:lpstr>PowerPoint-presentasjon</vt:lpstr>
      <vt:lpstr>Do you receive special help/facilitation in regards to  a physical disability/learning disability? (%)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Difficulties falling asleep, staying asleep (%)</vt:lpstr>
      <vt:lpstr>Strong sense of homesickness (%)</vt:lpstr>
      <vt:lpstr>Troublesome pressure from family or yourself to succeed (%)</vt:lpstr>
      <vt:lpstr>PowerPoint-presentasjon</vt:lpstr>
      <vt:lpstr>Loneliness (%)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Drinking frequency (%)</vt:lpstr>
      <vt:lpstr>Drinking frequency (%)</vt:lpstr>
      <vt:lpstr>Drinking frequency (%)</vt:lpstr>
      <vt:lpstr>Problems depending on alcohol (%)</vt:lpstr>
      <vt:lpstr>The amount of drinking in the student environment (%)</vt:lpstr>
      <vt:lpstr>PowerPoint-presentasjon</vt:lpstr>
      <vt:lpstr>PowerPoint-presentasjon</vt:lpstr>
      <vt:lpstr>PowerPoint-presentasjon</vt:lpstr>
      <vt:lpstr>PowerPoint-presentasjon</vt:lpstr>
      <vt:lpstr>Use of drugs (%)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Sending money home (%)</vt:lpstr>
      <vt:lpstr>PowerPoint-presentasjon</vt:lpstr>
      <vt:lpstr>Have expectations concerning student life in Norway been met? (%)</vt:lpstr>
      <vt:lpstr>PowerPoint-presentasjon</vt:lpstr>
      <vt:lpstr>PowerPoint-presentasjon</vt:lpstr>
      <vt:lpstr>PowerPoint-presentasjon</vt:lpstr>
      <vt:lpstr>As a student in Norway, how satisfied are you with …? (%)</vt:lpstr>
      <vt:lpstr>PowerPoint-presentasjon</vt:lpstr>
      <vt:lpstr>PowerPoint-presentasjon</vt:lpstr>
      <vt:lpstr>Activities (%)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Kristin Hellan</dc:creator>
  <cp:lastModifiedBy>Bodil Norderval</cp:lastModifiedBy>
  <cp:revision>803</cp:revision>
  <dcterms:created xsi:type="dcterms:W3CDTF">2017-07-19T07:47:58Z</dcterms:created>
  <dcterms:modified xsi:type="dcterms:W3CDTF">2019-01-14T14:16:56Z</dcterms:modified>
</cp:coreProperties>
</file>