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 autoCompressPictures="0">
  <p:sldMasterIdLst>
    <p:sldMasterId id="2147483706" r:id="rId4"/>
  </p:sldMasterIdLst>
  <p:notesMasterIdLst>
    <p:notesMasterId r:id="rId13"/>
  </p:notesMasterIdLst>
  <p:sldIdLst>
    <p:sldId id="261" r:id="rId5"/>
    <p:sldId id="268" r:id="rId6"/>
    <p:sldId id="320" r:id="rId7"/>
    <p:sldId id="316" r:id="rId8"/>
    <p:sldId id="319" r:id="rId9"/>
    <p:sldId id="325" r:id="rId10"/>
    <p:sldId id="328" r:id="rId11"/>
    <p:sldId id="327" r:id="rId12"/>
  </p:sldIdLst>
  <p:sldSz cx="12192000" cy="6858000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D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D3C10D-BFD5-49EF-B70D-473AED897451}" v="53" dt="2024-10-04T09:14:03.1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>
      <p:cViewPr varScale="1">
        <p:scale>
          <a:sx n="70" d="100"/>
          <a:sy n="70" d="100"/>
        </p:scale>
        <p:origin x="536" y="5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-176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013BB-223A-4A7A-A9B6-504A14290792}" type="datetimeFigureOut">
              <a:rPr lang="nb-NO" smtClean="0"/>
              <a:t>04.10.2024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0BF349-27A5-44C1-8C69-2C3879FAD2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563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Vis fram formlene, la elevene diskutere hva de ulike viser i noen minutter. Gå gjennom i plenum, knytt til de ulike delene av kraftverket. Volumstrøm er antakelig nytt for de fleste.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BF349-27A5-44C1-8C69-2C3879FAD297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6702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nledning logo og nav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/>
          <p:cNvGrpSpPr/>
          <p:nvPr userDrawn="1"/>
        </p:nvGrpSpPr>
        <p:grpSpPr>
          <a:xfrm>
            <a:off x="3528161" y="2571888"/>
            <a:ext cx="5137308" cy="1713601"/>
            <a:chOff x="3528161" y="2571888"/>
            <a:chExt cx="5137308" cy="1713601"/>
          </a:xfrm>
        </p:grpSpPr>
        <p:pic>
          <p:nvPicPr>
            <p:cNvPr id="2" name="Bilde 1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528161" y="2571888"/>
              <a:ext cx="2135791" cy="1713600"/>
            </a:xfrm>
            <a:prstGeom prst="rect">
              <a:avLst/>
            </a:prstGeom>
          </p:spPr>
        </p:pic>
        <p:pic>
          <p:nvPicPr>
            <p:cNvPr id="8" name="Bilde 7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96000" y="2572510"/>
              <a:ext cx="2569469" cy="17129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9365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3752-C7BC-44B8-AA18-3C1B142771A9}" type="datetimeFigureOut">
              <a:rPr lang="nb-NO" smtClean="0"/>
              <a:t>04.10.2024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17E0-1B94-4E71-AC92-A7FCA86EAB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1894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ledning animert logo">
    <p:bg>
      <p:bgPr>
        <a:solidFill>
          <a:srgbClr val="009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00" y="2365579"/>
            <a:ext cx="2520000" cy="212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61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tel 1"/>
          <p:cNvSpPr>
            <a:spLocks noGrp="1"/>
          </p:cNvSpPr>
          <p:nvPr>
            <p:ph type="ctrTitle"/>
          </p:nvPr>
        </p:nvSpPr>
        <p:spPr>
          <a:xfrm>
            <a:off x="695325" y="2617200"/>
            <a:ext cx="10728675" cy="738664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2" name="Undertittel 2"/>
          <p:cNvSpPr>
            <a:spLocks noGrp="1"/>
          </p:cNvSpPr>
          <p:nvPr>
            <p:ph type="subTitle" idx="1"/>
          </p:nvPr>
        </p:nvSpPr>
        <p:spPr>
          <a:xfrm>
            <a:off x="695325" y="3502800"/>
            <a:ext cx="10728675" cy="36933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3956400"/>
            <a:ext cx="10728675" cy="3365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Dato</a:t>
            </a:r>
          </a:p>
        </p:txBody>
      </p:sp>
      <p:sp>
        <p:nvSpPr>
          <p:cNvPr id="6" name="Plassholder for tekst 6"/>
          <p:cNvSpPr>
            <a:spLocks noGrp="1"/>
          </p:cNvSpPr>
          <p:nvPr>
            <p:ph type="body" sz="quarter" idx="12" hasCustomPrompt="1"/>
          </p:nvPr>
        </p:nvSpPr>
        <p:spPr>
          <a:xfrm>
            <a:off x="10821600" y="406800"/>
            <a:ext cx="676800" cy="540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.</a:t>
            </a:r>
          </a:p>
        </p:txBody>
      </p:sp>
      <p:pic>
        <p:nvPicPr>
          <p:cNvPr id="3" name="Bild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21600" y="406800"/>
            <a:ext cx="676800" cy="543014"/>
          </a:xfrm>
          <a:prstGeom prst="rect">
            <a:avLst/>
          </a:prstGeom>
        </p:spPr>
      </p:pic>
      <p:sp>
        <p:nvSpPr>
          <p:cNvPr id="7" name="Plassholder for lysbildenummer 6"/>
          <p:cNvSpPr>
            <a:spLocks noGrp="1"/>
          </p:cNvSpPr>
          <p:nvPr>
            <p:ph type="sldNum" sz="quarter" idx="11"/>
          </p:nvPr>
        </p:nvSpPr>
        <p:spPr>
          <a:xfrm>
            <a:off x="695325" y="6264000"/>
            <a:ext cx="2743200" cy="2031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3ED7E7-E538-48B7-BF27-18C497C3E18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lassholder for bunntekst 5"/>
          <p:cNvSpPr>
            <a:spLocks noGrp="1"/>
          </p:cNvSpPr>
          <p:nvPr>
            <p:ph type="ftr" sz="quarter" idx="3"/>
          </p:nvPr>
        </p:nvSpPr>
        <p:spPr>
          <a:xfrm>
            <a:off x="7381200" y="6264000"/>
            <a:ext cx="4114800" cy="2063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/>
              <a:t>Norges miljø- og biovitenskapelige universitet</a:t>
            </a:r>
          </a:p>
        </p:txBody>
      </p:sp>
      <p:cxnSp>
        <p:nvCxnSpPr>
          <p:cNvPr id="10" name="Rett linje 9"/>
          <p:cNvCxnSpPr/>
          <p:nvPr userDrawn="1"/>
        </p:nvCxnSpPr>
        <p:spPr>
          <a:xfrm>
            <a:off x="695325" y="6237000"/>
            <a:ext cx="1080135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914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med heldekkende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bilde 1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tIns="864000" anchor="ctr" anchorCtr="1"/>
          <a:lstStyle>
            <a:lvl1pPr marL="0" indent="0">
              <a:buNone/>
              <a:defRPr/>
            </a:lvl1pPr>
          </a:lstStyle>
          <a:p>
            <a:r>
              <a:rPr lang="nb-NO"/>
              <a:t>Klikk ikon for å sette inn heldekkende bilde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unntekst 5"/>
          <p:cNvSpPr>
            <a:spLocks noGrp="1"/>
          </p:cNvSpPr>
          <p:nvPr>
            <p:ph type="ftr" sz="quarter" idx="3"/>
          </p:nvPr>
        </p:nvSpPr>
        <p:spPr>
          <a:xfrm>
            <a:off x="7381200" y="6264000"/>
            <a:ext cx="4114800" cy="2063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rgbClr val="009D7F"/>
                </a:solidFill>
              </a:defRPr>
            </a:lvl1pPr>
          </a:lstStyle>
          <a:p>
            <a:r>
              <a:rPr lang="nb-NO"/>
              <a:t>Norges miljø- og biovitenskapelige universitet</a:t>
            </a:r>
          </a:p>
        </p:txBody>
      </p:sp>
      <p:sp>
        <p:nvSpPr>
          <p:cNvPr id="6" name="Plassholder for lysbildenummer 9"/>
          <p:cNvSpPr>
            <a:spLocks noGrp="1"/>
          </p:cNvSpPr>
          <p:nvPr>
            <p:ph type="sldNum" sz="quarter" idx="4"/>
          </p:nvPr>
        </p:nvSpPr>
        <p:spPr>
          <a:xfrm>
            <a:off x="695325" y="6264000"/>
            <a:ext cx="2743200" cy="2031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rgbClr val="009D7F"/>
                </a:solidFill>
              </a:defRPr>
            </a:lvl1pPr>
          </a:lstStyle>
          <a:p>
            <a:fld id="{0A3ED7E7-E538-48B7-BF27-18C497C3E180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2221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95325" y="1800000"/>
            <a:ext cx="10801350" cy="4140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800"/>
              </a:lnSpc>
              <a:spcBef>
                <a:spcPts val="1200"/>
              </a:spcBef>
              <a:defRPr sz="2200" baseline="0">
                <a:latin typeface="Arial" panose="020B0604020202020204" pitchFamily="34" charset="0"/>
              </a:defRPr>
            </a:lvl1pPr>
            <a:lvl2pPr>
              <a:lnSpc>
                <a:spcPts val="2800"/>
              </a:lnSpc>
              <a:spcBef>
                <a:spcPts val="1200"/>
              </a:spcBef>
              <a:defRPr sz="2200" baseline="0">
                <a:latin typeface="Arial" panose="020B0604020202020204" pitchFamily="34" charset="0"/>
              </a:defRPr>
            </a:lvl2pPr>
            <a:lvl3pPr>
              <a:lnSpc>
                <a:spcPts val="2800"/>
              </a:lnSpc>
              <a:spcBef>
                <a:spcPts val="1200"/>
              </a:spcBef>
              <a:defRPr sz="2200" baseline="0">
                <a:latin typeface="Arial" panose="020B0604020202020204" pitchFamily="34" charset="0"/>
              </a:defRPr>
            </a:lvl3pPr>
            <a:lvl4pPr>
              <a:lnSpc>
                <a:spcPts val="2800"/>
              </a:lnSpc>
              <a:spcBef>
                <a:spcPts val="1200"/>
              </a:spcBef>
              <a:defRPr sz="2200" baseline="0">
                <a:latin typeface="Arial" panose="020B0604020202020204" pitchFamily="34" charset="0"/>
              </a:defRPr>
            </a:lvl4pPr>
            <a:lvl5pPr>
              <a:lnSpc>
                <a:spcPts val="2800"/>
              </a:lnSpc>
              <a:spcBef>
                <a:spcPts val="1200"/>
              </a:spcBef>
              <a:defRPr sz="220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/>
              <a:t>Norges miljø- og biovitenskapelige universitet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3ED7E7-E538-48B7-BF27-18C497C3E180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4405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cxnSp>
        <p:nvCxnSpPr>
          <p:cNvPr id="3" name="Rett linje 2"/>
          <p:cNvCxnSpPr/>
          <p:nvPr userDrawn="1"/>
        </p:nvCxnSpPr>
        <p:spPr>
          <a:xfrm>
            <a:off x="695325" y="6237000"/>
            <a:ext cx="10801350" cy="0"/>
          </a:xfrm>
          <a:prstGeom prst="line">
            <a:avLst/>
          </a:prstGeom>
          <a:ln w="12700">
            <a:solidFill>
              <a:srgbClr val="009D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assholder for bilde 9"/>
          <p:cNvSpPr>
            <a:spLocks noGrp="1"/>
          </p:cNvSpPr>
          <p:nvPr>
            <p:ph type="pic" sz="quarter" idx="13"/>
          </p:nvPr>
        </p:nvSpPr>
        <p:spPr>
          <a:xfrm>
            <a:off x="694800" y="1800000"/>
            <a:ext cx="10801875" cy="4140000"/>
          </a:xfrm>
          <a:prstGeom prst="rect">
            <a:avLst/>
          </a:prstGeom>
          <a:noFill/>
        </p:spPr>
        <p:txBody>
          <a:bodyPr tIns="2160000" bIns="0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b-NO"/>
              <a:t>Norges miljø- og biovitenskapelige universitet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A3ED7E7-E538-48B7-BF27-18C497C3E180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3044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95325" y="1800000"/>
            <a:ext cx="5112000" cy="4140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800"/>
              </a:lnSpc>
              <a:spcBef>
                <a:spcPts val="1200"/>
              </a:spcBef>
              <a:defRPr sz="2200" baseline="0">
                <a:latin typeface="Arial" panose="020B0604020202020204" pitchFamily="34" charset="0"/>
              </a:defRPr>
            </a:lvl1pPr>
            <a:lvl2pPr>
              <a:lnSpc>
                <a:spcPts val="2800"/>
              </a:lnSpc>
              <a:spcBef>
                <a:spcPts val="1200"/>
              </a:spcBef>
              <a:defRPr sz="2200" baseline="0">
                <a:latin typeface="Arial" panose="020B0604020202020204" pitchFamily="34" charset="0"/>
              </a:defRPr>
            </a:lvl2pPr>
            <a:lvl3pPr>
              <a:lnSpc>
                <a:spcPts val="2800"/>
              </a:lnSpc>
              <a:spcBef>
                <a:spcPts val="1200"/>
              </a:spcBef>
              <a:defRPr sz="2200" baseline="0">
                <a:latin typeface="Arial" panose="020B0604020202020204" pitchFamily="34" charset="0"/>
              </a:defRPr>
            </a:lvl3pPr>
            <a:lvl4pPr>
              <a:lnSpc>
                <a:spcPts val="2800"/>
              </a:lnSpc>
              <a:spcBef>
                <a:spcPts val="1200"/>
              </a:spcBef>
              <a:defRPr sz="2200" baseline="0">
                <a:latin typeface="Arial" panose="020B0604020202020204" pitchFamily="34" charset="0"/>
              </a:defRPr>
            </a:lvl4pPr>
            <a:lvl5pPr>
              <a:lnSpc>
                <a:spcPts val="2800"/>
              </a:lnSpc>
              <a:spcBef>
                <a:spcPts val="1200"/>
              </a:spcBef>
              <a:defRPr sz="220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bilde 9"/>
          <p:cNvSpPr>
            <a:spLocks noGrp="1"/>
          </p:cNvSpPr>
          <p:nvPr>
            <p:ph type="pic" sz="quarter" idx="13"/>
          </p:nvPr>
        </p:nvSpPr>
        <p:spPr>
          <a:xfrm>
            <a:off x="6382800" y="1800000"/>
            <a:ext cx="5112000" cy="4140000"/>
          </a:xfrm>
          <a:prstGeom prst="rect">
            <a:avLst/>
          </a:prstGeom>
          <a:noFill/>
        </p:spPr>
        <p:txBody>
          <a:bodyPr tIns="2160000" bIns="0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b-NO"/>
              <a:t>Norges miljø- og biovitenskapelige universitet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A3ED7E7-E538-48B7-BF27-18C497C3E180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7684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2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"/>
          </p:nvPr>
        </p:nvSpPr>
        <p:spPr>
          <a:xfrm>
            <a:off x="6382800" y="1800000"/>
            <a:ext cx="5112000" cy="4140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800"/>
              </a:lnSpc>
              <a:spcBef>
                <a:spcPts val="1200"/>
              </a:spcBef>
              <a:defRPr sz="2200" baseline="0">
                <a:latin typeface="Arial" panose="020B0604020202020204" pitchFamily="34" charset="0"/>
              </a:defRPr>
            </a:lvl1pPr>
            <a:lvl2pPr>
              <a:lnSpc>
                <a:spcPts val="2800"/>
              </a:lnSpc>
              <a:spcBef>
                <a:spcPts val="1200"/>
              </a:spcBef>
              <a:defRPr sz="2200" baseline="0">
                <a:latin typeface="Arial" panose="020B0604020202020204" pitchFamily="34" charset="0"/>
              </a:defRPr>
            </a:lvl2pPr>
            <a:lvl3pPr>
              <a:lnSpc>
                <a:spcPts val="2800"/>
              </a:lnSpc>
              <a:spcBef>
                <a:spcPts val="1200"/>
              </a:spcBef>
              <a:defRPr sz="2200" baseline="0">
                <a:latin typeface="Arial" panose="020B0604020202020204" pitchFamily="34" charset="0"/>
              </a:defRPr>
            </a:lvl3pPr>
            <a:lvl4pPr>
              <a:lnSpc>
                <a:spcPts val="2800"/>
              </a:lnSpc>
              <a:spcBef>
                <a:spcPts val="1200"/>
              </a:spcBef>
              <a:defRPr sz="2200" baseline="0">
                <a:latin typeface="Arial" panose="020B0604020202020204" pitchFamily="34" charset="0"/>
              </a:defRPr>
            </a:lvl4pPr>
            <a:lvl5pPr>
              <a:lnSpc>
                <a:spcPts val="2800"/>
              </a:lnSpc>
              <a:spcBef>
                <a:spcPts val="1200"/>
              </a:spcBef>
              <a:defRPr sz="220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innhold 2"/>
          <p:cNvSpPr>
            <a:spLocks noGrp="1"/>
          </p:cNvSpPr>
          <p:nvPr>
            <p:ph idx="10"/>
          </p:nvPr>
        </p:nvSpPr>
        <p:spPr>
          <a:xfrm>
            <a:off x="696375" y="1800000"/>
            <a:ext cx="5112000" cy="4140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800"/>
              </a:lnSpc>
              <a:spcBef>
                <a:spcPts val="1200"/>
              </a:spcBef>
              <a:defRPr sz="2200" baseline="0">
                <a:latin typeface="Arial" panose="020B0604020202020204" pitchFamily="34" charset="0"/>
              </a:defRPr>
            </a:lvl1pPr>
            <a:lvl2pPr>
              <a:lnSpc>
                <a:spcPts val="2800"/>
              </a:lnSpc>
              <a:spcBef>
                <a:spcPts val="1200"/>
              </a:spcBef>
              <a:defRPr sz="2200" baseline="0">
                <a:latin typeface="Arial" panose="020B0604020202020204" pitchFamily="34" charset="0"/>
              </a:defRPr>
            </a:lvl2pPr>
            <a:lvl3pPr>
              <a:lnSpc>
                <a:spcPts val="2800"/>
              </a:lnSpc>
              <a:spcBef>
                <a:spcPts val="1200"/>
              </a:spcBef>
              <a:defRPr sz="2200" baseline="0">
                <a:latin typeface="Arial" panose="020B0604020202020204" pitchFamily="34" charset="0"/>
              </a:defRPr>
            </a:lvl3pPr>
            <a:lvl4pPr>
              <a:lnSpc>
                <a:spcPts val="2800"/>
              </a:lnSpc>
              <a:spcBef>
                <a:spcPts val="1200"/>
              </a:spcBef>
              <a:defRPr sz="2200" baseline="0">
                <a:latin typeface="Arial" panose="020B0604020202020204" pitchFamily="34" charset="0"/>
              </a:defRPr>
            </a:lvl4pPr>
            <a:lvl5pPr>
              <a:lnSpc>
                <a:spcPts val="2800"/>
              </a:lnSpc>
              <a:spcBef>
                <a:spcPts val="1200"/>
              </a:spcBef>
              <a:defRPr sz="220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Norges miljø- og biovitenskapelige universitet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D7E7-E538-48B7-BF27-18C497C3E180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900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bg>
      <p:bgPr>
        <a:solidFill>
          <a:srgbClr val="009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/>
          <p:cNvSpPr>
            <a:spLocks noGrp="1"/>
          </p:cNvSpPr>
          <p:nvPr>
            <p:ph type="ctrTitle"/>
          </p:nvPr>
        </p:nvSpPr>
        <p:spPr>
          <a:xfrm>
            <a:off x="768000" y="2205000"/>
            <a:ext cx="10656000" cy="738664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TekstSylinder 3"/>
          <p:cNvSpPr txBox="1"/>
          <p:nvPr userDrawn="1"/>
        </p:nvSpPr>
        <p:spPr>
          <a:xfrm>
            <a:off x="551384" y="4077072"/>
            <a:ext cx="1224136" cy="2232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0000" y="4051894"/>
            <a:ext cx="10692000" cy="2329434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21600" y="406800"/>
            <a:ext cx="676800" cy="543014"/>
          </a:xfrm>
          <a:prstGeom prst="rect">
            <a:avLst/>
          </a:prstGeom>
        </p:spPr>
      </p:pic>
      <p:sp>
        <p:nvSpPr>
          <p:cNvPr id="2" name="Plassholder for bunn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/>
              <a:t>Norges miljø- og biovitenskapelige universitet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3ED7E7-E538-48B7-BF27-18C497C3E180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7415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822957" y="405000"/>
            <a:ext cx="673043" cy="540000"/>
          </a:xfrm>
          <a:prstGeom prst="rect">
            <a:avLst/>
          </a:prstGeom>
        </p:spPr>
      </p:pic>
      <p:sp>
        <p:nvSpPr>
          <p:cNvPr id="8" name="Plassholder for tittel 7"/>
          <p:cNvSpPr>
            <a:spLocks noGrp="1"/>
          </p:cNvSpPr>
          <p:nvPr>
            <p:ph type="title"/>
          </p:nvPr>
        </p:nvSpPr>
        <p:spPr>
          <a:xfrm>
            <a:off x="695325" y="945000"/>
            <a:ext cx="9588000" cy="53364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cxnSp>
        <p:nvCxnSpPr>
          <p:cNvPr id="4" name="Rett linje 3"/>
          <p:cNvCxnSpPr/>
          <p:nvPr userDrawn="1"/>
        </p:nvCxnSpPr>
        <p:spPr>
          <a:xfrm>
            <a:off x="695325" y="6237000"/>
            <a:ext cx="10801350" cy="0"/>
          </a:xfrm>
          <a:prstGeom prst="line">
            <a:avLst/>
          </a:prstGeom>
          <a:ln w="6350">
            <a:solidFill>
              <a:srgbClr val="009D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>
          <a:xfrm>
            <a:off x="7381200" y="6264000"/>
            <a:ext cx="4114800" cy="2063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rgbClr val="009D7F"/>
                </a:solidFill>
              </a:defRPr>
            </a:lvl1pPr>
          </a:lstStyle>
          <a:p>
            <a:r>
              <a:rPr lang="nb-NO"/>
              <a:t>Norges miljø- og biovitenskapelige universitet</a:t>
            </a:r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4"/>
          </p:nvPr>
        </p:nvSpPr>
        <p:spPr>
          <a:xfrm>
            <a:off x="695325" y="6264000"/>
            <a:ext cx="2743200" cy="2031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rgbClr val="009D7F"/>
                </a:solidFill>
              </a:defRPr>
            </a:lvl1pPr>
          </a:lstStyle>
          <a:p>
            <a:fld id="{0A3ED7E7-E538-48B7-BF27-18C497C3E180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1498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2" r:id="rId4"/>
    <p:sldLayoutId id="2147483720" r:id="rId5"/>
    <p:sldLayoutId id="2147483724" r:id="rId6"/>
    <p:sldLayoutId id="2147483721" r:id="rId7"/>
    <p:sldLayoutId id="2147483723" r:id="rId8"/>
    <p:sldLayoutId id="2147483726" r:id="rId9"/>
    <p:sldLayoutId id="2147483727" r:id="rId10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rgbClr val="009D7F"/>
          </a:solidFill>
          <a:latin typeface="+mj-lt"/>
          <a:ea typeface="+mj-ea"/>
          <a:cs typeface="+mj-cs"/>
        </a:defRPr>
      </a:lvl1pPr>
    </p:titleStyle>
    <p:bodyStyle>
      <a:lvl1pPr marL="198000" indent="-1980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66000" indent="-1980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4000" indent="-1980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980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000" indent="-1980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724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Vannkraft</a:t>
            </a:r>
          </a:p>
        </p:txBody>
      </p:sp>
      <p:sp>
        <p:nvSpPr>
          <p:cNvPr id="8" name="Undertittel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Skolebesøk til NMBU 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9048000" y="5589000"/>
            <a:ext cx="2743200" cy="528019"/>
          </a:xfrm>
        </p:spPr>
        <p:txBody>
          <a:bodyPr/>
          <a:lstStyle/>
          <a:p>
            <a:r>
              <a:rPr lang="nb-NO" sz="1400" dirty="0"/>
              <a:t>Versjon: 04.10.2024</a:t>
            </a:r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3ED7E7-E538-48B7-BF27-18C497C3E180}" type="slidenum">
              <a:rPr lang="nb-NO" smtClean="0"/>
              <a:pPr/>
              <a:t>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 dirty="0"/>
              <a:t>Norges miljø- og </a:t>
            </a:r>
            <a:r>
              <a:rPr lang="nb-NO" dirty="0" err="1"/>
              <a:t>biovitenskapelige</a:t>
            </a:r>
            <a:r>
              <a:rPr lang="nb-NO" dirty="0"/>
              <a:t> universitet</a:t>
            </a:r>
          </a:p>
        </p:txBody>
      </p:sp>
    </p:spTree>
    <p:extLst>
      <p:ext uri="{BB962C8B-B14F-4D97-AF65-F5344CB8AC3E}">
        <p14:creationId xmlns:p14="http://schemas.microsoft.com/office/powerpoint/2010/main" val="2626369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Plan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0" y="1629000"/>
            <a:ext cx="5688000" cy="4140000"/>
          </a:xfrm>
        </p:spPr>
        <p:txBody>
          <a:bodyPr/>
          <a:lstStyle/>
          <a:p>
            <a:pPr fontAlgn="ctr"/>
            <a:endParaRPr lang="nb-NO" sz="18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  <a:p>
            <a:pPr fontAlgn="ctr"/>
            <a:endParaRPr lang="nb-NO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1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695324" y="1701000"/>
            <a:ext cx="10944675" cy="4140000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b-NO" sz="3200" dirty="0">
                <a:effectLst/>
                <a:latin typeface="Calibri" panose="020F0502020204030204" pitchFamily="34" charset="0"/>
              </a:rPr>
              <a:t>Introduksjon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nb-NO" sz="3200" dirty="0"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b-NO" sz="3200" dirty="0">
                <a:latin typeface="Calibri" panose="020F0502020204030204" pitchFamily="34" charset="0"/>
              </a:rPr>
              <a:t>Regning av forhåndsoppgaver</a:t>
            </a:r>
            <a:endParaRPr lang="nb-NO" sz="3200" dirty="0">
              <a:effectLst/>
              <a:latin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3200" dirty="0"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b-NO" sz="3200" dirty="0">
                <a:latin typeface="Calibri" panose="020F0502020204030204" pitchFamily="34" charset="0"/>
              </a:rPr>
              <a:t>Laboratorieoppgave: Målinger av strøm og spenning fra turbin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nb-NO" sz="3200" dirty="0"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b-NO" sz="3200" dirty="0">
                <a:latin typeface="Calibri" panose="020F0502020204030204" pitchFamily="34" charset="0"/>
              </a:rPr>
              <a:t>Utregninger fra måleresultatene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nb-NO" sz="3200" dirty="0"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b-NO" sz="3200" dirty="0">
                <a:effectLst/>
                <a:latin typeface="Calibri" panose="020F0502020204030204" pitchFamily="34" charset="0"/>
              </a:rPr>
              <a:t>Oppsummering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nb-NO" sz="3200" dirty="0"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nb-NO" sz="3200" dirty="0">
              <a:effectLst/>
              <a:latin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3200" dirty="0">
                <a:latin typeface="Calibri" panose="020F0502020204030204" pitchFamily="34" charset="0"/>
              </a:rPr>
              <a:t>Pause: 15 min omtrent midtveis</a:t>
            </a:r>
            <a:endParaRPr lang="nb-NO" sz="3200" dirty="0">
              <a:effectLst/>
              <a:latin typeface="Calibri" panose="020F0502020204030204" pitchFamily="34" charset="0"/>
            </a:endParaRPr>
          </a:p>
          <a:p>
            <a:pPr fontAlgn="ctr"/>
            <a:endParaRPr lang="nb-NO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fontAlgn="ctr"/>
            <a:endParaRPr lang="nb-NO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Norges miljø- og </a:t>
            </a:r>
            <a:r>
              <a:rPr lang="nb-NO" dirty="0" err="1"/>
              <a:t>biovitenskapelige</a:t>
            </a:r>
            <a:r>
              <a:rPr lang="nb-NO" dirty="0"/>
              <a:t> universitet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D7E7-E538-48B7-BF27-18C497C3E180}" type="slidenum">
              <a:rPr lang="nb-NO" smtClean="0"/>
              <a:pPr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20660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D439C-6558-4A39-024B-8E8E6EF48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945000"/>
            <a:ext cx="9588000" cy="533642"/>
          </a:xfrm>
        </p:spPr>
        <p:txBody>
          <a:bodyPr wrap="none" anchor="ctr">
            <a:normAutofit/>
          </a:bodyPr>
          <a:lstStyle/>
          <a:p>
            <a:r>
              <a:rPr lang="nb-NO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749FE0-B6EA-6C41-6FC8-333C8892EB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381200" y="6264000"/>
            <a:ext cx="4114800" cy="20637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Norges miljø- og biovitenskapelige universitet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F1AE6E-AF54-3E9A-8E8D-CA16D07E05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95325" y="6264000"/>
            <a:ext cx="2743200" cy="20319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A3ED7E7-E538-48B7-BF27-18C497C3E180}" type="slidenum">
              <a:rPr lang="nb-NO" smtClean="0"/>
              <a:pPr>
                <a:spcAft>
                  <a:spcPts val="600"/>
                </a:spcAft>
              </a:pPr>
              <a:t>2</a:t>
            </a:fld>
            <a:endParaRPr lang="nb-NO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F57AC5D-0B6B-D04E-CD64-235973443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00" y="765000"/>
            <a:ext cx="10801350" cy="4140000"/>
          </a:xfrm>
        </p:spPr>
        <p:txBody>
          <a:bodyPr/>
          <a:lstStyle/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nb-NO" sz="4000" dirty="0"/>
              <a:t>Hvor mye vann må du bære opp til </a:t>
            </a:r>
            <a:r>
              <a:rPr lang="nb-NO" sz="4000" dirty="0" err="1"/>
              <a:t>vannlageret</a:t>
            </a:r>
            <a:r>
              <a:rPr lang="nb-NO" sz="4000" dirty="0"/>
              <a:t> for å lade opp mobilen din med denne generatoren?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30557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Faglige mål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fontAlgn="ctr"/>
            <a:r>
              <a:rPr lang="nb-NO" dirty="0"/>
              <a:t>Praktisk erfaring med hvordan et vannkraftverk er bygget opp</a:t>
            </a:r>
          </a:p>
          <a:p>
            <a:pPr fontAlgn="ctr"/>
            <a:r>
              <a:rPr lang="nb-NO" dirty="0"/>
              <a:t>Regne på potensiell energi og volumstrøm i et vannkraftverk</a:t>
            </a:r>
          </a:p>
          <a:p>
            <a:pPr fontAlgn="ctr"/>
            <a:r>
              <a:rPr lang="nb-NO" dirty="0"/>
              <a:t>Bruk av multimeter og kobling av enkel krets</a:t>
            </a:r>
          </a:p>
          <a:p>
            <a:pPr fontAlgn="ctr"/>
            <a:r>
              <a:rPr lang="nb-NO" dirty="0"/>
              <a:t>Regne ut effekt og virkningsgrad ut fra målinger av strøm og spenning. </a:t>
            </a:r>
          </a:p>
          <a:p>
            <a:pPr fontAlgn="ctr"/>
            <a:r>
              <a:rPr lang="nb-NO" dirty="0"/>
              <a:t>Reflektere over poenget med energieffektivisering</a:t>
            </a:r>
          </a:p>
          <a:p>
            <a:pPr fontAlgn="ctr"/>
            <a:endParaRPr lang="nb-NO" dirty="0"/>
          </a:p>
          <a:p>
            <a:endParaRPr lang="en-US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dirty="0"/>
              <a:t>Norges miljø- og </a:t>
            </a:r>
            <a:r>
              <a:rPr lang="nb-NO" dirty="0" err="1"/>
              <a:t>biovitenskapelige</a:t>
            </a:r>
            <a:r>
              <a:rPr lang="nb-NO" dirty="0"/>
              <a:t> universitet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3ED7E7-E538-48B7-BF27-18C497C3E180}" type="slidenum">
              <a:rPr lang="nb-NO" smtClean="0"/>
              <a:pPr/>
              <a:t>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80787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61A9D-601D-4F18-88C7-FF5F747E1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945000"/>
            <a:ext cx="2197875" cy="1764000"/>
          </a:xfrm>
        </p:spPr>
        <p:txBody>
          <a:bodyPr/>
          <a:lstStyle/>
          <a:p>
            <a:r>
              <a:rPr lang="nb-NO" dirty="0"/>
              <a:t>Oppvarming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E5E243-9A5C-E1A2-2469-9B16796E66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/>
              <a:t>Norges miljø- og biovitenskapelige universitet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C2C668-D35C-6DBC-7A92-D8AF7D5C64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3ED7E7-E538-48B7-BF27-18C497C3E180}" type="slidenum">
              <a:rPr lang="nb-NO" smtClean="0"/>
              <a:pPr/>
              <a:t>4</a:t>
            </a:fld>
            <a:endParaRPr lang="nb-NO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3019DE4-FDC1-4E4A-A658-789F38E4C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880E18-819C-63A0-547A-5CC657A65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000" y="189000"/>
            <a:ext cx="8904310" cy="59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26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D29C0-7655-8D58-8753-7C2D67C28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Elektrisk energi fra et vannkraftverk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5B73E-D89E-BC8E-3738-448B1B137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Vannkraft: Klimavennlig energikilde</a:t>
            </a:r>
          </a:p>
          <a:p>
            <a:r>
              <a:rPr lang="nb-NO" dirty="0"/>
              <a:t>Fire hoveddeler:</a:t>
            </a:r>
          </a:p>
          <a:p>
            <a:pPr lvl="1">
              <a:spcBef>
                <a:spcPts val="0"/>
              </a:spcBef>
            </a:pPr>
            <a:r>
              <a:rPr lang="nb-NO" dirty="0" err="1"/>
              <a:t>Vannlager</a:t>
            </a:r>
            <a:r>
              <a:rPr lang="nb-NO" dirty="0"/>
              <a:t> </a:t>
            </a:r>
          </a:p>
          <a:p>
            <a:pPr lvl="1">
              <a:spcBef>
                <a:spcPts val="0"/>
              </a:spcBef>
            </a:pPr>
            <a:r>
              <a:rPr lang="nb-NO" dirty="0"/>
              <a:t>Rørsystem</a:t>
            </a:r>
          </a:p>
          <a:p>
            <a:pPr lvl="1">
              <a:spcBef>
                <a:spcPts val="0"/>
              </a:spcBef>
            </a:pPr>
            <a:r>
              <a:rPr lang="nb-NO" dirty="0"/>
              <a:t>Turbin</a:t>
            </a:r>
          </a:p>
          <a:p>
            <a:pPr lvl="1">
              <a:spcBef>
                <a:spcPts val="0"/>
              </a:spcBef>
            </a:pPr>
            <a:r>
              <a:rPr lang="nb-NO" dirty="0"/>
              <a:t>Generator</a:t>
            </a:r>
          </a:p>
          <a:p>
            <a:r>
              <a:rPr lang="nb-NO" dirty="0"/>
              <a:t>Vannet strømmer ned gjennom rørene</a:t>
            </a:r>
          </a:p>
          <a:p>
            <a:r>
              <a:rPr lang="nb-NO" dirty="0"/>
              <a:t> Turbinen roterer </a:t>
            </a:r>
          </a:p>
          <a:p>
            <a:r>
              <a:rPr lang="nb-NO" dirty="0"/>
              <a:t>Generatoren lager vekselstrøm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C445B4-54AF-DD2B-B7B2-9022C4F5BC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/>
              <a:t>Norges miljø- og biovitenskapelige universitet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681A29-F03A-86E4-E157-AA7E6504BC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3ED7E7-E538-48B7-BF27-18C497C3E180}" type="slidenum">
              <a:rPr lang="nb-NO" smtClean="0"/>
              <a:pPr/>
              <a:t>5</a:t>
            </a:fld>
            <a:endParaRPr lang="nb-NO"/>
          </a:p>
        </p:txBody>
      </p:sp>
      <p:pic>
        <p:nvPicPr>
          <p:cNvPr id="1026" name="Picture 2" descr="What is Alternating Current (AC)? - Gordon's Powers">
            <a:extLst>
              <a:ext uri="{FF2B5EF4-FFF2-40B4-BE49-F238E27FC236}">
                <a16:creationId xmlns:a16="http://schemas.microsoft.com/office/drawing/2014/main" id="{1D653C0A-9605-015A-98E6-7D795F3F6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917" y="4653000"/>
            <a:ext cx="2683083" cy="18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EEEF1E-28A2-70AF-59CF-826EA67DF3B6}"/>
              </a:ext>
            </a:extLst>
          </p:cNvPr>
          <p:cNvSpPr txBox="1"/>
          <p:nvPr/>
        </p:nvSpPr>
        <p:spPr>
          <a:xfrm>
            <a:off x="6456000" y="6578930"/>
            <a:ext cx="331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800" dirty="0"/>
              <a:t>https://gordonpowers.com.au/what-is-alternating-current/</a:t>
            </a:r>
          </a:p>
        </p:txBody>
      </p:sp>
      <p:pic>
        <p:nvPicPr>
          <p:cNvPr id="6" name="Picture 5" descr="Vannkraft – Slik produseres strøm i Norge | Strøm.no">
            <a:extLst>
              <a:ext uri="{FF2B5EF4-FFF2-40B4-BE49-F238E27FC236}">
                <a16:creationId xmlns:a16="http://schemas.microsoft.com/office/drawing/2014/main" id="{D6663D6B-8363-F150-1770-0B1EAE1B1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00" y="1511491"/>
            <a:ext cx="4541081" cy="27821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9196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18AED-7AF1-689D-DEF3-971E529C8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405" y="522526"/>
            <a:ext cx="9588000" cy="533642"/>
          </a:xfrm>
        </p:spPr>
        <p:txBody>
          <a:bodyPr/>
          <a:lstStyle/>
          <a:p>
            <a:r>
              <a:rPr lang="nb-NO" dirty="0"/>
              <a:t>Nyttige sammenhenger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DE01B4-05A0-0F05-C956-90AA2EE3AB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5325" y="1629000"/>
                <a:ext cx="10801350" cy="41400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nb-NO" sz="28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nb-NO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  <m:r>
                      <a:rPr lang="nb-NO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b-NO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𝑚𝑔h</m:t>
                    </m:r>
                  </m:oMath>
                </a14:m>
                <a:endParaRPr lang="nb-NO" sz="2800" dirty="0"/>
              </a:p>
              <a:p>
                <a:endParaRPr lang="nb-NO" sz="2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nb-NO" sz="28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b>
                        <m:r>
                          <a:rPr lang="nb-NO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sub>
                    </m:sSub>
                    <m:r>
                      <a:rPr lang="nb-NO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nb-NO" sz="28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b-NO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num>
                      <m:den>
                        <m:r>
                          <a:rPr lang="nb-NO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nb-NO" sz="2800" dirty="0"/>
              </a:p>
              <a:p>
                <a:pPr marL="0" indent="0">
                  <a:buNone/>
                </a:pPr>
                <a:endParaRPr lang="nb-NO" sz="28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nb-NO" sz="2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b-NO" sz="2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nb-NO" sz="28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b-NO" sz="28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num>
                      <m:den>
                        <m:r>
                          <a:rPr lang="nb-NO" sz="28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nb-NO" sz="2800" b="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nb-NO" sz="2800" dirty="0"/>
              </a:p>
              <a:p>
                <a14:m>
                  <m:oMath xmlns:m="http://schemas.openxmlformats.org/officeDocument/2006/math">
                    <m:r>
                      <a:rPr lang="nb-NO" sz="2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b-NO" sz="2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b-NO" sz="2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𝑈</m:t>
                    </m:r>
                    <m:r>
                      <a:rPr lang="nb-NO" sz="2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nb-NO" sz="2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𝐼</m:t>
                    </m:r>
                  </m:oMath>
                </a14:m>
                <a:endParaRPr lang="nb-NO" sz="2800" dirty="0"/>
              </a:p>
              <a:p>
                <a:endParaRPr lang="nb-NO" sz="2800" dirty="0"/>
              </a:p>
              <a:p>
                <a14:m>
                  <m:oMath xmlns:m="http://schemas.openxmlformats.org/officeDocument/2006/math">
                    <m:r>
                      <a:rPr lang="nb-NO" sz="2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nb-NO" sz="2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nb-NO" sz="28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b-NO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𝑒𝑙𝑒𝑘𝑡𝑟𝑖𝑠𝑘</m:t>
                        </m:r>
                        <m:r>
                          <a:rPr lang="nb-NO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nb-NO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𝑒𝑛𝑒𝑟𝑔𝑖</m:t>
                        </m:r>
                        <m:r>
                          <a:rPr lang="nb-NO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nb-NO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𝑢𝑡</m:t>
                        </m:r>
                      </m:num>
                      <m:den>
                        <m:r>
                          <a:rPr lang="nb-NO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𝑝𝑜𝑡𝑒𝑛𝑠𝑖𝑒𝑙𝑙</m:t>
                        </m:r>
                        <m:r>
                          <a:rPr lang="nb-NO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nb-NO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𝑒𝑛𝑒𝑟𝑔𝑖</m:t>
                        </m:r>
                        <m:r>
                          <a:rPr lang="nb-NO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nb-NO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𝑖𝑛𝑛</m:t>
                        </m:r>
                      </m:den>
                    </m:f>
                    <m:r>
                      <a:rPr lang="nb-NO" sz="2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nb-NO" sz="28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nb-NO" sz="2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nb-NO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𝑢𝑡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nb-NO" sz="2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nb-NO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𝑖𝑛𝑛</m:t>
                            </m:r>
                          </m:sub>
                        </m:sSub>
                      </m:den>
                    </m:f>
                    <m:r>
                      <a:rPr lang="nb-NO" sz="28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nb-NO" sz="28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nb-NO" sz="2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b-NO" sz="2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nb-NO" sz="2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𝑢𝑡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nb-NO" sz="2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b-NO" sz="2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nb-NO" sz="2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𝑖𝑛𝑛</m:t>
                            </m:r>
                          </m:sub>
                        </m:sSub>
                      </m:den>
                    </m:f>
                  </m:oMath>
                </a14:m>
                <a:endParaRPr lang="nb-NO" sz="2800" b="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nb-NO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DE01B4-05A0-0F05-C956-90AA2EE3AB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5325" y="1629000"/>
                <a:ext cx="10801350" cy="4140000"/>
              </a:xfrm>
              <a:blipFill>
                <a:blip r:embed="rId3"/>
                <a:stretch>
                  <a:fillRect b="-8689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4F6023-3553-F7F9-A2ED-68230F27F2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/>
              <a:t>Norges miljø- og biovitenskapelige universitet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0D6929-547E-D14E-CC79-3C630D7C46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3ED7E7-E538-48B7-BF27-18C497C3E180}" type="slidenum">
              <a:rPr lang="nb-NO" smtClean="0"/>
              <a:pPr/>
              <a:t>6</a:t>
            </a:fld>
            <a:endParaRPr lang="nb-NO"/>
          </a:p>
        </p:txBody>
      </p:sp>
      <p:pic>
        <p:nvPicPr>
          <p:cNvPr id="6" name="Picture 5" descr="Vannkraft – Slik produseres strøm i Norge | Strøm.no">
            <a:extLst>
              <a:ext uri="{FF2B5EF4-FFF2-40B4-BE49-F238E27FC236}">
                <a16:creationId xmlns:a16="http://schemas.microsoft.com/office/drawing/2014/main" id="{E6FE2319-9119-CCD3-01EC-E20C75D58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000" y="1268999"/>
            <a:ext cx="5832000" cy="35730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3565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CDF88-CB63-2D54-A9BB-34906ABF1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Måling med multimeter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04631-0B82-CB60-A1CF-16C883231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Måle vekselstrøm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9705DE-0A16-2F6E-493D-19CCAD0CF82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nb-NO" dirty="0"/>
              <a:t>Måle vekselspenning</a:t>
            </a:r>
          </a:p>
          <a:p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B6F53B-B9BC-19F0-F89B-EABF92FD1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Norges miljø- og biovitenskapelige universitet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D0CCE2-0734-CAD4-C798-1D0D03804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D7E7-E538-48B7-BF27-18C497C3E180}" type="slidenum">
              <a:rPr lang="nb-NO" smtClean="0"/>
              <a:pPr/>
              <a:t>7</a:t>
            </a:fld>
            <a:endParaRPr lang="nb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BF4205-F532-B4EA-6934-EC507B228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000" y="2262000"/>
            <a:ext cx="2880000" cy="384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56D0EC-79ED-3EB1-E0D6-A8A74FBCB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00" y="2262000"/>
            <a:ext cx="2835000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16897"/>
      </p:ext>
    </p:extLst>
  </p:cSld>
  <p:clrMapOvr>
    <a:masterClrMapping/>
  </p:clrMapOvr>
</p:sld>
</file>

<file path=ppt/theme/theme1.xml><?xml version="1.0" encoding="utf-8"?>
<a:theme xmlns:a="http://schemas.openxmlformats.org/drawingml/2006/main" name="NMBU 16:9 med bunntekst">
  <a:themeElements>
    <a:clrScheme name="NMBU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9D7F"/>
      </a:accent1>
      <a:accent2>
        <a:srgbClr val="FEC843"/>
      </a:accent2>
      <a:accent3>
        <a:srgbClr val="556680"/>
      </a:accent3>
      <a:accent4>
        <a:srgbClr val="00A1CD"/>
      </a:accent4>
      <a:accent5>
        <a:srgbClr val="000000"/>
      </a:accent5>
      <a:accent6>
        <a:srgbClr val="C8ACB7"/>
      </a:accent6>
      <a:hlink>
        <a:srgbClr val="009D7F"/>
      </a:hlink>
      <a:folHlink>
        <a:srgbClr val="77645A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cd0e57e-93d4-488e-a6eb-92a84fe19182">
      <Terms xmlns="http://schemas.microsoft.com/office/infopath/2007/PartnerControls"/>
    </lcf76f155ced4ddcb4097134ff3c332f>
    <TaxCatchAll xmlns="ccbf81b6-3e88-451a-bcec-ba89db2331b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10DAB18B745CF42B0A4D549312C9EF4" ma:contentTypeVersion="13" ma:contentTypeDescription="Opprett et nytt dokument." ma:contentTypeScope="" ma:versionID="cb6613ac7f7adba77b9380337106c9bc">
  <xsd:schema xmlns:xsd="http://www.w3.org/2001/XMLSchema" xmlns:xs="http://www.w3.org/2001/XMLSchema" xmlns:p="http://schemas.microsoft.com/office/2006/metadata/properties" xmlns:ns2="7cd0e57e-93d4-488e-a6eb-92a84fe19182" xmlns:ns3="ccbf81b6-3e88-451a-bcec-ba89db2331ba" targetNamespace="http://schemas.microsoft.com/office/2006/metadata/properties" ma:root="true" ma:fieldsID="1a578d4ef0700dd35dc2f138fc496d5b" ns2:_="" ns3:_="">
    <xsd:import namespace="7cd0e57e-93d4-488e-a6eb-92a84fe19182"/>
    <xsd:import namespace="ccbf81b6-3e88-451a-bcec-ba89db2331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d0e57e-93d4-488e-a6eb-92a84fe191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ildemerkelapper" ma:readOnly="false" ma:fieldId="{5cf76f15-5ced-4ddc-b409-7134ff3c332f}" ma:taxonomyMulti="true" ma:sspId="7cb48b10-db16-4216-a9af-9762e172f36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bf81b6-3e88-451a-bcec-ba89db2331ba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c2d549e4-b04b-4563-82ab-d65c6e99cc55}" ma:internalName="TaxCatchAll" ma:showField="CatchAllData" ma:web="ccbf81b6-3e88-451a-bcec-ba89db2331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4DAEEA-B590-47F7-A196-D94A72786D47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infopath/2007/PartnerControls"/>
    <ds:schemaRef ds:uri="44bfa961-d78b-447a-878e-35665a8e91da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D7EB053-87B5-4ADB-ACFD-8DEFC8B56886}"/>
</file>

<file path=customXml/itemProps3.xml><?xml version="1.0" encoding="utf-8"?>
<ds:datastoreItem xmlns:ds="http://schemas.openxmlformats.org/officeDocument/2006/customXml" ds:itemID="{5310C04E-6B2C-4873-A18B-B20B5839994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253</Words>
  <Application>Microsoft Office PowerPoint</Application>
  <PresentationFormat>Widescreen</PresentationFormat>
  <Paragraphs>72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Cambria Math</vt:lpstr>
      <vt:lpstr>Times New Roman</vt:lpstr>
      <vt:lpstr>NMBU 16:9 med bunntekst</vt:lpstr>
      <vt:lpstr>Vannkraft</vt:lpstr>
      <vt:lpstr>Plan </vt:lpstr>
      <vt:lpstr> </vt:lpstr>
      <vt:lpstr>Faglige mål </vt:lpstr>
      <vt:lpstr>Oppvarming</vt:lpstr>
      <vt:lpstr>Elektrisk energi fra et vannkraftverk </vt:lpstr>
      <vt:lpstr>Nyttige sammenhenger</vt:lpstr>
      <vt:lpstr>Måling med multimeter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dc:description/>
  <cp:lastModifiedBy/>
  <cp:revision>1</cp:revision>
  <dcterms:created xsi:type="dcterms:W3CDTF">2017-01-04T09:15:10Z</dcterms:created>
  <dcterms:modified xsi:type="dcterms:W3CDTF">2024-10-04T09:14:12Z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0x010100934D04241B6A2C49AEC0829EF2CEDC39</vt:lpwstr>
  </property>
  <property fmtid="{D5CDD505-2E9C-101B-9397-08002B2CF9AE}" pid="3" name="MSIP_Label_d0484126-3486-41a9-802e-7f1e2277276c_Enabled">
    <vt:lpwstr>true</vt:lpwstr>
  </property>
  <property fmtid="{D5CDD505-2E9C-101B-9397-08002B2CF9AE}" pid="4" name="MSIP_Label_d0484126-3486-41a9-802e-7f1e2277276c_SetDate">
    <vt:lpwstr>2024-01-11T13:15:06Z</vt:lpwstr>
  </property>
  <property fmtid="{D5CDD505-2E9C-101B-9397-08002B2CF9AE}" pid="5" name="MSIP_Label_d0484126-3486-41a9-802e-7f1e2277276c_Method">
    <vt:lpwstr>Standard</vt:lpwstr>
  </property>
  <property fmtid="{D5CDD505-2E9C-101B-9397-08002B2CF9AE}" pid="6" name="MSIP_Label_d0484126-3486-41a9-802e-7f1e2277276c_Name">
    <vt:lpwstr>d0484126-3486-41a9-802e-7f1e2277276c</vt:lpwstr>
  </property>
  <property fmtid="{D5CDD505-2E9C-101B-9397-08002B2CF9AE}" pid="7" name="MSIP_Label_d0484126-3486-41a9-802e-7f1e2277276c_SiteId">
    <vt:lpwstr>eec01f8e-737f-43e3-9ed5-f8a59913bd82</vt:lpwstr>
  </property>
  <property fmtid="{D5CDD505-2E9C-101B-9397-08002B2CF9AE}" pid="8" name="MSIP_Label_d0484126-3486-41a9-802e-7f1e2277276c_ActionId">
    <vt:lpwstr>06da9a1e-484e-4dc2-a325-a5263adf55df</vt:lpwstr>
  </property>
  <property fmtid="{D5CDD505-2E9C-101B-9397-08002B2CF9AE}" pid="9" name="MSIP_Label_d0484126-3486-41a9-802e-7f1e2277276c_ContentBits">
    <vt:lpwstr>0</vt:lpwstr>
  </property>
</Properties>
</file>