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394" r:id="rId3"/>
    <p:sldId id="402" r:id="rId4"/>
    <p:sldId id="416" r:id="rId5"/>
    <p:sldId id="417" r:id="rId6"/>
    <p:sldId id="418" r:id="rId7"/>
    <p:sldId id="419" r:id="rId8"/>
    <p:sldId id="420" r:id="rId9"/>
    <p:sldId id="421" r:id="rId10"/>
  </p:sldIdLst>
  <p:sldSz cx="12192000" cy="6858000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904" userDrawn="1">
          <p15:clr>
            <a:srgbClr val="A4A3A4"/>
          </p15:clr>
        </p15:guide>
        <p15:guide id="4" orient="horz" pos="385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7" pos="6928" userDrawn="1">
          <p15:clr>
            <a:srgbClr val="A4A3A4"/>
          </p15:clr>
        </p15:guide>
        <p15:guide id="8" pos="7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do Jon" initials="jbl" lastIdx="1" clrIdx="0">
    <p:extLst>
      <p:ext uri="{19B8F6BF-5375-455C-9EA6-DF929625EA0E}">
        <p15:presenceInfo xmlns:p15="http://schemas.microsoft.com/office/powerpoint/2012/main" userId="S-1-5-21-24422171-2601788316-1899747493-512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E82"/>
    <a:srgbClr val="7D6323"/>
    <a:srgbClr val="978439"/>
    <a:srgbClr val="897B47"/>
    <a:srgbClr val="E6E093"/>
    <a:srgbClr val="988237"/>
    <a:srgbClr val="887D47"/>
    <a:srgbClr val="0F0B61"/>
    <a:srgbClr val="1F187E"/>
    <a:srgbClr val="205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5" autoAdjust="0"/>
    <p:restoredTop sz="53491" autoAdjust="0"/>
  </p:normalViewPr>
  <p:slideViewPr>
    <p:cSldViewPr showGuides="1">
      <p:cViewPr varScale="1">
        <p:scale>
          <a:sx n="71" d="100"/>
          <a:sy n="71" d="100"/>
        </p:scale>
        <p:origin x="2184" y="60"/>
      </p:cViewPr>
      <p:guideLst>
        <p:guide orient="horz" pos="2160"/>
        <p:guide orient="horz" pos="1003"/>
        <p:guide orient="horz" pos="904"/>
        <p:guide orient="horz" pos="3856"/>
        <p:guide pos="3840"/>
        <p:guide pos="6928"/>
        <p:guide pos="752"/>
      </p:guideLst>
    </p:cSldViewPr>
  </p:slideViewPr>
  <p:outlineViewPr>
    <p:cViewPr>
      <p:scale>
        <a:sx n="33" d="100"/>
        <a:sy n="33" d="100"/>
      </p:scale>
      <p:origin x="0" y="-28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295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24DE-A009-47EC-A994-2C17E4B067A3}" type="datetimeFigureOut">
              <a:rPr lang="nb-NO" smtClean="0"/>
              <a:t>15.12.2016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7869-2FA0-46F6-845B-C2F49CB8A06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753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15.12.2016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09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499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357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5274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6696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Det siste året, med fallande oljepris, har behovet for omstilling i norsk næringsliv auka. Sjømatnæringa er også eit viktig element i denne omstillinga. Regjeringa har eit ambisiøst mål om vekst.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8328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162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Startside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5265"/>
          <a:stretch/>
        </p:blipFill>
        <p:spPr>
          <a:xfrm>
            <a:off x="5375920" y="1347857"/>
            <a:ext cx="6816080" cy="549865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Alternativ 1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29755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/>
              <a:t>Klikk ikonet for å legge til et bilde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15. desember 2016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15. desember 2016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/>
              <a:t>Klikk ikonet for å legge til et diagram</a:t>
            </a: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15. desember 2016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/>
              <a:t>Klikk ikonet for å legge til en tabell</a:t>
            </a:r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15. desember 2016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15. desember 2016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Sluttside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5265"/>
          <a:stretch/>
        </p:blipFill>
        <p:spPr>
          <a:xfrm>
            <a:off x="5375920" y="1347857"/>
            <a:ext cx="6816080" cy="549865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Norsk mal: Sluttside Alternativ</a:t>
            </a:r>
            <a:r>
              <a:rPr lang="nb-NO" sz="1200" baseline="0" dirty="0"/>
              <a:t>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Bildekreditering: Slide X: </a:t>
            </a:r>
            <a:r>
              <a:rPr lang="nb-NO" sz="1300" dirty="0"/>
              <a:t>© </a:t>
            </a:r>
            <a:r>
              <a:rPr lang="nb-NO" dirty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261050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rsk Sluttside Alt 2">
    <p:bg>
      <p:bgPr>
        <a:gradFill>
          <a:gsLst>
            <a:gs pos="20000">
              <a:schemeClr val="bg2"/>
            </a:gs>
            <a:gs pos="83000">
              <a:schemeClr val="tx2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67"/>
          <a:stretch/>
        </p:blipFill>
        <p:spPr>
          <a:xfrm>
            <a:off x="5375920" y="1369497"/>
            <a:ext cx="6816080" cy="546951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Norsk mal: Sluttside Alternativ</a:t>
            </a:r>
            <a:r>
              <a:rPr lang="nb-NO" sz="1200" baseline="0" dirty="0"/>
              <a:t> 2</a:t>
            </a:r>
            <a:r>
              <a:rPr lang="nb-NO" sz="1200" dirty="0"/>
              <a:t> 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Bildekreditering: Slide X: </a:t>
            </a:r>
            <a:r>
              <a:rPr lang="nb-NO" sz="1300" dirty="0"/>
              <a:t>© </a:t>
            </a:r>
            <a:r>
              <a:rPr lang="nb-NO" dirty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129037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B2D0-7224-4292-814A-2F86DA231231}" type="datetimeFigureOut">
              <a:rPr lang="nb-NO" smtClean="0"/>
              <a:t>15.12.2016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59F4-33C8-4B20-81DF-F73389B3940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311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Startside Alt 2">
    <p:bg>
      <p:bgPr>
        <a:gradFill>
          <a:gsLst>
            <a:gs pos="20000">
              <a:schemeClr val="bg2"/>
            </a:gs>
            <a:gs pos="83000">
              <a:schemeClr val="tx2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67"/>
          <a:stretch/>
        </p:blipFill>
        <p:spPr>
          <a:xfrm>
            <a:off x="5375920" y="1369497"/>
            <a:ext cx="6816080" cy="546951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Alternativ 2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20677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</a:t>
            </a:r>
            <a:r>
              <a:rPr lang="nb-NO" sz="1200" baseline="0" dirty="0"/>
              <a:t> 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18516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Kapittel /</a:t>
            </a:r>
            <a:r>
              <a:rPr lang="nb-NO" sz="1200" baseline="0" dirty="0"/>
              <a:t> Temaside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33358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mal:Tekst med kulepunkter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15. desember 2016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kulepunkter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15. desember 2016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kulepunkter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/>
              <a:t>Klikk ikonet for å legge til et bilde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15. desember 2016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kulepunkter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/>
              <a:t>Klikk ikonet for å legge til et bilde</a:t>
            </a:r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/>
              <a:t>Klikk ikonet for å legge til et bilde</a:t>
            </a:r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/>
              <a:t>Klikk ikonet for å legge til et bilde</a:t>
            </a: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jpg og png-format.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15. desember 2016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kulepunkter – 4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/>
              <a:t>Klikk ikonet for å legge til et bilde</a:t>
            </a:r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/>
              <a:t>Klikk ikonet for å legge til et bilde</a:t>
            </a:r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/>
              <a:t>Klikk ikonet for å legge til et bilde</a:t>
            </a:r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/>
              <a:t>Klikk ikonet for å legge til et bilde</a:t>
            </a: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jpg og png-format.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15. desember 2016</a:t>
            </a:fld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15. desember 2016</a:t>
            </a:fld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595643" y="6304312"/>
            <a:ext cx="259228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00" noProof="0" dirty="0"/>
              <a:t>Kommunal- og moderniseringsdepartementet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88" r:id="rId2"/>
    <p:sldLayoutId id="2147483995" r:id="rId3"/>
    <p:sldLayoutId id="2147483989" r:id="rId4"/>
    <p:sldLayoutId id="2147483962" r:id="rId5"/>
    <p:sldLayoutId id="2147483963" r:id="rId6"/>
    <p:sldLayoutId id="2147483964" r:id="rId7"/>
    <p:sldLayoutId id="2147483965" r:id="rId8"/>
    <p:sldLayoutId id="2147483983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93" r:id="rId15"/>
    <p:sldLayoutId id="2147483997" r:id="rId16"/>
    <p:sldLayoutId id="21474839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no/dokumenter/nasjonale-forventninger-til-regional-og-kommunal-planlegging/id2416682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29000">
              <a:schemeClr val="bg1"/>
            </a:gs>
            <a:gs pos="52000">
              <a:schemeClr val="bg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8"/>
          </p:nvPr>
        </p:nvSpPr>
        <p:spPr>
          <a:xfrm>
            <a:off x="1199456" y="2636912"/>
            <a:ext cx="9792000" cy="504056"/>
          </a:xfrm>
        </p:spPr>
        <p:txBody>
          <a:bodyPr>
            <a:normAutofit/>
          </a:bodyPr>
          <a:lstStyle/>
          <a:p>
            <a:r>
              <a:rPr lang="nb-NO" dirty="0" smtClean="0"/>
              <a:t>Juridisk fakultet UiO, 7. desember 2016</a:t>
            </a:r>
            <a:endParaRPr lang="nb-NO" b="1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>
          <a:xfrm>
            <a:off x="1199456" y="1330004"/>
            <a:ext cx="9792000" cy="730844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Planlegging i sjø – </a:t>
            </a:r>
            <a:r>
              <a:rPr lang="nb-NO" dirty="0" smtClean="0"/>
              <a:t>taretråling 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35360" y="7461448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/>
                </a:solidFill>
              </a:rPr>
              <a:t>Foto: Kristin Nordli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7"/>
          </p:nvPr>
        </p:nvSpPr>
        <p:spPr>
          <a:xfrm>
            <a:off x="2927648" y="3400472"/>
            <a:ext cx="9792000" cy="288000"/>
          </a:xfrm>
        </p:spPr>
        <p:txBody>
          <a:bodyPr/>
          <a:lstStyle/>
          <a:p>
            <a:r>
              <a:rPr lang="nb-NO" dirty="0" smtClean="0"/>
              <a:t>Jon Beldo </a:t>
            </a:r>
            <a:r>
              <a:rPr lang="nb-NO" dirty="0"/>
              <a:t>- planavdelingen</a:t>
            </a:r>
          </a:p>
        </p:txBody>
      </p:sp>
    </p:spTree>
    <p:extLst>
      <p:ext uri="{BB962C8B-B14F-4D97-AF65-F5344CB8AC3E}">
        <p14:creationId xmlns:p14="http://schemas.microsoft.com/office/powerpoint/2010/main" val="30463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/>
          <p:cNvCxnSpPr/>
          <p:nvPr/>
        </p:nvCxnSpPr>
        <p:spPr>
          <a:xfrm>
            <a:off x="694003" y="2066957"/>
            <a:ext cx="0" cy="57606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>
            <a:off x="2063552" y="2073572"/>
            <a:ext cx="0" cy="57606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>
            <a:off x="6192011" y="316937"/>
            <a:ext cx="25922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>
            <a:off x="4079776" y="1747936"/>
            <a:ext cx="403244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3311691" y="2066957"/>
            <a:ext cx="0" cy="57606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>
            <a:off x="4751851" y="2066957"/>
            <a:ext cx="0" cy="57606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>
            <a:off x="7440149" y="2066957"/>
            <a:ext cx="0" cy="57606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>
            <a:off x="8784299" y="2066957"/>
            <a:ext cx="0" cy="57606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>
            <a:off x="11472597" y="2066957"/>
            <a:ext cx="0" cy="57606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>
            <a:off x="10128448" y="2066957"/>
            <a:ext cx="0" cy="57606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6096000" y="470858"/>
            <a:ext cx="0" cy="268829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239349" y="8508437"/>
            <a:ext cx="719667" cy="474133"/>
          </a:xfrm>
        </p:spPr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sp>
        <p:nvSpPr>
          <p:cNvPr id="17" name="Rektangel 16"/>
          <p:cNvSpPr/>
          <p:nvPr/>
        </p:nvSpPr>
        <p:spPr>
          <a:xfrm>
            <a:off x="5027183" y="1075861"/>
            <a:ext cx="2160000" cy="384000"/>
          </a:xfrm>
          <a:prstGeom prst="rect">
            <a:avLst/>
          </a:prstGeom>
          <a:solidFill>
            <a:srgbClr val="0031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Departementsråd</a:t>
            </a:r>
          </a:p>
        </p:txBody>
      </p:sp>
      <p:sp>
        <p:nvSpPr>
          <p:cNvPr id="18" name="Rektangel 17"/>
          <p:cNvSpPr/>
          <p:nvPr/>
        </p:nvSpPr>
        <p:spPr>
          <a:xfrm>
            <a:off x="50800" y="2271679"/>
            <a:ext cx="1295467" cy="1056117"/>
          </a:xfrm>
          <a:prstGeom prst="rect">
            <a:avLst/>
          </a:prstGeom>
          <a:solidFill>
            <a:srgbClr val="0031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Arbeids-giverpolitisk  avdeling</a:t>
            </a:r>
            <a:b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nb-NO" sz="1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1397067" y="2271679"/>
            <a:ext cx="1295467" cy="1056117"/>
          </a:xfrm>
          <a:prstGeom prst="rect">
            <a:avLst/>
          </a:prstGeom>
          <a:solidFill>
            <a:srgbClr val="0031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Avd for bygg, sikkerhet og tjenester</a:t>
            </a:r>
          </a:p>
        </p:txBody>
      </p:sp>
      <p:sp>
        <p:nvSpPr>
          <p:cNvPr id="20" name="Rektangel 19"/>
          <p:cNvSpPr/>
          <p:nvPr/>
        </p:nvSpPr>
        <p:spPr>
          <a:xfrm>
            <a:off x="2741216" y="2271679"/>
            <a:ext cx="1295467" cy="1056117"/>
          </a:xfrm>
          <a:prstGeom prst="rect">
            <a:avLst/>
          </a:prstGeom>
          <a:solidFill>
            <a:srgbClr val="0031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Avdeling for IKT og fornying</a:t>
            </a:r>
            <a:b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nb-NO" sz="1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4085365" y="2271679"/>
            <a:ext cx="1295467" cy="1056117"/>
          </a:xfrm>
          <a:prstGeom prst="rect">
            <a:avLst/>
          </a:prstGeom>
          <a:solidFill>
            <a:srgbClr val="0031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Bolig- og bygnings-avdelingen</a:t>
            </a:r>
            <a:b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nb-NO" sz="1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5431632" y="2271679"/>
            <a:ext cx="1295467" cy="1056117"/>
          </a:xfrm>
          <a:prstGeom prst="rect">
            <a:avLst/>
          </a:prstGeom>
          <a:solidFill>
            <a:srgbClr val="0031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Kommunal-avdelingen</a:t>
            </a:r>
            <a:b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nb-NO" sz="1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nb-NO" sz="1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6775781" y="2271679"/>
            <a:ext cx="1295467" cy="1056117"/>
          </a:xfrm>
          <a:prstGeom prst="rect">
            <a:avLst/>
          </a:prstGeom>
          <a:solidFill>
            <a:srgbClr val="00315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Plan-avdelingen</a:t>
            </a:r>
            <a:b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nb-NO" sz="1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nb-NO" sz="1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8130513" y="2271679"/>
            <a:ext cx="1295467" cy="1056117"/>
          </a:xfrm>
          <a:prstGeom prst="rect">
            <a:avLst/>
          </a:prstGeom>
          <a:solidFill>
            <a:srgbClr val="0031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Regional-politisk avdeling</a:t>
            </a:r>
            <a:b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nb-NO" sz="1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9476780" y="2271679"/>
            <a:ext cx="1295467" cy="1056117"/>
          </a:xfrm>
          <a:prstGeom prst="rect">
            <a:avLst/>
          </a:prstGeom>
          <a:solidFill>
            <a:srgbClr val="0031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Same- og minoritets-politisk avdeling</a:t>
            </a:r>
          </a:p>
        </p:txBody>
      </p:sp>
      <p:sp>
        <p:nvSpPr>
          <p:cNvPr id="26" name="Rektangel 25"/>
          <p:cNvSpPr/>
          <p:nvPr/>
        </p:nvSpPr>
        <p:spPr>
          <a:xfrm>
            <a:off x="10820929" y="2271679"/>
            <a:ext cx="1295467" cy="1056117"/>
          </a:xfrm>
          <a:prstGeom prst="rect">
            <a:avLst/>
          </a:prstGeom>
          <a:solidFill>
            <a:srgbClr val="0031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Statsfor-valtnings-avdelingen</a:t>
            </a:r>
            <a:b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nb-NO" sz="1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1391477" y="3423806"/>
            <a:ext cx="1295467" cy="1390420"/>
          </a:xfrm>
          <a:prstGeom prst="rect">
            <a:avLst/>
          </a:prstGeom>
          <a:solidFill>
            <a:srgbClr val="D0E7F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Departe-mentenes sikkerhets- og serviceorga-nisasjon (DSS)</a:t>
            </a:r>
          </a:p>
        </p:txBody>
      </p:sp>
      <p:sp>
        <p:nvSpPr>
          <p:cNvPr id="28" name="Rektangel 27"/>
          <p:cNvSpPr/>
          <p:nvPr/>
        </p:nvSpPr>
        <p:spPr>
          <a:xfrm>
            <a:off x="2735627" y="3423807"/>
            <a:ext cx="1295467" cy="820407"/>
          </a:xfrm>
          <a:prstGeom prst="rect">
            <a:avLst/>
          </a:prstGeom>
          <a:solidFill>
            <a:srgbClr val="D0E7F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Direktoratet for forvaltning </a:t>
            </a:r>
            <a:b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og IKT (DIFI)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079776" y="3423807"/>
            <a:ext cx="1295467" cy="820407"/>
          </a:xfrm>
          <a:prstGeom prst="rect">
            <a:avLst/>
          </a:prstGeom>
          <a:solidFill>
            <a:srgbClr val="D0E7F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Husbanken</a:t>
            </a:r>
            <a:b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nb-NO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4079776" y="4327524"/>
            <a:ext cx="1295467" cy="797738"/>
          </a:xfrm>
          <a:prstGeom prst="rect">
            <a:avLst/>
          </a:prstGeom>
          <a:solidFill>
            <a:srgbClr val="D0E7F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Direktoratet for byggkvalitet</a:t>
            </a:r>
          </a:p>
        </p:txBody>
      </p:sp>
      <p:sp>
        <p:nvSpPr>
          <p:cNvPr id="31" name="Rektangel 30"/>
          <p:cNvSpPr/>
          <p:nvPr/>
        </p:nvSpPr>
        <p:spPr>
          <a:xfrm>
            <a:off x="4079775" y="5202034"/>
            <a:ext cx="1295467" cy="803327"/>
          </a:xfrm>
          <a:prstGeom prst="rect">
            <a:avLst/>
          </a:prstGeom>
          <a:solidFill>
            <a:srgbClr val="D0E7F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Husleietvist-utvalget</a:t>
            </a:r>
          </a:p>
          <a:p>
            <a:pPr algn="ctr"/>
            <a:endParaRPr lang="nb-NO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5423925" y="3423807"/>
            <a:ext cx="1295467" cy="820407"/>
          </a:xfrm>
          <a:prstGeom prst="rect">
            <a:avLst/>
          </a:prstGeom>
          <a:solidFill>
            <a:srgbClr val="D0E7F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Valg-</a:t>
            </a:r>
            <a:b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direktoratet</a:t>
            </a:r>
          </a:p>
        </p:txBody>
      </p:sp>
      <p:sp>
        <p:nvSpPr>
          <p:cNvPr id="33" name="Rektangel 32"/>
          <p:cNvSpPr/>
          <p:nvPr/>
        </p:nvSpPr>
        <p:spPr>
          <a:xfrm>
            <a:off x="6768075" y="3423807"/>
            <a:ext cx="1295467" cy="820407"/>
          </a:xfrm>
          <a:prstGeom prst="rect">
            <a:avLst/>
          </a:prstGeom>
          <a:solidFill>
            <a:srgbClr val="D0E7F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Kartverket</a:t>
            </a:r>
            <a:b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nb-NO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8112224" y="3423807"/>
            <a:ext cx="1295467" cy="820407"/>
          </a:xfrm>
          <a:prstGeom prst="rect">
            <a:avLst/>
          </a:prstGeom>
          <a:solidFill>
            <a:srgbClr val="D0E7F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Distrikts-senteret</a:t>
            </a:r>
          </a:p>
        </p:txBody>
      </p:sp>
      <p:sp>
        <p:nvSpPr>
          <p:cNvPr id="35" name="Rektangel 34"/>
          <p:cNvSpPr/>
          <p:nvPr/>
        </p:nvSpPr>
        <p:spPr>
          <a:xfrm>
            <a:off x="9456373" y="3423807"/>
            <a:ext cx="1295467" cy="820407"/>
          </a:xfrm>
          <a:prstGeom prst="rect">
            <a:avLst/>
          </a:prstGeom>
          <a:solidFill>
            <a:srgbClr val="B9B3A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Sametinget</a:t>
            </a:r>
            <a:b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nb-NO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ktangel 35"/>
          <p:cNvSpPr/>
          <p:nvPr/>
        </p:nvSpPr>
        <p:spPr>
          <a:xfrm>
            <a:off x="10818812" y="3423807"/>
            <a:ext cx="1295467" cy="820407"/>
          </a:xfrm>
          <a:prstGeom prst="rect">
            <a:avLst/>
          </a:prstGeom>
          <a:solidFill>
            <a:srgbClr val="D0E7F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Statsbygg</a:t>
            </a:r>
            <a:b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nb-NO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ktangel 36"/>
          <p:cNvSpPr/>
          <p:nvPr/>
        </p:nvSpPr>
        <p:spPr>
          <a:xfrm>
            <a:off x="10818811" y="4325006"/>
            <a:ext cx="1295467" cy="786375"/>
          </a:xfrm>
          <a:prstGeom prst="rect">
            <a:avLst/>
          </a:prstGeom>
          <a:solidFill>
            <a:srgbClr val="D0E7F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Datatilsynet</a:t>
            </a:r>
          </a:p>
          <a:p>
            <a:pPr algn="ctr"/>
            <a:endParaRPr lang="nb-NO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5017517" y="595808"/>
            <a:ext cx="2160000" cy="384000"/>
          </a:xfrm>
          <a:prstGeom prst="rect">
            <a:avLst/>
          </a:prstGeom>
          <a:solidFill>
            <a:srgbClr val="0031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Statssekretærer</a:t>
            </a:r>
          </a:p>
        </p:txBody>
      </p:sp>
      <p:sp>
        <p:nvSpPr>
          <p:cNvPr id="40" name="Rektangel 39"/>
          <p:cNvSpPr/>
          <p:nvPr/>
        </p:nvSpPr>
        <p:spPr>
          <a:xfrm>
            <a:off x="5014483" y="115754"/>
            <a:ext cx="2160000" cy="384000"/>
          </a:xfrm>
          <a:prstGeom prst="rect">
            <a:avLst/>
          </a:prstGeom>
          <a:solidFill>
            <a:srgbClr val="0031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Statsråd</a:t>
            </a:r>
          </a:p>
        </p:txBody>
      </p:sp>
      <p:sp>
        <p:nvSpPr>
          <p:cNvPr id="41" name="Rektangel 40"/>
          <p:cNvSpPr/>
          <p:nvPr/>
        </p:nvSpPr>
        <p:spPr>
          <a:xfrm>
            <a:off x="7392384" y="115754"/>
            <a:ext cx="2160000" cy="384000"/>
          </a:xfrm>
          <a:prstGeom prst="rect">
            <a:avLst/>
          </a:prstGeom>
          <a:solidFill>
            <a:srgbClr val="0031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Politisk rådgiver</a:t>
            </a:r>
          </a:p>
        </p:txBody>
      </p:sp>
      <p:sp>
        <p:nvSpPr>
          <p:cNvPr id="42" name="Rektangel 41"/>
          <p:cNvSpPr/>
          <p:nvPr/>
        </p:nvSpPr>
        <p:spPr>
          <a:xfrm>
            <a:off x="7392437" y="1555914"/>
            <a:ext cx="2640000" cy="384000"/>
          </a:xfrm>
          <a:prstGeom prst="rect">
            <a:avLst/>
          </a:prstGeom>
          <a:solidFill>
            <a:srgbClr val="0031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Administrasjonsavdelingen</a:t>
            </a:r>
          </a:p>
        </p:txBody>
      </p:sp>
      <p:sp>
        <p:nvSpPr>
          <p:cNvPr id="43" name="Rektangel 42"/>
          <p:cNvSpPr/>
          <p:nvPr/>
        </p:nvSpPr>
        <p:spPr>
          <a:xfrm>
            <a:off x="2159563" y="1555914"/>
            <a:ext cx="2640000" cy="384000"/>
          </a:xfrm>
          <a:prstGeom prst="rect">
            <a:avLst/>
          </a:prstGeom>
          <a:solidFill>
            <a:srgbClr val="00315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Kommunikasjonsenheten</a:t>
            </a:r>
          </a:p>
        </p:txBody>
      </p:sp>
      <p:cxnSp>
        <p:nvCxnSpPr>
          <p:cNvPr id="44" name="Rett linje 43"/>
          <p:cNvCxnSpPr/>
          <p:nvPr/>
        </p:nvCxnSpPr>
        <p:spPr>
          <a:xfrm>
            <a:off x="694003" y="2066957"/>
            <a:ext cx="107785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kstSylinder 44"/>
          <p:cNvSpPr txBox="1"/>
          <p:nvPr/>
        </p:nvSpPr>
        <p:spPr>
          <a:xfrm>
            <a:off x="623392" y="521552"/>
            <a:ext cx="42244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KMDs </a:t>
            </a: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organisasjonskart</a:t>
            </a:r>
          </a:p>
        </p:txBody>
      </p:sp>
      <p:sp>
        <p:nvSpPr>
          <p:cNvPr id="46" name="Rektangel 45"/>
          <p:cNvSpPr/>
          <p:nvPr/>
        </p:nvSpPr>
        <p:spPr>
          <a:xfrm>
            <a:off x="8112224" y="4312775"/>
            <a:ext cx="1295467" cy="803327"/>
          </a:xfrm>
          <a:prstGeom prst="rect">
            <a:avLst/>
          </a:prstGeom>
          <a:solidFill>
            <a:srgbClr val="B9B3A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Selskapet for industrivekst (SIVA)</a:t>
            </a:r>
          </a:p>
        </p:txBody>
      </p:sp>
      <p:sp>
        <p:nvSpPr>
          <p:cNvPr id="47" name="Rektangel 46"/>
          <p:cNvSpPr/>
          <p:nvPr/>
        </p:nvSpPr>
        <p:spPr>
          <a:xfrm>
            <a:off x="8112224" y="5187604"/>
            <a:ext cx="1295467" cy="817757"/>
          </a:xfrm>
          <a:prstGeom prst="rect">
            <a:avLst/>
          </a:prstGeom>
          <a:solidFill>
            <a:srgbClr val="B9B3A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Innovasjon Norge</a:t>
            </a:r>
          </a:p>
          <a:p>
            <a:pPr algn="ctr"/>
            <a:endParaRPr lang="nb-NO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nb-NO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9468477" y="4325006"/>
            <a:ext cx="1295467" cy="802800"/>
          </a:xfrm>
          <a:prstGeom prst="rect">
            <a:avLst/>
          </a:prstGeom>
          <a:solidFill>
            <a:srgbClr val="D0E7F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n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Internasjonalt reindriftssenter</a:t>
            </a:r>
            <a:endParaRPr lang="nb-NO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ktangel 48"/>
          <p:cNvSpPr/>
          <p:nvPr/>
        </p:nvSpPr>
        <p:spPr>
          <a:xfrm>
            <a:off x="9465894" y="5187604"/>
            <a:ext cx="1321200" cy="804778"/>
          </a:xfrm>
          <a:prstGeom prst="rect">
            <a:avLst/>
          </a:prstGeom>
          <a:solidFill>
            <a:srgbClr val="D0E7F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n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Kompetanse-senteret for ur-folks rettigheter</a:t>
            </a:r>
            <a:endParaRPr lang="nb-NO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ktangel 50"/>
          <p:cNvSpPr/>
          <p:nvPr/>
        </p:nvSpPr>
        <p:spPr>
          <a:xfrm>
            <a:off x="10814376" y="6017272"/>
            <a:ext cx="1295467" cy="576000"/>
          </a:xfrm>
          <a:prstGeom prst="rect">
            <a:avLst/>
          </a:prstGeom>
          <a:solidFill>
            <a:srgbClr val="B9B3A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Kongehuset</a:t>
            </a:r>
          </a:p>
          <a:p>
            <a:pPr algn="ctr"/>
            <a:endParaRPr lang="nb-NO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ktangel 51"/>
          <p:cNvSpPr/>
          <p:nvPr/>
        </p:nvSpPr>
        <p:spPr>
          <a:xfrm>
            <a:off x="605183" y="5290501"/>
            <a:ext cx="1572588" cy="326871"/>
          </a:xfrm>
          <a:prstGeom prst="rect">
            <a:avLst/>
          </a:prstGeom>
          <a:solidFill>
            <a:srgbClr val="D0E7F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Underliggende etater</a:t>
            </a:r>
          </a:p>
        </p:txBody>
      </p:sp>
      <p:sp>
        <p:nvSpPr>
          <p:cNvPr id="53" name="Rektangel 52"/>
          <p:cNvSpPr/>
          <p:nvPr/>
        </p:nvSpPr>
        <p:spPr>
          <a:xfrm>
            <a:off x="605183" y="5675188"/>
            <a:ext cx="1572588" cy="326871"/>
          </a:xfrm>
          <a:prstGeom prst="rect">
            <a:avLst/>
          </a:prstGeom>
          <a:solidFill>
            <a:srgbClr val="B9B3A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Tilknyttede virksomheter</a:t>
            </a:r>
          </a:p>
        </p:txBody>
      </p:sp>
      <p:sp>
        <p:nvSpPr>
          <p:cNvPr id="54" name="Rektangel 53"/>
          <p:cNvSpPr/>
          <p:nvPr/>
        </p:nvSpPr>
        <p:spPr>
          <a:xfrm>
            <a:off x="10823038" y="5181096"/>
            <a:ext cx="1295467" cy="782789"/>
          </a:xfrm>
          <a:prstGeom prst="rect">
            <a:avLst/>
          </a:prstGeom>
          <a:solidFill>
            <a:srgbClr val="D0E7F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Fylkesmanns- embetene</a:t>
            </a:r>
          </a:p>
          <a:p>
            <a:pPr algn="ctr"/>
            <a:endParaRPr lang="nb-NO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ktangel 54"/>
          <p:cNvSpPr/>
          <p:nvPr/>
        </p:nvSpPr>
        <p:spPr>
          <a:xfrm>
            <a:off x="5432850" y="4309167"/>
            <a:ext cx="1295467" cy="816096"/>
          </a:xfrm>
          <a:prstGeom prst="rect">
            <a:avLst/>
          </a:prstGeom>
          <a:solidFill>
            <a:srgbClr val="B9B3A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Kommunal-banken</a:t>
            </a:r>
          </a:p>
        </p:txBody>
      </p:sp>
      <p:sp>
        <p:nvSpPr>
          <p:cNvPr id="2" name="Ellipse 1"/>
          <p:cNvSpPr/>
          <p:nvPr/>
        </p:nvSpPr>
        <p:spPr>
          <a:xfrm>
            <a:off x="6775781" y="2066957"/>
            <a:ext cx="1364720" cy="2082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06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 </a:t>
            </a:r>
            <a:r>
              <a:rPr lang="nb-NO" dirty="0" smtClean="0"/>
              <a:t>for </a:t>
            </a:r>
            <a:r>
              <a:rPr lang="nb-NO" dirty="0"/>
              <a:t>arbeidet med veiledning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nb-NO" sz="1800" dirty="0" smtClean="0"/>
              <a:t>Utfordringsbildet – noen momenter</a:t>
            </a:r>
            <a:endParaRPr lang="nb-NO" sz="1800" dirty="0"/>
          </a:p>
          <a:p>
            <a:pPr lvl="1"/>
            <a:r>
              <a:rPr lang="nb-NO" sz="1800" dirty="0"/>
              <a:t>Behov for oppdaterte planer (gamle planer og mye dispensasjoner)</a:t>
            </a:r>
          </a:p>
          <a:p>
            <a:pPr lvl="2"/>
            <a:r>
              <a:rPr lang="nb-NO" sz="1600" dirty="0"/>
              <a:t>Bit for bit planlegging i kystsonen</a:t>
            </a:r>
          </a:p>
          <a:p>
            <a:pPr lvl="2"/>
            <a:r>
              <a:rPr lang="nb-NO" sz="1600" dirty="0"/>
              <a:t>Riksrevisjonens rapport om bærekraftig havbruk </a:t>
            </a:r>
          </a:p>
          <a:p>
            <a:pPr lvl="1"/>
            <a:r>
              <a:rPr lang="nb-NO" sz="1800" dirty="0"/>
              <a:t>Viktige forhold som ble påpekt</a:t>
            </a:r>
          </a:p>
          <a:p>
            <a:pPr lvl="2"/>
            <a:r>
              <a:rPr lang="nb-NO" sz="1600" dirty="0"/>
              <a:t>Gamle planer og mye dispensasjoner</a:t>
            </a:r>
          </a:p>
          <a:p>
            <a:pPr lvl="2"/>
            <a:r>
              <a:rPr lang="nb-NO" sz="1600" dirty="0"/>
              <a:t>Økende konkurranse om arealene i kystsonen</a:t>
            </a:r>
          </a:p>
          <a:p>
            <a:pPr lvl="3"/>
            <a:r>
              <a:rPr lang="nb-NO" sz="1400" dirty="0"/>
              <a:t>Havbruk, energianlegg. skipstrafikk, fritidsaktiviteter </a:t>
            </a:r>
          </a:p>
          <a:p>
            <a:pPr lvl="3"/>
            <a:r>
              <a:rPr lang="nb-NO" sz="1400" dirty="0"/>
              <a:t>Hensynene blir tydeligere, kartlegging f.eks. fiskeri og naturmangfold </a:t>
            </a:r>
          </a:p>
          <a:p>
            <a:pPr lvl="3"/>
            <a:r>
              <a:rPr lang="nb-NO" sz="1400" dirty="0"/>
              <a:t>Stort behov for å planlegge på tvers av administrative grenser </a:t>
            </a:r>
          </a:p>
          <a:p>
            <a:pPr lvl="2"/>
            <a:r>
              <a:rPr lang="nb-NO" sz="1600" dirty="0"/>
              <a:t>Stadig mer kunnskap og bruk av IKT</a:t>
            </a:r>
          </a:p>
          <a:p>
            <a:pPr lvl="2"/>
            <a:r>
              <a:rPr lang="nb-NO" sz="1600" dirty="0"/>
              <a:t>Mulighetene for planlegging blir bedre</a:t>
            </a:r>
          </a:p>
          <a:p>
            <a:pPr lvl="1"/>
            <a:r>
              <a:rPr lang="nb-NO" sz="1800" dirty="0" smtClean="0"/>
              <a:t>Økt aktivitet og nye utnyttingsformer</a:t>
            </a:r>
          </a:p>
          <a:p>
            <a:pPr lvl="1"/>
            <a:r>
              <a:rPr lang="nb-NO" sz="1800" dirty="0" smtClean="0"/>
              <a:t>Rundskriv fra 1996</a:t>
            </a:r>
            <a:endParaRPr lang="nb-NO" sz="1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679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416" y="188640"/>
            <a:ext cx="9793225" cy="1143000"/>
          </a:xfrm>
        </p:spPr>
        <p:txBody>
          <a:bodyPr/>
          <a:lstStyle/>
          <a:p>
            <a:r>
              <a:rPr lang="nb-NO" dirty="0"/>
              <a:t>Nasjonale forventninger</a:t>
            </a:r>
            <a:br>
              <a:rPr lang="nb-NO" dirty="0"/>
            </a:br>
            <a:r>
              <a:rPr lang="nb-NO" sz="2400" i="1" dirty="0"/>
              <a:t>Vedtatt ved kongelig resolusjon 12. juni 2015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401" y="1556792"/>
            <a:ext cx="6552728" cy="33483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hlinkClick r:id="rId3"/>
              </a:rPr>
              <a:t>Nasjonale forventninger til regional og kommunal planlegging</a:t>
            </a:r>
            <a:r>
              <a:rPr lang="nb-NO" sz="2400" dirty="0"/>
              <a:t> skal legges til grunn for arbeidet med regionale og kommunale planstrategier og planer.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400" dirty="0"/>
              <a:t>Regjeringen forventer at: </a:t>
            </a:r>
            <a:r>
              <a:rPr lang="nn-NO" sz="2400" i="1" dirty="0"/>
              <a:t>"Fylkeskommunene og kommunene sikrer nok areal til fiskeri- og havbruksnæringen i kystsoneplanleggingen og avveier dette opp mot miljøhensyn og andre samfunnsinteresser. Arealbehovet vurderes i et regionalt perspektiv."</a:t>
            </a: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152" y="1556792"/>
            <a:ext cx="420126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2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692696"/>
            <a:ext cx="9793225" cy="746956"/>
          </a:xfrm>
        </p:spPr>
        <p:txBody>
          <a:bodyPr/>
          <a:lstStyle/>
          <a:p>
            <a:r>
              <a:rPr lang="nb-NO" dirty="0"/>
              <a:t>Nasjonale forventninger – forts.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3352" y="1628800"/>
            <a:ext cx="10728823" cy="4489960"/>
          </a:xfrm>
        </p:spPr>
        <p:txBody>
          <a:bodyPr>
            <a:normAutofit/>
          </a:bodyPr>
          <a:lstStyle/>
          <a:p>
            <a:r>
              <a:rPr lang="nn-NO" sz="2200" dirty="0"/>
              <a:t>Regjeringen vil legge til rette for  vekst i oppdrettsnæringa, der </a:t>
            </a:r>
            <a:r>
              <a:rPr lang="nb-NO" sz="2200" dirty="0"/>
              <a:t>miljømessig</a:t>
            </a:r>
            <a:r>
              <a:rPr lang="nn-NO" sz="2200" dirty="0"/>
              <a:t> bærekraft er den viktigste forutsetningen for regulering av næringa.</a:t>
            </a:r>
          </a:p>
          <a:p>
            <a:r>
              <a:rPr lang="nn-NO" sz="2200" dirty="0"/>
              <a:t>Den regionale og kommunale arealplanleggingen er viktig for å sikre de langsiktige arealbehovene i fiskeri- og havbruksnæringane.  </a:t>
            </a:r>
          </a:p>
          <a:p>
            <a:r>
              <a:rPr lang="nn-NO" sz="2200" dirty="0"/>
              <a:t>Samtidig som en avsetter nok areal til framtidig havbruk, må en optimalisere bruken av allerede tildelte areal, og en må legge vekt på miljøhensyn.</a:t>
            </a:r>
          </a:p>
          <a:p>
            <a:r>
              <a:rPr lang="nn-NO" sz="2200" dirty="0"/>
              <a:t>Planleggingen må også sørge for andre samfunnsinteresser og hensyn i kystsonen.</a:t>
            </a:r>
          </a:p>
          <a:p>
            <a:r>
              <a:rPr lang="nn-NO" sz="2200" dirty="0"/>
              <a:t>Regjeringen vil bidra med veiledning for helhetlig forvaltning og planlegging i sjø, og til utvikling av planverktøy og bedre kunnskapsgrunnlag. 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7616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		Høsting av tang- og tare</a:t>
            </a:r>
            <a:endParaRPr lang="nb-NO" dirty="0"/>
          </a:p>
        </p:txBody>
      </p:sp>
      <p:pic>
        <p:nvPicPr>
          <p:cNvPr id="1026" name="Picture 2" descr="Bilderesultat for høsting av t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094" y="1579900"/>
            <a:ext cx="8424936" cy="45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9984432" y="5949280"/>
            <a:ext cx="165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    </a:t>
            </a:r>
            <a:r>
              <a:rPr lang="nb-NO" dirty="0" err="1" smtClean="0"/>
              <a:t>Foto:nrk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85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480" y="188640"/>
            <a:ext cx="9505056" cy="58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680" y="229780"/>
            <a:ext cx="7056784" cy="61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Problemstillingene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1. Er det hjemmel i plan- og bygningsloven til å gi kommuneplanbestemmelser som forbyr taretråling? </a:t>
            </a:r>
          </a:p>
          <a:p>
            <a:r>
              <a:rPr lang="nb-NO" dirty="0"/>
              <a:t>2. Er forskrift om høsting av tang og tare med hjemmel i havressursloven til hinder for at kommunene kan vedta bestemmelser om tarehøsting? </a:t>
            </a:r>
          </a:p>
          <a:p>
            <a:r>
              <a:rPr lang="nb-NO" dirty="0"/>
              <a:t>3. Får bestemmelsene i kommuneplaner virkning der det allerede er gitt konsesjon?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645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MD-pptmal_16-9_Norsk_v1">
  <a:themeElements>
    <a:clrScheme name="KMD 3">
      <a:dk1>
        <a:srgbClr val="000000"/>
      </a:dk1>
      <a:lt1>
        <a:srgbClr val="FFFFFF"/>
      </a:lt1>
      <a:dk2>
        <a:srgbClr val="B9B3AE"/>
      </a:dk2>
      <a:lt2>
        <a:srgbClr val="EAE8E5"/>
      </a:lt2>
      <a:accent1>
        <a:srgbClr val="B9B3AE"/>
      </a:accent1>
      <a:accent2>
        <a:srgbClr val="003057"/>
      </a:accent2>
      <a:accent3>
        <a:srgbClr val="0082BA"/>
      </a:accent3>
      <a:accent4>
        <a:srgbClr val="C6DAE7"/>
      </a:accent4>
      <a:accent5>
        <a:srgbClr val="ED8B00"/>
      </a:accent5>
      <a:accent6>
        <a:srgbClr val="DA291C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8" id="{985DD463-BD3E-8C4F-AD85-1468AE5FA22A}" vid="{11F86205-A8EF-4C4D-BF57-3345709272B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KMD-pptmal_16-9_Norsk_v1</Template>
  <TotalTime>2583</TotalTime>
  <Words>456</Words>
  <Application>Microsoft Office PowerPoint</Application>
  <PresentationFormat>Widescreen</PresentationFormat>
  <Paragraphs>83</Paragraphs>
  <Slides>9</Slides>
  <Notes>6</Notes>
  <HiddenSlides>1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Verdana</vt:lpstr>
      <vt:lpstr>KMD-pptmal_16-9_Norsk_v1</vt:lpstr>
      <vt:lpstr>PowerPoint-presentasjon</vt:lpstr>
      <vt:lpstr>PowerPoint-presentasjon</vt:lpstr>
      <vt:lpstr>Bakgrunn for arbeidet med veiledning</vt:lpstr>
      <vt:lpstr>Nasjonale forventninger Vedtatt ved kongelig resolusjon 12. juni 2015</vt:lpstr>
      <vt:lpstr>Nasjonale forventninger – forts.</vt:lpstr>
      <vt:lpstr>  Høsting av tang- og tare</vt:lpstr>
      <vt:lpstr>PowerPoint-presentasjon</vt:lpstr>
      <vt:lpstr>PowerPoint-presentasjon</vt:lpstr>
      <vt:lpstr> Problemstillingene </vt:lpstr>
    </vt:vector>
  </TitlesOfParts>
  <Company>STATEN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Kristin Nordli</dc:creator>
  <cp:lastModifiedBy>Morten Nordahl Ellingsen</cp:lastModifiedBy>
  <cp:revision>305</cp:revision>
  <cp:lastPrinted>2016-11-21T08:31:26Z</cp:lastPrinted>
  <dcterms:created xsi:type="dcterms:W3CDTF">2016-01-14T12:19:01Z</dcterms:created>
  <dcterms:modified xsi:type="dcterms:W3CDTF">2016-12-15T12:20:58Z</dcterms:modified>
</cp:coreProperties>
</file>