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8" r:id="rId2"/>
    <p:sldId id="292" r:id="rId3"/>
    <p:sldId id="314" r:id="rId4"/>
    <p:sldId id="328" r:id="rId5"/>
    <p:sldId id="329" r:id="rId6"/>
    <p:sldId id="323" r:id="rId7"/>
    <p:sldId id="324" r:id="rId8"/>
    <p:sldId id="325" r:id="rId9"/>
    <p:sldId id="326" r:id="rId10"/>
    <p:sldId id="296" r:id="rId11"/>
    <p:sldId id="307" r:id="rId12"/>
    <p:sldId id="309" r:id="rId13"/>
    <p:sldId id="319" r:id="rId14"/>
    <p:sldId id="320" r:id="rId15"/>
    <p:sldId id="315" r:id="rId16"/>
    <p:sldId id="327" r:id="rId17"/>
    <p:sldId id="322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0411" autoAdjust="0"/>
  </p:normalViewPr>
  <p:slideViewPr>
    <p:cSldViewPr>
      <p:cViewPr varScale="1">
        <p:scale>
          <a:sx n="71" d="100"/>
          <a:sy n="71" d="100"/>
        </p:scale>
        <p:origin x="175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7F87-F7DB-4C3A-950F-F5948BC26168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E1D61-48EC-46D6-8944-7513E48E51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53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D61-48EC-46D6-8944-7513E48E512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18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D61-48EC-46D6-8944-7513E48E51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71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D61-48EC-46D6-8944-7513E48E512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19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D61-48EC-46D6-8944-7513E48E512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8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116C01-1ADD-4C75-8225-AACA1572DC43}" type="datetimeFigureOut">
              <a:rPr lang="nb-NO" smtClean="0"/>
              <a:t>27.10.2016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0A9553-4F4C-4DE7-877B-AD60DC3215CE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PlanCoast</a:t>
            </a:r>
            <a:r>
              <a:rPr lang="nb-NO" dirty="0" smtClean="0"/>
              <a:t> - innlegg 28/10-16</a:t>
            </a:r>
            <a:br>
              <a:rPr lang="nb-NO" dirty="0" smtClean="0"/>
            </a:br>
            <a:r>
              <a:rPr lang="nb-NO" dirty="0" smtClean="0"/>
              <a:t>Kjell Harvold, NIBR - </a:t>
            </a:r>
            <a:r>
              <a:rPr lang="nb-NO" dirty="0" err="1" smtClean="0"/>
              <a:t>HiOA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4260"/>
            <a:ext cx="8712968" cy="51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«Turistperle vil sette opp gjerde og ta betalt for å komme inn» </a:t>
            </a:r>
            <a:r>
              <a:rPr lang="nb-NO" sz="1800" dirty="0" smtClean="0"/>
              <a:t>(</a:t>
            </a:r>
            <a:r>
              <a:rPr lang="nb-NO" sz="1800" dirty="0" err="1" smtClean="0"/>
              <a:t>Nusfjord</a:t>
            </a:r>
            <a:r>
              <a:rPr lang="nb-NO" sz="1800" dirty="0" smtClean="0"/>
              <a:t>)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712968" cy="4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nb-NO" sz="3600" dirty="0" smtClean="0"/>
              <a:t>Bestemmelser knyttet til strandsonen</a:t>
            </a:r>
            <a:endParaRPr lang="nb-NO" sz="36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2594"/>
              </p:ext>
            </p:extLst>
          </p:nvPr>
        </p:nvGraphicFramePr>
        <p:xfrm>
          <a:off x="251520" y="1412775"/>
          <a:ext cx="8640960" cy="570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582"/>
                <a:gridCol w="2809689"/>
                <a:gridCol w="2809689"/>
              </a:tblGrid>
              <a:tr h="370849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ÅR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Bestemmelse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Kommentar</a:t>
                      </a:r>
                      <a:endParaRPr lang="nb-NO" sz="2000" dirty="0"/>
                    </a:p>
                  </a:txBody>
                  <a:tcPr/>
                </a:tc>
              </a:tr>
              <a:tr h="101983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1954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Midl. lov om bygge-forbud mv. for strandstrekninger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Gjaldt særskilte områder -- til friluftsloven i 1957</a:t>
                      </a:r>
                      <a:endParaRPr lang="nb-NO" sz="1600" dirty="0"/>
                    </a:p>
                  </a:txBody>
                  <a:tcPr/>
                </a:tc>
              </a:tr>
              <a:tr h="532776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1965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Midl. strandlov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Byggeforbud i 100- m-beltet </a:t>
                      </a:r>
                      <a:endParaRPr lang="nb-NO" sz="1600" dirty="0"/>
                    </a:p>
                  </a:txBody>
                  <a:tcPr/>
                </a:tc>
              </a:tr>
              <a:tr h="875746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1971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Lov om planlegging av strand- og fjellområder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Byggeforbud i 100-m-beltet</a:t>
                      </a:r>
                      <a:endParaRPr lang="nb-NO" sz="1600" dirty="0"/>
                    </a:p>
                  </a:txBody>
                  <a:tcPr/>
                </a:tc>
              </a:tr>
              <a:tr h="70435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1985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PBL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Byggeforbud i 100-m-beltet knyttet til PBLs § 17-2</a:t>
                      </a:r>
                      <a:endParaRPr lang="nb-NO" sz="1600" dirty="0"/>
                    </a:p>
                  </a:txBody>
                  <a:tcPr/>
                </a:tc>
              </a:tr>
              <a:tr h="70435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1993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RPR for Oslofjorden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Inndeling i 4 soner: strand, sjø, bygge og åpne </a:t>
                      </a:r>
                      <a:r>
                        <a:rPr lang="nb-NO" sz="1600" dirty="0" err="1" smtClean="0"/>
                        <a:t>omr</a:t>
                      </a:r>
                      <a:r>
                        <a:rPr lang="nb-NO" sz="1600" dirty="0" smtClean="0"/>
                        <a:t>.</a:t>
                      </a:r>
                      <a:endParaRPr lang="nb-NO" sz="1600" dirty="0"/>
                    </a:p>
                  </a:txBody>
                  <a:tcPr/>
                </a:tc>
              </a:tr>
              <a:tr h="70435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2008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Ny PBL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Byggeforbud gjelder også byer. PBLs § 1 (1-8) </a:t>
                      </a:r>
                      <a:endParaRPr lang="nb-NO" sz="1600" dirty="0"/>
                    </a:p>
                  </a:txBody>
                  <a:tcPr/>
                </a:tc>
              </a:tr>
              <a:tr h="70435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2011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SPR for strandsonen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Landet differensieres i 3 soner</a:t>
                      </a:r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 tema som egner seg best for </a:t>
            </a:r>
            <a:r>
              <a:rPr lang="nb-NO" b="1" dirty="0" smtClean="0"/>
              <a:t>sektorlov</a:t>
            </a:r>
            <a:r>
              <a:rPr lang="nb-NO" dirty="0" smtClean="0"/>
              <a:t> eller </a:t>
            </a:r>
            <a:r>
              <a:rPr lang="nb-NO" b="1" dirty="0" smtClean="0"/>
              <a:t>rammelov</a:t>
            </a:r>
            <a:r>
              <a:rPr lang="nb-NO" dirty="0" smtClean="0"/>
              <a:t>: Sektorlov fra 1954 til 1985 – i PBL fra 1985</a:t>
            </a:r>
          </a:p>
          <a:p>
            <a:endParaRPr lang="nb-NO" dirty="0"/>
          </a:p>
          <a:p>
            <a:r>
              <a:rPr lang="nb-NO" dirty="0" smtClean="0"/>
              <a:t>Strandsonen som </a:t>
            </a:r>
            <a:r>
              <a:rPr lang="nb-NO" b="1" dirty="0" smtClean="0"/>
              <a:t>helhet </a:t>
            </a:r>
            <a:r>
              <a:rPr lang="nb-NO" dirty="0" smtClean="0"/>
              <a:t>for landet – eller </a:t>
            </a:r>
            <a:r>
              <a:rPr lang="nb-NO" b="1" dirty="0" smtClean="0"/>
              <a:t>oppsplittet</a:t>
            </a:r>
            <a:r>
              <a:rPr lang="nb-NO" dirty="0" smtClean="0"/>
              <a:t> for ulike deler av landet, med ulike soner</a:t>
            </a:r>
          </a:p>
          <a:p>
            <a:endParaRPr lang="nb-NO" dirty="0"/>
          </a:p>
          <a:p>
            <a:r>
              <a:rPr lang="nb-NO" dirty="0" smtClean="0"/>
              <a:t>……hva er den «beste» plan – kommunal, interkommunal eller fylkeskommunal?     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strandsonen?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82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b="1" i="1" dirty="0" smtClean="0"/>
              <a:t>Plan og bygningsloven</a:t>
            </a:r>
          </a:p>
          <a:p>
            <a:r>
              <a:rPr lang="nb-NO" dirty="0" smtClean="0"/>
              <a:t>…avveies mot bl.a. akvakulturloven, havressursloven, havne- og ferskvannsloven, </a:t>
            </a:r>
            <a:r>
              <a:rPr lang="nb-NO" dirty="0" err="1" smtClean="0"/>
              <a:t>naturmangfoldsloven</a:t>
            </a:r>
            <a:r>
              <a:rPr lang="nb-NO" dirty="0" smtClean="0"/>
              <a:t>, viltloven, forurensingsloven, </a:t>
            </a:r>
            <a:r>
              <a:rPr lang="nb-NO" dirty="0" err="1" smtClean="0"/>
              <a:t>vannforskriften</a:t>
            </a:r>
            <a:r>
              <a:rPr lang="nb-NO" dirty="0" smtClean="0"/>
              <a:t>, kulturminneloven, laks- og innlandsfiskeloven, friluftsloven, lov om undersjøiske naturforekomster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«Regimenes slagmark»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943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b="1" i="1" dirty="0" smtClean="0"/>
              <a:t>Lokal planlegging</a:t>
            </a:r>
          </a:p>
          <a:p>
            <a:r>
              <a:rPr lang="nb-NO" sz="2800" b="1" i="1" dirty="0" smtClean="0"/>
              <a:t>..skal avveies mot nasjonale styringssignaler, regionale hensyn og hensyn/forhold i tilknytning til nabokommuner </a:t>
            </a:r>
            <a:endParaRPr lang="nb-NO" sz="2800" b="1" i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.....«Regimenes slagmark»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955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612092"/>
              </p:ext>
            </p:extLst>
          </p:nvPr>
        </p:nvGraphicFramePr>
        <p:xfrm>
          <a:off x="871538" y="2674938"/>
          <a:ext cx="740886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Stor vekt på samordning av sektorer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Liten vekt på samordning av sektorer 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Stor vekt på samordning av forvaltningsnivå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Idealet for </a:t>
                      </a:r>
                    </a:p>
                    <a:p>
                      <a:r>
                        <a:rPr lang="nb-NO" dirty="0" smtClean="0"/>
                        <a:t>Planlegging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Liten vekt på samordning av forvaltningsnivå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«Regimenes slagmark»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3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møter kystkommunene utfordringene; blir noen hensyn vektlagt sterkere enn andre – og hvorfor?</a:t>
            </a:r>
          </a:p>
          <a:p>
            <a:r>
              <a:rPr lang="nb-NO" dirty="0" smtClean="0"/>
              <a:t>Hva er avgjørende for at noe vinner gjennom i planleggingen? … og i hvor stor grad planlegges det?</a:t>
            </a:r>
          </a:p>
          <a:p>
            <a:r>
              <a:rPr lang="nb-NO" dirty="0" smtClean="0"/>
              <a:t>Hvilken rolle bør fylket/regionen ha?   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skjer i strandsonen?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157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Utfordringer i forhold til plansystemet: Akvakultur har ikke estetiske krav, bare krav til konsesjon. Hvordan avveies dette lokalt? </a:t>
            </a:r>
          </a:p>
          <a:p>
            <a:r>
              <a:rPr lang="nb-NO" dirty="0" smtClean="0"/>
              <a:t>Hensynssoner kan ikke benyttes på regionalt nivå. Overordnede retningslinjer?</a:t>
            </a:r>
          </a:p>
          <a:p>
            <a:r>
              <a:rPr lang="nb-NO" dirty="0" smtClean="0"/>
              <a:t>Hvilke tilpasninger ser vi: Hvor vellykket er interkommunal planlegging på dette feltet?  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interessante utfordringer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44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WP 1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 smtClean="0"/>
              <a:t>WP1:                                 Arne Tesli og Kjell Harvold By- og region-forskningsinstituttet, NIBR - </a:t>
            </a:r>
            <a:r>
              <a:rPr lang="nb-NO" dirty="0" err="1" smtClean="0"/>
              <a:t>HiOA</a:t>
            </a:r>
            <a:r>
              <a:rPr lang="nb-NO" dirty="0" smtClean="0"/>
              <a:t> + Knut Bjørn Stokke, NMBU   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 smtClean="0"/>
              <a:t>Case-studier knyttet til  to fylker (Vestfold og Hordaland) med intervju av kommuner, fylkesnivå og andre aktuelle 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11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b="1" i="1" dirty="0" smtClean="0"/>
              <a:t>«Kampen om strandsonen»</a:t>
            </a:r>
            <a:r>
              <a:rPr lang="nb-NO" sz="2800" dirty="0" smtClean="0"/>
              <a:t>                        Artikkel </a:t>
            </a:r>
            <a:r>
              <a:rPr lang="nb-NO" sz="2800" dirty="0"/>
              <a:t>i </a:t>
            </a:r>
            <a:r>
              <a:rPr lang="nb-NO" sz="2800" dirty="0" smtClean="0"/>
              <a:t>Plan, nr. </a:t>
            </a:r>
            <a:r>
              <a:rPr lang="nb-NO" sz="2800" dirty="0"/>
              <a:t>2/2016 </a:t>
            </a:r>
            <a:r>
              <a:rPr lang="nb-NO" sz="2800" dirty="0" smtClean="0"/>
              <a:t>                                             </a:t>
            </a:r>
            <a:r>
              <a:rPr lang="nb-NO" sz="2000" dirty="0" smtClean="0"/>
              <a:t>(</a:t>
            </a:r>
            <a:r>
              <a:rPr lang="nb-NO" sz="2000" dirty="0"/>
              <a:t>av Kjell </a:t>
            </a:r>
            <a:r>
              <a:rPr lang="nb-NO" sz="2000" dirty="0" smtClean="0"/>
              <a:t>Harvold, Knut Bjørn Stokke &amp; Arne Tesli)</a:t>
            </a:r>
          </a:p>
          <a:p>
            <a:r>
              <a:rPr lang="nb-NO" sz="2800" b="1" i="1" dirty="0" smtClean="0"/>
              <a:t>«Lokal planlegging utfordres av oppdrettsnæringen» </a:t>
            </a:r>
            <a:r>
              <a:rPr lang="nb-NO" sz="2800" dirty="0" smtClean="0"/>
              <a:t>                                   Kronikk i Forskning.no, september 2016           </a:t>
            </a:r>
            <a:r>
              <a:rPr lang="nb-NO" sz="2000" dirty="0" smtClean="0"/>
              <a:t>(av Kjell Harvold, Sigrid Stokstad &amp; Arne Tesli)</a:t>
            </a:r>
            <a:r>
              <a:rPr lang="nb-NO" sz="2800" dirty="0" smtClean="0"/>
              <a:t>                                                    </a:t>
            </a:r>
            <a:endParaRPr lang="nb-NO" sz="28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Publisering 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157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7699"/>
              </p:ext>
            </p:extLst>
          </p:nvPr>
        </p:nvGraphicFramePr>
        <p:xfrm>
          <a:off x="287524" y="1616662"/>
          <a:ext cx="8568951" cy="37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991505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År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Plansaker  (n)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«Plankoeffisient»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2010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1596 (av 2.739)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0,58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2011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  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2012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2013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b="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b="0" dirty="0" smtClean="0"/>
                        <a:t> </a:t>
                      </a:r>
                      <a:endParaRPr lang="nb-NO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Strandsonen: Mer planlegging?</a:t>
            </a:r>
            <a:endParaRPr lang="nb-NO" sz="3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95536" y="530120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Hypotese: Ny lov og nye retningslinjer vil føre til at </a:t>
            </a:r>
            <a:r>
              <a:rPr lang="nb-NO" sz="2400" dirty="0" smtClean="0"/>
              <a:t>mer utbygging skjer etter plan (ikke etter dispensasjon).</a:t>
            </a:r>
            <a:endParaRPr lang="nb-NO" sz="2400" u="sng" dirty="0"/>
          </a:p>
        </p:txBody>
      </p:sp>
    </p:spTree>
    <p:extLst>
      <p:ext uri="{BB962C8B-B14F-4D97-AF65-F5344CB8AC3E}">
        <p14:creationId xmlns:p14="http://schemas.microsoft.com/office/powerpoint/2010/main" val="21497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209535"/>
              </p:ext>
            </p:extLst>
          </p:nvPr>
        </p:nvGraphicFramePr>
        <p:xfrm>
          <a:off x="287524" y="1616662"/>
          <a:ext cx="8568951" cy="37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991505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År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Plansaker  (n)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«Plankoeffisient»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2010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1596 (av 2.739)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0,58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2011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1268 (av 2.274) 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0,56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2012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1038 (av 2.182)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0,48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2013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1082 (av 2.076)</a:t>
                      </a:r>
                      <a:endParaRPr lang="nb-N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 smtClean="0"/>
                        <a:t> 0,52</a:t>
                      </a:r>
                      <a:endParaRPr lang="nb-NO" sz="2800" dirty="0"/>
                    </a:p>
                  </a:txBody>
                  <a:tcPr/>
                </a:tc>
              </a:tr>
              <a:tr h="543729">
                <a:tc>
                  <a:txBody>
                    <a:bodyPr/>
                    <a:lstStyle/>
                    <a:p>
                      <a:r>
                        <a:rPr lang="nb-NO" sz="2800" b="0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b="0" dirty="0" smtClean="0"/>
                        <a:t>  1194 (av 2.301)</a:t>
                      </a:r>
                      <a:endParaRPr lang="nb-NO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b="0" dirty="0" smtClean="0"/>
                        <a:t> 0,52</a:t>
                      </a:r>
                      <a:endParaRPr lang="nb-NO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Planandel 2010-14</a:t>
            </a:r>
            <a:endParaRPr lang="nb-NO" sz="3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95536" y="530120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Hypotesen om mer planstyring får ikke støtte. Tvert imot mer </a:t>
            </a:r>
            <a:r>
              <a:rPr lang="nb-NO" sz="2800" b="1" u="sng" dirty="0" smtClean="0"/>
              <a:t>dispensasjonsbasert </a:t>
            </a:r>
            <a:r>
              <a:rPr lang="nb-NO" sz="2800" dirty="0" smtClean="0"/>
              <a:t>utbygging. </a:t>
            </a:r>
            <a:r>
              <a:rPr lang="nb-NO" sz="2800" b="1" dirty="0" smtClean="0"/>
              <a:t> 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5005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032447"/>
          </a:xfrm>
        </p:spPr>
        <p:txBody>
          <a:bodyPr>
            <a:noAutofit/>
          </a:bodyPr>
          <a:lstStyle/>
          <a:p>
            <a:r>
              <a:rPr lang="nb-NO" sz="2800" dirty="0" smtClean="0"/>
              <a:t>Ikke grunnlag for å si at oslofjordområdet har «lukket» muligheten for dispensasjoner i perioden. Men heller ikke grunnlag for å si at det er frislepp i «distrikts-Norge», med mer dispensasjoner og mindre plan (tallene indikerer at relativt </a:t>
            </a:r>
            <a:r>
              <a:rPr lang="nb-NO" sz="2800" b="1" dirty="0" smtClean="0"/>
              <a:t>mer</a:t>
            </a:r>
            <a:r>
              <a:rPr lang="nb-NO" sz="2800" dirty="0" smtClean="0"/>
              <a:t> er planlagt i Nord-Norge 2014. </a:t>
            </a:r>
            <a:r>
              <a:rPr lang="nb-NO" sz="2800" b="1" dirty="0" smtClean="0"/>
              <a:t>  </a:t>
            </a:r>
            <a:endParaRPr lang="nb-NO" sz="2800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Regionale endringer 2010-14?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23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712968" cy="4653136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«Lokal planlegging..» Hvilke utfordringer står kommunene overfor</a:t>
            </a:r>
            <a:r>
              <a:rPr lang="nb-NO" dirty="0" smtClean="0"/>
              <a:t>? </a:t>
            </a:r>
            <a:r>
              <a:rPr lang="nb-NO" sz="2200" dirty="0" smtClean="0"/>
              <a:t>960 lokaliteter for lakseoppdrett = 80 km2 (?)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13206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146456"/>
          </a:xfrm>
        </p:spPr>
        <p:txBody>
          <a:bodyPr>
            <a:normAutofit fontScale="90000"/>
          </a:bodyPr>
          <a:lstStyle/>
          <a:p>
            <a:r>
              <a:rPr lang="nb-NO" smtClean="0"/>
              <a:t>«Kjersti fikk </a:t>
            </a:r>
            <a:r>
              <a:rPr lang="nb-NO" dirty="0" smtClean="0"/>
              <a:t>bygge midt i strandsonen» </a:t>
            </a:r>
            <a:r>
              <a:rPr lang="nb-NO" sz="1800" dirty="0" smtClean="0"/>
              <a:t>(Nesodden)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12968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«Lettere å bygge drømmehytta i strandsonen» </a:t>
            </a:r>
            <a:r>
              <a:rPr lang="nb-NO" sz="2000" dirty="0" smtClean="0"/>
              <a:t>(Vestfold)</a:t>
            </a:r>
            <a:endParaRPr 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12968" cy="49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1385</TotalTime>
  <Words>669</Words>
  <Application>Microsoft Office PowerPoint</Application>
  <PresentationFormat>Skjermfremvisning (4:3)</PresentationFormat>
  <Paragraphs>107</Paragraphs>
  <Slides>17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Calibri</vt:lpstr>
      <vt:lpstr>Candara</vt:lpstr>
      <vt:lpstr>Symbol</vt:lpstr>
      <vt:lpstr>Bølgeform</vt:lpstr>
      <vt:lpstr>PlanCoast - innlegg 28/10-16 Kjell Harvold, NIBR - HiOA</vt:lpstr>
      <vt:lpstr>  WP 1 </vt:lpstr>
      <vt:lpstr>Publisering 2016</vt:lpstr>
      <vt:lpstr>Strandsonen: Mer planlegging?</vt:lpstr>
      <vt:lpstr>Planandel 2010-14</vt:lpstr>
      <vt:lpstr>Regionale endringer 2010-14?  </vt:lpstr>
      <vt:lpstr>«Lokal planlegging..» Hvilke utfordringer står kommunene overfor? 960 lokaliteter for lakseoppdrett = 80 km2 (?)</vt:lpstr>
      <vt:lpstr>«Kjersti fikk bygge midt i strandsonen» (Nesodden)</vt:lpstr>
      <vt:lpstr>«Lettere å bygge drømmehytta i strandsonen» (Vestfold)</vt:lpstr>
      <vt:lpstr>«Turistperle vil sette opp gjerde og ta betalt for å komme inn» (Nusfjord)</vt:lpstr>
      <vt:lpstr>Bestemmelser knyttet til strandsonen</vt:lpstr>
      <vt:lpstr>Hva er strandsonen?</vt:lpstr>
      <vt:lpstr>«Regimenes slagmark»</vt:lpstr>
      <vt:lpstr>.....«Regimenes slagmark»</vt:lpstr>
      <vt:lpstr>«Regimenes slagmark»</vt:lpstr>
      <vt:lpstr>Hva skjer i strandsonen?</vt:lpstr>
      <vt:lpstr>Noen interessante utfordringer</vt:lpstr>
    </vt:vector>
  </TitlesOfParts>
  <Company>NIBR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har skjedd siden 2011: Hva sier KOSTRA-tallene?</dc:title>
  <dc:creator>administrator_nibr</dc:creator>
  <cp:lastModifiedBy>Kjell-Arve Harvold</cp:lastModifiedBy>
  <cp:revision>124</cp:revision>
  <cp:lastPrinted>2015-01-06T14:10:12Z</cp:lastPrinted>
  <dcterms:created xsi:type="dcterms:W3CDTF">2015-01-06T11:17:58Z</dcterms:created>
  <dcterms:modified xsi:type="dcterms:W3CDTF">2016-10-27T13:23:43Z</dcterms:modified>
</cp:coreProperties>
</file>